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7" r:id="rId6"/>
    <p:sldId id="258" r:id="rId7"/>
    <p:sldId id="264" r:id="rId8"/>
    <p:sldId id="26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264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30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18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31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21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34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55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59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46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16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34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99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F66FB-8DFA-4E1F-A058-C31F2E565823}" type="datetimeFigureOut">
              <a:rPr lang="tr-TR" smtClean="0"/>
              <a:t>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61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51314" y="665018"/>
            <a:ext cx="7507793" cy="313325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tr-TR" b="1" dirty="0" smtClean="0"/>
              <a:t>12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RELIGIOUS LANGUAGE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78237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48146"/>
            <a:ext cx="10498015" cy="514856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1800"/>
              </a:spcBef>
              <a:buNone/>
            </a:pPr>
            <a:endParaRPr lang="tr-TR" sz="4000" dirty="0"/>
          </a:p>
          <a:p>
            <a:pPr marL="0" indent="0" algn="ctr">
              <a:spcBef>
                <a:spcPts val="1800"/>
              </a:spcBef>
              <a:buNone/>
            </a:pPr>
            <a:r>
              <a:rPr lang="tr-TR" sz="3200" b="1" dirty="0" smtClean="0"/>
              <a:t> </a:t>
            </a:r>
            <a:r>
              <a:rPr lang="tr-TR" sz="3200" b="1" dirty="0" err="1" smtClean="0"/>
              <a:t>Some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Fundamental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Questions</a:t>
            </a:r>
            <a:endParaRPr lang="tr-TR" sz="3200" b="1" dirty="0" smtClean="0"/>
          </a:p>
          <a:p>
            <a:pPr marL="0" indent="0" algn="ctr">
              <a:spcBef>
                <a:spcPts val="1800"/>
              </a:spcBef>
              <a:buNone/>
            </a:pPr>
            <a:endParaRPr lang="tr-TR" sz="3200" dirty="0" smtClean="0"/>
          </a:p>
          <a:p>
            <a:pPr algn="just">
              <a:spcBef>
                <a:spcPts val="1800"/>
              </a:spcBef>
            </a:pPr>
            <a:r>
              <a:rPr lang="tr-TR" sz="3200" dirty="0" err="1" smtClean="0"/>
              <a:t>What</a:t>
            </a:r>
            <a:r>
              <a:rPr lang="tr-TR" sz="3200" dirty="0" smtClean="0"/>
              <a:t> is </a:t>
            </a:r>
            <a:r>
              <a:rPr lang="tr-TR" sz="3200" dirty="0" err="1" smtClean="0"/>
              <a:t>the</a:t>
            </a:r>
            <a:r>
              <a:rPr lang="tr-TR" sz="3200" dirty="0" smtClean="0"/>
              <a:t>  </a:t>
            </a:r>
            <a:r>
              <a:rPr lang="tr-TR" sz="3200" dirty="0" err="1" smtClean="0"/>
              <a:t>logic</a:t>
            </a:r>
            <a:r>
              <a:rPr lang="tr-TR" sz="3200" dirty="0" smtClean="0"/>
              <a:t> of </a:t>
            </a:r>
            <a:r>
              <a:rPr lang="tr-TR" sz="3200" dirty="0" err="1" smtClean="0"/>
              <a:t>talking</a:t>
            </a:r>
            <a:r>
              <a:rPr lang="tr-TR" sz="3200" dirty="0" smtClean="0"/>
              <a:t> </a:t>
            </a:r>
            <a:r>
              <a:rPr lang="tr-TR" sz="3200" dirty="0" err="1" smtClean="0"/>
              <a:t>about</a:t>
            </a:r>
            <a:r>
              <a:rPr lang="tr-TR" sz="3200" dirty="0" smtClean="0"/>
              <a:t>  </a:t>
            </a:r>
            <a:r>
              <a:rPr lang="tr-TR" sz="3200" dirty="0" err="1" smtClean="0"/>
              <a:t>God</a:t>
            </a:r>
            <a:r>
              <a:rPr lang="tr-TR" sz="3200" dirty="0" smtClean="0"/>
              <a:t>?</a:t>
            </a:r>
          </a:p>
          <a:p>
            <a:pPr algn="just">
              <a:spcBef>
                <a:spcPts val="1800"/>
              </a:spcBef>
            </a:pP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theological</a:t>
            </a:r>
            <a:r>
              <a:rPr lang="tr-TR" sz="3200" dirty="0" smtClean="0"/>
              <a:t> </a:t>
            </a:r>
            <a:r>
              <a:rPr lang="tr-TR" sz="3200" dirty="0" err="1" smtClean="0"/>
              <a:t>statements</a:t>
            </a:r>
            <a:r>
              <a:rPr lang="tr-TR" sz="3200" dirty="0" smtClean="0"/>
              <a:t> </a:t>
            </a:r>
            <a:r>
              <a:rPr lang="tr-TR" sz="3200" dirty="0" err="1" smtClean="0"/>
              <a:t>meaningful</a:t>
            </a:r>
            <a:r>
              <a:rPr lang="tr-TR" sz="3200" dirty="0" smtClean="0"/>
              <a:t>?</a:t>
            </a:r>
          </a:p>
          <a:p>
            <a:pPr algn="just">
              <a:spcBef>
                <a:spcPts val="1800"/>
              </a:spcBef>
            </a:pPr>
            <a:r>
              <a:rPr lang="tr-TR" sz="3200" dirty="0" err="1" smtClean="0"/>
              <a:t>What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truth-conditions</a:t>
            </a:r>
            <a:r>
              <a:rPr lang="tr-TR" sz="3200" dirty="0" smtClean="0"/>
              <a:t> of </a:t>
            </a:r>
            <a:r>
              <a:rPr lang="tr-TR" sz="3200" dirty="0" err="1" smtClean="0"/>
              <a:t>religious</a:t>
            </a:r>
            <a:r>
              <a:rPr lang="tr-TR" sz="3200" dirty="0" smtClean="0"/>
              <a:t> </a:t>
            </a:r>
            <a:r>
              <a:rPr lang="tr-TR" sz="3200" dirty="0" err="1" smtClean="0"/>
              <a:t>statements</a:t>
            </a:r>
            <a:r>
              <a:rPr lang="tr-TR" sz="3200" dirty="0" smtClean="0"/>
              <a:t>?</a:t>
            </a:r>
          </a:p>
          <a:p>
            <a:pPr algn="just">
              <a:spcBef>
                <a:spcPts val="1800"/>
              </a:spcBef>
            </a:pPr>
            <a:r>
              <a:rPr lang="tr-TR" sz="3200" dirty="0" smtClean="0"/>
              <a:t>Can </a:t>
            </a:r>
            <a:r>
              <a:rPr lang="tr-TR" sz="3200" dirty="0" err="1" smtClean="0"/>
              <a:t>religious</a:t>
            </a:r>
            <a:r>
              <a:rPr lang="tr-TR" sz="3200" dirty="0" smtClean="0"/>
              <a:t> </a:t>
            </a:r>
            <a:r>
              <a:rPr lang="tr-TR" sz="3200" dirty="0" err="1" smtClean="0"/>
              <a:t>statements</a:t>
            </a:r>
            <a:r>
              <a:rPr lang="tr-TR" sz="3200" dirty="0" smtClean="0"/>
              <a:t> be </a:t>
            </a:r>
            <a:r>
              <a:rPr lang="tr-TR" sz="3200" dirty="0" err="1" smtClean="0"/>
              <a:t>verified</a:t>
            </a:r>
            <a:r>
              <a:rPr lang="tr-TR" sz="3200" dirty="0" smtClean="0"/>
              <a:t> </a:t>
            </a:r>
            <a:r>
              <a:rPr lang="tr-TR" sz="3200" dirty="0" err="1" smtClean="0"/>
              <a:t>or</a:t>
            </a:r>
            <a:r>
              <a:rPr lang="tr-TR" sz="3200" dirty="0" smtClean="0"/>
              <a:t> </a:t>
            </a:r>
            <a:r>
              <a:rPr lang="tr-TR" sz="3200" dirty="0" err="1" smtClean="0"/>
              <a:t>falsified</a:t>
            </a:r>
            <a:r>
              <a:rPr lang="tr-TR" sz="3200" dirty="0" smtClean="0"/>
              <a:t>?</a:t>
            </a:r>
            <a:endParaRPr lang="tr-TR" sz="3200" dirty="0" smtClean="0"/>
          </a:p>
          <a:p>
            <a:pPr marL="0" indent="0" algn="just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96212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/>
              <a:t>Language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Divine</a:t>
            </a:r>
            <a:r>
              <a:rPr lang="tr-TR" b="1" dirty="0"/>
              <a:t> Nature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spcBef>
                <a:spcPts val="1800"/>
              </a:spcBef>
            </a:pPr>
            <a:endParaRPr lang="tr-TR" dirty="0" smtClean="0">
              <a:solidFill>
                <a:prstClr val="black"/>
              </a:solidFill>
            </a:endParaRPr>
          </a:p>
          <a:p>
            <a:pPr lvl="0" algn="just">
              <a:spcBef>
                <a:spcPts val="1800"/>
              </a:spcBef>
            </a:pPr>
            <a:r>
              <a:rPr lang="tr-TR" dirty="0">
                <a:solidFill>
                  <a:prstClr val="black"/>
                </a:solidFill>
              </a:rPr>
              <a:t>C</a:t>
            </a:r>
            <a:r>
              <a:rPr lang="tr-TR" dirty="0" smtClean="0">
                <a:solidFill>
                  <a:prstClr val="black"/>
                </a:solidFill>
              </a:rPr>
              <a:t>an </a:t>
            </a:r>
            <a:r>
              <a:rPr lang="tr-TR" dirty="0" err="1" smtClean="0">
                <a:solidFill>
                  <a:prstClr val="black"/>
                </a:solidFill>
              </a:rPr>
              <a:t>we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apply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concepts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univocally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to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God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and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other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beings</a:t>
            </a:r>
            <a:r>
              <a:rPr lang="tr-TR" dirty="0" smtClean="0">
                <a:solidFill>
                  <a:prstClr val="black"/>
                </a:solidFill>
              </a:rPr>
              <a:t>? </a:t>
            </a:r>
            <a:r>
              <a:rPr lang="tr-TR" dirty="0" err="1" smtClean="0">
                <a:solidFill>
                  <a:prstClr val="black"/>
                </a:solidFill>
              </a:rPr>
              <a:t>In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other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words</a:t>
            </a:r>
            <a:r>
              <a:rPr lang="tr-TR" dirty="0" smtClean="0">
                <a:solidFill>
                  <a:prstClr val="black"/>
                </a:solidFill>
              </a:rPr>
              <a:t>, can </a:t>
            </a:r>
            <a:r>
              <a:rPr lang="tr-TR" dirty="0" err="1" smtClean="0">
                <a:solidFill>
                  <a:prstClr val="black"/>
                </a:solidFill>
              </a:rPr>
              <a:t>we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predicate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words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with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same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meaning</a:t>
            </a:r>
            <a:r>
              <a:rPr lang="tr-TR" dirty="0" smtClean="0">
                <a:solidFill>
                  <a:prstClr val="black"/>
                </a:solidFill>
              </a:rPr>
              <a:t>?</a:t>
            </a:r>
          </a:p>
          <a:p>
            <a:pPr lvl="0" algn="just">
              <a:spcBef>
                <a:spcPts val="1800"/>
              </a:spcBef>
            </a:pPr>
            <a:r>
              <a:rPr lang="tr-TR" dirty="0" err="1">
                <a:solidFill>
                  <a:prstClr val="black"/>
                </a:solidFill>
              </a:rPr>
              <a:t>Given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that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God</a:t>
            </a:r>
            <a:r>
              <a:rPr lang="tr-TR" dirty="0">
                <a:solidFill>
                  <a:prstClr val="black"/>
                </a:solidFill>
              </a:rPr>
              <a:t> is </a:t>
            </a:r>
            <a:r>
              <a:rPr lang="tr-TR" dirty="0" err="1">
                <a:solidFill>
                  <a:prstClr val="black"/>
                </a:solidFill>
              </a:rPr>
              <a:t>ontological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unique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and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different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from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the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other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beings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tr-TR" dirty="0" err="1" smtClean="0">
                <a:solidFill>
                  <a:prstClr val="black"/>
                </a:solidFill>
              </a:rPr>
              <a:t>some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difficulties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arise</a:t>
            </a:r>
            <a:r>
              <a:rPr lang="tr-TR" dirty="0" smtClean="0">
                <a:solidFill>
                  <a:prstClr val="black"/>
                </a:solidFill>
              </a:rPr>
              <a:t>. </a:t>
            </a:r>
            <a:r>
              <a:rPr lang="tr-TR" dirty="0" err="1" smtClean="0">
                <a:solidFill>
                  <a:prstClr val="black"/>
                </a:solidFill>
              </a:rPr>
              <a:t>If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God</a:t>
            </a:r>
            <a:r>
              <a:rPr lang="tr-TR" dirty="0" smtClean="0">
                <a:solidFill>
                  <a:prstClr val="black"/>
                </a:solidFill>
              </a:rPr>
              <a:t> is an </a:t>
            </a:r>
            <a:r>
              <a:rPr lang="tr-TR" dirty="0" err="1" smtClean="0">
                <a:solidFill>
                  <a:prstClr val="black"/>
                </a:solidFill>
              </a:rPr>
              <a:t>immatterial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person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beyond</a:t>
            </a:r>
            <a:r>
              <a:rPr lang="tr-TR" dirty="0" smtClean="0">
                <a:solidFill>
                  <a:prstClr val="black"/>
                </a:solidFill>
              </a:rPr>
              <a:t> time </a:t>
            </a:r>
            <a:r>
              <a:rPr lang="tr-TR" dirty="0" err="1" smtClean="0">
                <a:solidFill>
                  <a:prstClr val="black"/>
                </a:solidFill>
              </a:rPr>
              <a:t>and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space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no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predicate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with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corporeal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implications</a:t>
            </a:r>
            <a:r>
              <a:rPr lang="tr-TR" dirty="0" smtClean="0">
                <a:solidFill>
                  <a:prstClr val="black"/>
                </a:solidFill>
              </a:rPr>
              <a:t> can be </a:t>
            </a:r>
            <a:r>
              <a:rPr lang="tr-TR" dirty="0" err="1" smtClean="0">
                <a:solidFill>
                  <a:prstClr val="black"/>
                </a:solidFill>
              </a:rPr>
              <a:t>literally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true</a:t>
            </a:r>
            <a:r>
              <a:rPr lang="tr-TR" dirty="0" smtClean="0">
                <a:solidFill>
                  <a:prstClr val="black"/>
                </a:solidFill>
              </a:rPr>
              <a:t> of </a:t>
            </a:r>
            <a:r>
              <a:rPr lang="tr-TR" dirty="0" err="1" smtClean="0">
                <a:solidFill>
                  <a:prstClr val="black"/>
                </a:solidFill>
              </a:rPr>
              <a:t>him</a:t>
            </a:r>
            <a:r>
              <a:rPr lang="tr-TR" dirty="0" smtClean="0">
                <a:solidFill>
                  <a:prstClr val="black"/>
                </a:solidFill>
              </a:rPr>
              <a:t>.</a:t>
            </a:r>
            <a:endParaRPr lang="tr-TR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9512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Negative</a:t>
            </a:r>
            <a:r>
              <a:rPr lang="tr-TR" b="1" dirty="0" smtClean="0"/>
              <a:t> </a:t>
            </a:r>
            <a:r>
              <a:rPr lang="tr-TR" b="1" dirty="0" err="1" smtClean="0"/>
              <a:t>Theology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6692" y="1496291"/>
            <a:ext cx="10501744" cy="4680672"/>
          </a:xfrm>
        </p:spPr>
        <p:txBody>
          <a:bodyPr>
            <a:normAutofit fontScale="92500" lnSpcReduction="20000"/>
          </a:bodyPr>
          <a:lstStyle/>
          <a:p>
            <a:pPr lvl="0" algn="just">
              <a:spcBef>
                <a:spcPts val="1800"/>
              </a:spcBef>
            </a:pPr>
            <a:r>
              <a:rPr lang="tr-TR" sz="3200" dirty="0" err="1">
                <a:solidFill>
                  <a:prstClr val="black"/>
                </a:solidFill>
              </a:rPr>
              <a:t>What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about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the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claims</a:t>
            </a:r>
            <a:r>
              <a:rPr lang="tr-TR" sz="3200" dirty="0">
                <a:solidFill>
                  <a:prstClr val="black"/>
                </a:solidFill>
              </a:rPr>
              <a:t> of ‘</a:t>
            </a:r>
            <a:r>
              <a:rPr lang="tr-TR" sz="3200" dirty="0" err="1">
                <a:solidFill>
                  <a:prstClr val="black"/>
                </a:solidFill>
              </a:rPr>
              <a:t>negative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theology</a:t>
            </a:r>
            <a:r>
              <a:rPr lang="tr-TR" sz="3200" dirty="0">
                <a:solidFill>
                  <a:prstClr val="black"/>
                </a:solidFill>
              </a:rPr>
              <a:t>’? Can </a:t>
            </a:r>
            <a:r>
              <a:rPr lang="tr-TR" sz="3200" dirty="0" err="1">
                <a:solidFill>
                  <a:prstClr val="black"/>
                </a:solidFill>
              </a:rPr>
              <a:t>we</a:t>
            </a:r>
            <a:r>
              <a:rPr lang="tr-TR" sz="3200" dirty="0">
                <a:solidFill>
                  <a:prstClr val="black"/>
                </a:solidFill>
              </a:rPr>
              <a:t> talk </a:t>
            </a:r>
            <a:r>
              <a:rPr lang="tr-TR" sz="3200" dirty="0" err="1">
                <a:solidFill>
                  <a:prstClr val="black"/>
                </a:solidFill>
              </a:rPr>
              <a:t>about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God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and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succesfully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refer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to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him</a:t>
            </a:r>
            <a:r>
              <a:rPr lang="tr-TR" sz="3200" dirty="0">
                <a:solidFill>
                  <a:prstClr val="black"/>
                </a:solidFill>
              </a:rPr>
              <a:t> in </a:t>
            </a:r>
            <a:r>
              <a:rPr lang="tr-TR" sz="3200" dirty="0" err="1">
                <a:solidFill>
                  <a:prstClr val="black"/>
                </a:solidFill>
              </a:rPr>
              <a:t>negative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terms</a:t>
            </a:r>
            <a:r>
              <a:rPr lang="tr-TR" sz="3200" dirty="0">
                <a:solidFill>
                  <a:prstClr val="black"/>
                </a:solidFill>
              </a:rPr>
              <a:t>, </a:t>
            </a:r>
            <a:r>
              <a:rPr lang="tr-TR" sz="3200" dirty="0" err="1">
                <a:solidFill>
                  <a:prstClr val="black"/>
                </a:solidFill>
              </a:rPr>
              <a:t>by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saying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that</a:t>
            </a:r>
            <a:r>
              <a:rPr lang="tr-TR" sz="3200" dirty="0">
                <a:solidFill>
                  <a:prstClr val="black"/>
                </a:solidFill>
              </a:rPr>
              <a:t> ‘</a:t>
            </a:r>
            <a:r>
              <a:rPr lang="tr-TR" sz="3200" dirty="0" err="1">
                <a:solidFill>
                  <a:prstClr val="black"/>
                </a:solidFill>
              </a:rPr>
              <a:t>what</a:t>
            </a:r>
            <a:r>
              <a:rPr lang="tr-TR" sz="3200" dirty="0">
                <a:solidFill>
                  <a:prstClr val="black"/>
                </a:solidFill>
              </a:rPr>
              <a:t> he is not’?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sz="3200" dirty="0" err="1" smtClean="0"/>
              <a:t>It</a:t>
            </a:r>
            <a:r>
              <a:rPr lang="tr-TR" sz="3200" dirty="0" smtClean="0"/>
              <a:t> </a:t>
            </a:r>
            <a:r>
              <a:rPr lang="tr-TR" sz="3200" dirty="0" err="1" smtClean="0"/>
              <a:t>seems</a:t>
            </a:r>
            <a:r>
              <a:rPr lang="tr-TR" sz="3200" dirty="0" smtClean="0"/>
              <a:t> </a:t>
            </a:r>
            <a:r>
              <a:rPr lang="tr-TR" sz="3200" dirty="0" err="1" smtClean="0"/>
              <a:t>that</a:t>
            </a:r>
            <a:r>
              <a:rPr lang="tr-TR" sz="3200" dirty="0" smtClean="0"/>
              <a:t> </a:t>
            </a:r>
            <a:r>
              <a:rPr lang="tr-TR" sz="3200" dirty="0" err="1" smtClean="0"/>
              <a:t>such</a:t>
            </a:r>
            <a:r>
              <a:rPr lang="tr-TR" sz="3200" dirty="0" smtClean="0"/>
              <a:t> a talk can </a:t>
            </a:r>
            <a:r>
              <a:rPr lang="tr-TR" sz="3200" dirty="0" err="1" smtClean="0"/>
              <a:t>sometimes</a:t>
            </a:r>
            <a:r>
              <a:rPr lang="tr-TR" sz="3200" dirty="0" smtClean="0"/>
              <a:t> be </a:t>
            </a:r>
            <a:r>
              <a:rPr lang="tr-TR" sz="3200" dirty="0" err="1" smtClean="0"/>
              <a:t>necessary</a:t>
            </a:r>
            <a:r>
              <a:rPr lang="tr-TR" sz="3200" dirty="0" smtClean="0"/>
              <a:t> but </a:t>
            </a:r>
            <a:r>
              <a:rPr lang="tr-TR" sz="3200" dirty="0" err="1" smtClean="0"/>
              <a:t>insufficient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a </a:t>
            </a:r>
            <a:r>
              <a:rPr lang="tr-TR" sz="3200" dirty="0" err="1" smtClean="0"/>
              <a:t>proper</a:t>
            </a:r>
            <a:r>
              <a:rPr lang="tr-TR" sz="3200" dirty="0" smtClean="0"/>
              <a:t> talk </a:t>
            </a:r>
            <a:r>
              <a:rPr lang="tr-TR" sz="3200" dirty="0" err="1" smtClean="0"/>
              <a:t>about</a:t>
            </a:r>
            <a:r>
              <a:rPr lang="tr-TR" sz="3200" dirty="0" smtClean="0"/>
              <a:t> </a:t>
            </a:r>
            <a:r>
              <a:rPr lang="tr-TR" sz="3200" dirty="0" err="1" smtClean="0"/>
              <a:t>God</a:t>
            </a:r>
            <a:r>
              <a:rPr lang="tr-TR" sz="3200" dirty="0" smtClean="0"/>
              <a:t>. </a:t>
            </a:r>
            <a:r>
              <a:rPr lang="tr-TR" sz="3200" dirty="0" err="1" smtClean="0"/>
              <a:t>We</a:t>
            </a:r>
            <a:r>
              <a:rPr lang="tr-TR" sz="3200" dirty="0" smtClean="0"/>
              <a:t> </a:t>
            </a:r>
            <a:r>
              <a:rPr lang="tr-TR" sz="3200" dirty="0" err="1" smtClean="0"/>
              <a:t>often</a:t>
            </a:r>
            <a:r>
              <a:rPr lang="tr-TR" sz="3200" dirty="0" smtClean="0"/>
              <a:t> talk </a:t>
            </a:r>
            <a:r>
              <a:rPr lang="tr-TR" sz="3200" dirty="0" err="1" smtClean="0"/>
              <a:t>about</a:t>
            </a:r>
            <a:r>
              <a:rPr lang="tr-TR" sz="3200" dirty="0" smtClean="0"/>
              <a:t> </a:t>
            </a:r>
            <a:r>
              <a:rPr lang="tr-TR" sz="3200" dirty="0" err="1" smtClean="0"/>
              <a:t>God</a:t>
            </a:r>
            <a:r>
              <a:rPr lang="tr-TR" sz="3200" dirty="0" smtClean="0"/>
              <a:t> in </a:t>
            </a:r>
            <a:r>
              <a:rPr lang="tr-TR" sz="3200" dirty="0" err="1" smtClean="0"/>
              <a:t>negative</a:t>
            </a:r>
            <a:r>
              <a:rPr lang="tr-TR" sz="3200" dirty="0" smtClean="0"/>
              <a:t> </a:t>
            </a:r>
            <a:r>
              <a:rPr lang="tr-TR" sz="3200" dirty="0" err="1" smtClean="0"/>
              <a:t>terms</a:t>
            </a:r>
            <a:r>
              <a:rPr lang="tr-TR" sz="3200" dirty="0" smtClean="0"/>
              <a:t> </a:t>
            </a:r>
            <a:r>
              <a:rPr lang="tr-TR" sz="3200" dirty="0" err="1" smtClean="0"/>
              <a:t>by</a:t>
            </a:r>
            <a:r>
              <a:rPr lang="tr-TR" sz="3200" dirty="0" smtClean="0"/>
              <a:t> </a:t>
            </a:r>
            <a:r>
              <a:rPr lang="tr-TR" sz="3200" dirty="0" err="1" smtClean="0"/>
              <a:t>denying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improper</a:t>
            </a:r>
            <a:r>
              <a:rPr lang="tr-TR" sz="3200" dirty="0" smtClean="0"/>
              <a:t> </a:t>
            </a:r>
            <a:r>
              <a:rPr lang="tr-TR" sz="3200" dirty="0" err="1" smtClean="0"/>
              <a:t>characteristics</a:t>
            </a:r>
            <a:r>
              <a:rPr lang="tr-TR" sz="3200" dirty="0" smtClean="0"/>
              <a:t> </a:t>
            </a:r>
            <a:r>
              <a:rPr lang="tr-TR" sz="3200" dirty="0" err="1" smtClean="0"/>
              <a:t>attributed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him</a:t>
            </a:r>
            <a:r>
              <a:rPr lang="tr-TR" sz="3200" dirty="0" smtClean="0"/>
              <a:t>, but </a:t>
            </a:r>
            <a:r>
              <a:rPr lang="tr-TR" sz="3200" dirty="0" err="1" smtClean="0"/>
              <a:t>this</a:t>
            </a:r>
            <a:r>
              <a:rPr lang="tr-TR" sz="3200" dirty="0" smtClean="0"/>
              <a:t> can </a:t>
            </a:r>
            <a:r>
              <a:rPr lang="tr-TR" sz="3200" dirty="0" err="1" smtClean="0"/>
              <a:t>hardly</a:t>
            </a:r>
            <a:r>
              <a:rPr lang="tr-TR" sz="3200" dirty="0" smtClean="0"/>
              <a:t> </a:t>
            </a:r>
            <a:r>
              <a:rPr lang="tr-TR" sz="3200" dirty="0" err="1" smtClean="0"/>
              <a:t>provide</a:t>
            </a:r>
            <a:r>
              <a:rPr lang="tr-TR" sz="3200" dirty="0" smtClean="0"/>
              <a:t> us </a:t>
            </a:r>
            <a:r>
              <a:rPr lang="tr-TR" sz="3200" dirty="0" err="1" smtClean="0"/>
              <a:t>with</a:t>
            </a:r>
            <a:r>
              <a:rPr lang="tr-TR" sz="3200" dirty="0" smtClean="0"/>
              <a:t> a </a:t>
            </a:r>
            <a:r>
              <a:rPr lang="tr-TR" sz="3200" dirty="0" err="1" smtClean="0"/>
              <a:t>positive</a:t>
            </a:r>
            <a:r>
              <a:rPr lang="tr-TR" sz="3200" dirty="0" smtClean="0"/>
              <a:t> </a:t>
            </a:r>
            <a:r>
              <a:rPr lang="tr-TR" sz="3200" dirty="0" err="1" smtClean="0"/>
              <a:t>semantic</a:t>
            </a:r>
            <a:r>
              <a:rPr lang="tr-TR" sz="3200" dirty="0" smtClean="0"/>
              <a:t> </a:t>
            </a:r>
            <a:r>
              <a:rPr lang="tr-TR" sz="3200" dirty="0" err="1" smtClean="0"/>
              <a:t>content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‘</a:t>
            </a:r>
            <a:r>
              <a:rPr lang="tr-TR" sz="3200" dirty="0" err="1" smtClean="0"/>
              <a:t>what</a:t>
            </a:r>
            <a:r>
              <a:rPr lang="tr-TR" sz="3200" dirty="0" smtClean="0"/>
              <a:t> he is’.</a:t>
            </a:r>
          </a:p>
          <a:p>
            <a:pPr algn="just"/>
            <a:endParaRPr lang="tr-TR" sz="3200" dirty="0"/>
          </a:p>
          <a:p>
            <a:pPr algn="just"/>
            <a:r>
              <a:rPr lang="tr-TR" sz="3200" dirty="0" err="1" smtClean="0"/>
              <a:t>After</a:t>
            </a:r>
            <a:r>
              <a:rPr lang="tr-TR" sz="3200" dirty="0" smtClean="0"/>
              <a:t> </a:t>
            </a:r>
            <a:r>
              <a:rPr lang="tr-TR" sz="3200" dirty="0" err="1" smtClean="0"/>
              <a:t>all</a:t>
            </a:r>
            <a:r>
              <a:rPr lang="tr-TR" sz="3200" dirty="0" smtClean="0"/>
              <a:t>, in </a:t>
            </a:r>
            <a:r>
              <a:rPr lang="tr-TR" sz="3200" dirty="0" err="1" smtClean="0"/>
              <a:t>order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say ‘</a:t>
            </a:r>
            <a:r>
              <a:rPr lang="tr-TR" sz="3200" dirty="0" err="1" smtClean="0"/>
              <a:t>what</a:t>
            </a:r>
            <a:r>
              <a:rPr lang="tr-TR" sz="3200" dirty="0" smtClean="0"/>
              <a:t> </a:t>
            </a:r>
            <a:r>
              <a:rPr lang="tr-TR" sz="3200" dirty="0" err="1" smtClean="0"/>
              <a:t>God</a:t>
            </a:r>
            <a:r>
              <a:rPr lang="tr-TR" sz="3200" dirty="0" smtClean="0"/>
              <a:t> is not’ it </a:t>
            </a:r>
            <a:r>
              <a:rPr lang="tr-TR" sz="3200" dirty="0" err="1" smtClean="0"/>
              <a:t>seem</a:t>
            </a:r>
            <a:r>
              <a:rPr lang="tr-TR" sz="3200" dirty="0" smtClean="0"/>
              <a:t> </a:t>
            </a:r>
            <a:r>
              <a:rPr lang="tr-TR" sz="3200" dirty="0" err="1" smtClean="0"/>
              <a:t>inevitable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have</a:t>
            </a:r>
            <a:r>
              <a:rPr lang="tr-TR" sz="3200" dirty="0" smtClean="0"/>
              <a:t> </a:t>
            </a:r>
            <a:r>
              <a:rPr lang="tr-TR" sz="3200" dirty="0" err="1" smtClean="0"/>
              <a:t>prior</a:t>
            </a:r>
            <a:r>
              <a:rPr lang="tr-TR" sz="3200" dirty="0" smtClean="0"/>
              <a:t> </a:t>
            </a:r>
            <a:r>
              <a:rPr lang="tr-TR" sz="3200" dirty="0" err="1" smtClean="0"/>
              <a:t>intuiton</a:t>
            </a:r>
            <a:r>
              <a:rPr lang="tr-TR" sz="3200" dirty="0" smtClean="0"/>
              <a:t> </a:t>
            </a:r>
            <a:r>
              <a:rPr lang="tr-TR" sz="3200" dirty="0" err="1" smtClean="0"/>
              <a:t>about</a:t>
            </a:r>
            <a:r>
              <a:rPr lang="tr-TR" sz="3200" dirty="0" smtClean="0"/>
              <a:t> ‘</a:t>
            </a:r>
            <a:r>
              <a:rPr lang="tr-TR" sz="3200" dirty="0" err="1" smtClean="0"/>
              <a:t>what</a:t>
            </a:r>
            <a:r>
              <a:rPr lang="tr-TR" sz="3200" dirty="0"/>
              <a:t> </a:t>
            </a:r>
            <a:r>
              <a:rPr lang="tr-TR" sz="3200" dirty="0" err="1" smtClean="0"/>
              <a:t>God</a:t>
            </a:r>
            <a:r>
              <a:rPr lang="tr-TR" sz="3200" dirty="0" smtClean="0"/>
              <a:t> is’.</a:t>
            </a:r>
          </a:p>
          <a:p>
            <a:pPr marL="0" indent="0" algn="just">
              <a:buNone/>
            </a:pPr>
            <a:endParaRPr lang="tr-TR" sz="3200" dirty="0"/>
          </a:p>
          <a:p>
            <a:pPr marL="0" indent="0" algn="just">
              <a:buNone/>
            </a:pPr>
            <a:endParaRPr lang="tr-TR" sz="3200" dirty="0" smtClean="0"/>
          </a:p>
          <a:p>
            <a:pPr marL="0" indent="0" algn="just">
              <a:buNone/>
            </a:pPr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082726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56904"/>
            <a:ext cx="10515600" cy="51200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	</a:t>
            </a:r>
            <a:r>
              <a:rPr lang="tr-TR" sz="4000" dirty="0" err="1" smtClean="0"/>
              <a:t>Aquinas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Analogical</a:t>
            </a:r>
            <a:r>
              <a:rPr lang="tr-TR" sz="4000" dirty="0" smtClean="0"/>
              <a:t> </a:t>
            </a:r>
            <a:r>
              <a:rPr lang="tr-TR" sz="4000" dirty="0" err="1" smtClean="0"/>
              <a:t>Predication</a:t>
            </a:r>
            <a:endParaRPr lang="tr-TR" sz="4000" dirty="0"/>
          </a:p>
          <a:p>
            <a:pPr marL="0" lvl="0" indent="0">
              <a:buNone/>
            </a:pPr>
            <a:endParaRPr lang="tr-TR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tr-TR" dirty="0" err="1" smtClean="0">
                <a:solidFill>
                  <a:prstClr val="black"/>
                </a:solidFill>
              </a:rPr>
              <a:t>Given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that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neither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univocal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nor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equivocal</a:t>
            </a:r>
            <a:r>
              <a:rPr lang="tr-TR" dirty="0" smtClean="0">
                <a:solidFill>
                  <a:prstClr val="black"/>
                </a:solidFill>
              </a:rPr>
              <a:t> talk </a:t>
            </a:r>
            <a:r>
              <a:rPr lang="tr-TR" dirty="0" err="1" smtClean="0">
                <a:solidFill>
                  <a:prstClr val="black"/>
                </a:solidFill>
              </a:rPr>
              <a:t>about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God</a:t>
            </a:r>
            <a:r>
              <a:rPr lang="tr-TR" dirty="0" smtClean="0">
                <a:solidFill>
                  <a:prstClr val="black"/>
                </a:solidFill>
              </a:rPr>
              <a:t> is </a:t>
            </a:r>
            <a:r>
              <a:rPr lang="tr-TR" dirty="0" err="1" smtClean="0">
                <a:solidFill>
                  <a:prstClr val="black"/>
                </a:solidFill>
              </a:rPr>
              <a:t>promising</a:t>
            </a:r>
            <a:r>
              <a:rPr lang="tr-TR" dirty="0" smtClean="0">
                <a:solidFill>
                  <a:prstClr val="black"/>
                </a:solidFill>
              </a:rPr>
              <a:t>, can </a:t>
            </a:r>
            <a:r>
              <a:rPr lang="tr-TR" dirty="0" err="1" smtClean="0">
                <a:solidFill>
                  <a:prstClr val="black"/>
                </a:solidFill>
              </a:rPr>
              <a:t>there</a:t>
            </a:r>
            <a:r>
              <a:rPr lang="tr-TR" dirty="0" smtClean="0">
                <a:solidFill>
                  <a:prstClr val="black"/>
                </a:solidFill>
              </a:rPr>
              <a:t> be </a:t>
            </a:r>
            <a:r>
              <a:rPr lang="tr-TR" dirty="0" err="1" smtClean="0">
                <a:solidFill>
                  <a:prstClr val="black"/>
                </a:solidFill>
              </a:rPr>
              <a:t>another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possibility</a:t>
            </a:r>
            <a:r>
              <a:rPr lang="tr-TR" dirty="0" smtClean="0">
                <a:solidFill>
                  <a:prstClr val="black"/>
                </a:solidFill>
              </a:rPr>
              <a:t>?</a:t>
            </a:r>
          </a:p>
          <a:p>
            <a:pPr marL="0" lvl="0" indent="0">
              <a:buNone/>
            </a:pPr>
            <a:r>
              <a:rPr lang="tr-TR" dirty="0" err="1" smtClean="0">
                <a:solidFill>
                  <a:prstClr val="black"/>
                </a:solidFill>
              </a:rPr>
              <a:t>According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to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Aquinas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tr-TR" dirty="0" err="1" smtClean="0">
                <a:solidFill>
                  <a:prstClr val="black"/>
                </a:solidFill>
              </a:rPr>
              <a:t>religious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language</a:t>
            </a:r>
            <a:r>
              <a:rPr lang="tr-TR" dirty="0" smtClean="0">
                <a:solidFill>
                  <a:prstClr val="black"/>
                </a:solidFill>
              </a:rPr>
              <a:t> is ‘</a:t>
            </a:r>
            <a:r>
              <a:rPr lang="tr-TR" dirty="0" err="1" smtClean="0">
                <a:solidFill>
                  <a:prstClr val="black"/>
                </a:solidFill>
              </a:rPr>
              <a:t>analogical</a:t>
            </a:r>
            <a:r>
              <a:rPr lang="tr-TR" dirty="0" smtClean="0">
                <a:solidFill>
                  <a:prstClr val="black"/>
                </a:solidFill>
              </a:rPr>
              <a:t>’ in </a:t>
            </a:r>
            <a:r>
              <a:rPr lang="tr-TR" dirty="0" err="1" smtClean="0">
                <a:solidFill>
                  <a:prstClr val="black"/>
                </a:solidFill>
              </a:rPr>
              <a:t>nature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tr-TR" dirty="0" err="1" smtClean="0">
                <a:solidFill>
                  <a:prstClr val="black"/>
                </a:solidFill>
              </a:rPr>
              <a:t>where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there</a:t>
            </a:r>
            <a:r>
              <a:rPr lang="tr-TR" dirty="0" smtClean="0">
                <a:solidFill>
                  <a:prstClr val="black"/>
                </a:solidFill>
              </a:rPr>
              <a:t> is a </a:t>
            </a:r>
            <a:r>
              <a:rPr lang="tr-TR" dirty="0" err="1" smtClean="0">
                <a:solidFill>
                  <a:prstClr val="black"/>
                </a:solidFill>
              </a:rPr>
              <a:t>similarity</a:t>
            </a:r>
            <a:r>
              <a:rPr lang="tr-TR" dirty="0" smtClean="0">
                <a:solidFill>
                  <a:prstClr val="black"/>
                </a:solidFill>
              </a:rPr>
              <a:t> of </a:t>
            </a:r>
            <a:r>
              <a:rPr lang="tr-TR" dirty="0" err="1" smtClean="0">
                <a:solidFill>
                  <a:prstClr val="black"/>
                </a:solidFill>
              </a:rPr>
              <a:t>meaning</a:t>
            </a:r>
            <a:r>
              <a:rPr lang="tr-TR" dirty="0" smtClean="0">
                <a:solidFill>
                  <a:prstClr val="black"/>
                </a:solidFill>
              </a:rPr>
              <a:t> but not a </a:t>
            </a:r>
            <a:r>
              <a:rPr lang="tr-TR" dirty="0" err="1" smtClean="0">
                <a:solidFill>
                  <a:prstClr val="black"/>
                </a:solidFill>
              </a:rPr>
              <a:t>semantic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coincidence</a:t>
            </a:r>
            <a:r>
              <a:rPr lang="tr-TR" dirty="0" smtClean="0">
                <a:solidFill>
                  <a:prstClr val="black"/>
                </a:solidFill>
              </a:rPr>
              <a:t> of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terms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when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applied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to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God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and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other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things</a:t>
            </a:r>
            <a:r>
              <a:rPr lang="tr-TR" dirty="0" smtClean="0">
                <a:solidFill>
                  <a:prstClr val="black"/>
                </a:solidFill>
              </a:rPr>
              <a:t>. </a:t>
            </a:r>
          </a:p>
          <a:p>
            <a:pPr marL="0" lvl="0" indent="0">
              <a:buNone/>
            </a:pPr>
            <a:r>
              <a:rPr lang="tr-TR" dirty="0" err="1" smtClean="0">
                <a:solidFill>
                  <a:prstClr val="black"/>
                </a:solidFill>
              </a:rPr>
              <a:t>Thus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tr-TR" dirty="0" err="1" smtClean="0">
                <a:solidFill>
                  <a:prstClr val="black"/>
                </a:solidFill>
              </a:rPr>
              <a:t>for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example</a:t>
            </a:r>
            <a:r>
              <a:rPr lang="tr-TR" dirty="0" smtClean="0">
                <a:solidFill>
                  <a:prstClr val="black"/>
                </a:solidFill>
              </a:rPr>
              <a:t>,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concept</a:t>
            </a:r>
            <a:r>
              <a:rPr lang="tr-TR" dirty="0" smtClean="0">
                <a:solidFill>
                  <a:prstClr val="black"/>
                </a:solidFill>
              </a:rPr>
              <a:t> of ‘</a:t>
            </a:r>
            <a:r>
              <a:rPr lang="tr-TR" dirty="0" err="1" smtClean="0">
                <a:solidFill>
                  <a:prstClr val="black"/>
                </a:solidFill>
              </a:rPr>
              <a:t>healthy</a:t>
            </a:r>
            <a:r>
              <a:rPr lang="tr-TR" dirty="0" smtClean="0">
                <a:solidFill>
                  <a:prstClr val="black"/>
                </a:solidFill>
              </a:rPr>
              <a:t>’ can be </a:t>
            </a:r>
            <a:r>
              <a:rPr lang="tr-TR" dirty="0" err="1" smtClean="0">
                <a:solidFill>
                  <a:prstClr val="black"/>
                </a:solidFill>
              </a:rPr>
              <a:t>predicated</a:t>
            </a:r>
            <a:r>
              <a:rPr lang="tr-TR" dirty="0" smtClean="0">
                <a:solidFill>
                  <a:prstClr val="black"/>
                </a:solidFill>
              </a:rPr>
              <a:t> of </a:t>
            </a:r>
            <a:r>
              <a:rPr lang="tr-TR" dirty="0" err="1" smtClean="0">
                <a:solidFill>
                  <a:prstClr val="black"/>
                </a:solidFill>
              </a:rPr>
              <a:t>many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different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things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analogically</a:t>
            </a:r>
            <a:r>
              <a:rPr lang="tr-TR" dirty="0" smtClean="0">
                <a:solidFill>
                  <a:prstClr val="black"/>
                </a:solidFill>
              </a:rPr>
              <a:t>: A </a:t>
            </a:r>
            <a:r>
              <a:rPr lang="tr-TR" dirty="0" err="1" smtClean="0">
                <a:solidFill>
                  <a:prstClr val="black"/>
                </a:solidFill>
              </a:rPr>
              <a:t>healthy</a:t>
            </a:r>
            <a:r>
              <a:rPr lang="tr-TR" dirty="0" smtClean="0">
                <a:solidFill>
                  <a:prstClr val="black"/>
                </a:solidFill>
              </a:rPr>
              <a:t> body, a </a:t>
            </a:r>
            <a:r>
              <a:rPr lang="tr-TR" dirty="0" err="1" smtClean="0">
                <a:solidFill>
                  <a:prstClr val="black"/>
                </a:solidFill>
              </a:rPr>
              <a:t>healthy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food</a:t>
            </a:r>
            <a:r>
              <a:rPr lang="tr-TR" dirty="0" smtClean="0">
                <a:solidFill>
                  <a:prstClr val="black"/>
                </a:solidFill>
              </a:rPr>
              <a:t>, a </a:t>
            </a:r>
            <a:r>
              <a:rPr lang="tr-TR" dirty="0" err="1" smtClean="0">
                <a:solidFill>
                  <a:prstClr val="black"/>
                </a:solidFill>
              </a:rPr>
              <a:t>healthy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mind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etc</a:t>
            </a:r>
            <a:r>
              <a:rPr lang="tr-TR" dirty="0" smtClean="0">
                <a:solidFill>
                  <a:prstClr val="black"/>
                </a:solidFill>
              </a:rPr>
              <a:t>.  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629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Evaluation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endParaRPr lang="tr-TR" sz="3200" dirty="0" smtClean="0"/>
          </a:p>
          <a:p>
            <a:pPr algn="just"/>
            <a:r>
              <a:rPr lang="tr-TR" sz="3200" dirty="0" smtClean="0">
                <a:solidFill>
                  <a:prstClr val="black"/>
                </a:solidFill>
              </a:rPr>
              <a:t>But</a:t>
            </a:r>
            <a:r>
              <a:rPr lang="tr-TR" sz="3200" dirty="0">
                <a:solidFill>
                  <a:prstClr val="black"/>
                </a:solidFill>
              </a:rPr>
              <a:t>, can </a:t>
            </a:r>
            <a:r>
              <a:rPr lang="tr-TR" sz="3200" dirty="0" err="1">
                <a:solidFill>
                  <a:prstClr val="black"/>
                </a:solidFill>
              </a:rPr>
              <a:t>such</a:t>
            </a:r>
            <a:r>
              <a:rPr lang="tr-TR" sz="3200" dirty="0">
                <a:solidFill>
                  <a:prstClr val="black"/>
                </a:solidFill>
              </a:rPr>
              <a:t> an </a:t>
            </a:r>
            <a:r>
              <a:rPr lang="tr-TR" sz="3200" dirty="0" err="1">
                <a:solidFill>
                  <a:prstClr val="black"/>
                </a:solidFill>
              </a:rPr>
              <a:t>analogical</a:t>
            </a:r>
            <a:r>
              <a:rPr lang="tr-TR" sz="3200" dirty="0">
                <a:solidFill>
                  <a:prstClr val="black"/>
                </a:solidFill>
              </a:rPr>
              <a:t> talk </a:t>
            </a:r>
            <a:r>
              <a:rPr lang="tr-TR" sz="3200" dirty="0" err="1" smtClean="0">
                <a:solidFill>
                  <a:prstClr val="black"/>
                </a:solidFill>
              </a:rPr>
              <a:t>accommodate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our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intuitions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about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God</a:t>
            </a:r>
            <a:r>
              <a:rPr lang="tr-TR" sz="3200" dirty="0" smtClean="0">
                <a:solidFill>
                  <a:prstClr val="black"/>
                </a:solidFill>
              </a:rPr>
              <a:t>?</a:t>
            </a:r>
          </a:p>
          <a:p>
            <a:pPr algn="just"/>
            <a:r>
              <a:rPr lang="tr-TR" sz="3200" dirty="0" err="1" smtClean="0">
                <a:solidFill>
                  <a:prstClr val="black"/>
                </a:solidFill>
              </a:rPr>
              <a:t>It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depends</a:t>
            </a:r>
            <a:r>
              <a:rPr lang="tr-TR" sz="3200" dirty="0">
                <a:solidFill>
                  <a:prstClr val="black"/>
                </a:solidFill>
              </a:rPr>
              <a:t> on </a:t>
            </a:r>
            <a:r>
              <a:rPr lang="tr-TR" sz="3200" dirty="0" err="1">
                <a:solidFill>
                  <a:prstClr val="black"/>
                </a:solidFill>
              </a:rPr>
              <a:t>the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question</a:t>
            </a:r>
            <a:r>
              <a:rPr lang="tr-TR" sz="3200" dirty="0">
                <a:solidFill>
                  <a:prstClr val="black"/>
                </a:solidFill>
              </a:rPr>
              <a:t> as </a:t>
            </a:r>
            <a:r>
              <a:rPr lang="tr-TR" sz="3200" dirty="0" err="1">
                <a:solidFill>
                  <a:prstClr val="black"/>
                </a:solidFill>
              </a:rPr>
              <a:t>to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whether</a:t>
            </a:r>
            <a:r>
              <a:rPr lang="tr-TR" sz="3200" dirty="0">
                <a:solidFill>
                  <a:prstClr val="black"/>
                </a:solidFill>
              </a:rPr>
              <a:t> it can </a:t>
            </a:r>
            <a:r>
              <a:rPr lang="tr-TR" sz="3200" dirty="0" err="1">
                <a:solidFill>
                  <a:prstClr val="black"/>
                </a:solidFill>
              </a:rPr>
              <a:t>preserve</a:t>
            </a:r>
            <a:r>
              <a:rPr lang="tr-TR" sz="3200" dirty="0">
                <a:solidFill>
                  <a:prstClr val="black"/>
                </a:solidFill>
              </a:rPr>
              <a:t> a </a:t>
            </a:r>
            <a:r>
              <a:rPr lang="tr-TR" sz="3200" dirty="0" err="1" smtClean="0">
                <a:solidFill>
                  <a:prstClr val="black"/>
                </a:solidFill>
              </a:rPr>
              <a:t>realistic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possibilty</a:t>
            </a:r>
            <a:r>
              <a:rPr lang="tr-TR" sz="3200" dirty="0">
                <a:solidFill>
                  <a:prstClr val="black"/>
                </a:solidFill>
              </a:rPr>
              <a:t> of </a:t>
            </a:r>
            <a:r>
              <a:rPr lang="tr-TR" sz="3200" dirty="0" err="1">
                <a:solidFill>
                  <a:prstClr val="black"/>
                </a:solidFill>
              </a:rPr>
              <a:t>talking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about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>
                <a:solidFill>
                  <a:prstClr val="black"/>
                </a:solidFill>
              </a:rPr>
              <a:t>Divine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nature</a:t>
            </a:r>
            <a:r>
              <a:rPr lang="tr-TR" sz="3200" dirty="0" smtClean="0">
                <a:solidFill>
                  <a:prstClr val="black"/>
                </a:solidFill>
              </a:rPr>
              <a:t>.</a:t>
            </a:r>
          </a:p>
          <a:p>
            <a:pPr algn="just"/>
            <a:r>
              <a:rPr lang="tr-TR" sz="3200" dirty="0" err="1" smtClean="0">
                <a:solidFill>
                  <a:prstClr val="black"/>
                </a:solidFill>
              </a:rPr>
              <a:t>However</a:t>
            </a:r>
            <a:r>
              <a:rPr lang="tr-TR" sz="3200" dirty="0" smtClean="0">
                <a:solidFill>
                  <a:prstClr val="black"/>
                </a:solidFill>
              </a:rPr>
              <a:t>, </a:t>
            </a:r>
            <a:r>
              <a:rPr lang="tr-TR" sz="3200" dirty="0" err="1" smtClean="0">
                <a:solidFill>
                  <a:prstClr val="black"/>
                </a:solidFill>
              </a:rPr>
              <a:t>there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seems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to</a:t>
            </a:r>
            <a:r>
              <a:rPr lang="tr-TR" sz="3200" dirty="0" smtClean="0">
                <a:solidFill>
                  <a:prstClr val="black"/>
                </a:solidFill>
              </a:rPr>
              <a:t> be </a:t>
            </a:r>
            <a:r>
              <a:rPr lang="tr-TR" sz="3200" dirty="0" err="1" smtClean="0">
                <a:solidFill>
                  <a:prstClr val="black"/>
                </a:solidFill>
              </a:rPr>
              <a:t>no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reason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for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thinking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that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these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approaches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are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mutually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exclusive</a:t>
            </a:r>
            <a:r>
              <a:rPr lang="tr-TR" sz="3200" dirty="0" smtClean="0">
                <a:solidFill>
                  <a:prstClr val="black"/>
                </a:solidFill>
              </a:rPr>
              <a:t>. </a:t>
            </a:r>
            <a:r>
              <a:rPr lang="tr-TR" sz="3200" dirty="0" err="1" smtClean="0">
                <a:solidFill>
                  <a:prstClr val="black"/>
                </a:solidFill>
              </a:rPr>
              <a:t>That</a:t>
            </a:r>
            <a:r>
              <a:rPr lang="tr-TR" sz="3200" dirty="0" smtClean="0">
                <a:solidFill>
                  <a:prstClr val="black"/>
                </a:solidFill>
              </a:rPr>
              <a:t> is, </a:t>
            </a:r>
            <a:r>
              <a:rPr lang="tr-TR" sz="3200" dirty="0" err="1" smtClean="0">
                <a:solidFill>
                  <a:prstClr val="black"/>
                </a:solidFill>
              </a:rPr>
              <a:t>univocal</a:t>
            </a:r>
            <a:r>
              <a:rPr lang="tr-TR" sz="3200" dirty="0" smtClean="0">
                <a:solidFill>
                  <a:prstClr val="black"/>
                </a:solidFill>
              </a:rPr>
              <a:t>, </a:t>
            </a:r>
            <a:r>
              <a:rPr lang="tr-TR" sz="3200" dirty="0" err="1" smtClean="0">
                <a:solidFill>
                  <a:prstClr val="black"/>
                </a:solidFill>
              </a:rPr>
              <a:t>equivocal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or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analogical</a:t>
            </a:r>
            <a:r>
              <a:rPr lang="tr-TR" sz="3200" dirty="0" smtClean="0">
                <a:solidFill>
                  <a:prstClr val="black"/>
                </a:solidFill>
              </a:rPr>
              <a:t> talk can </a:t>
            </a:r>
            <a:r>
              <a:rPr lang="tr-TR" sz="3200" dirty="0" err="1" smtClean="0">
                <a:solidFill>
                  <a:prstClr val="black"/>
                </a:solidFill>
              </a:rPr>
              <a:t>all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smtClean="0">
                <a:solidFill>
                  <a:prstClr val="black"/>
                </a:solidFill>
              </a:rPr>
              <a:t>be </a:t>
            </a:r>
            <a:r>
              <a:rPr lang="tr-TR" sz="3200" dirty="0" err="1" smtClean="0">
                <a:solidFill>
                  <a:prstClr val="black"/>
                </a:solidFill>
              </a:rPr>
              <a:t>relevant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given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the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proper</a:t>
            </a:r>
            <a:r>
              <a:rPr lang="tr-TR" sz="3200" dirty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context</a:t>
            </a:r>
            <a:r>
              <a:rPr lang="tr-TR" sz="3200" dirty="0" smtClean="0">
                <a:solidFill>
                  <a:prstClr val="black"/>
                </a:solidFill>
              </a:rPr>
              <a:t>. </a:t>
            </a:r>
            <a:r>
              <a:rPr lang="tr-TR" sz="3200" dirty="0" err="1" smtClean="0">
                <a:solidFill>
                  <a:prstClr val="black"/>
                </a:solidFill>
              </a:rPr>
              <a:t>In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other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words</a:t>
            </a:r>
            <a:r>
              <a:rPr lang="tr-TR" sz="3200" dirty="0" smtClean="0">
                <a:solidFill>
                  <a:prstClr val="black"/>
                </a:solidFill>
              </a:rPr>
              <a:t>, </a:t>
            </a:r>
            <a:r>
              <a:rPr lang="tr-TR" sz="3200" dirty="0" err="1" smtClean="0">
                <a:solidFill>
                  <a:prstClr val="black"/>
                </a:solidFill>
              </a:rPr>
              <a:t>these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approaches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seem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to</a:t>
            </a:r>
            <a:r>
              <a:rPr lang="tr-TR" sz="3200" dirty="0" smtClean="0">
                <a:solidFill>
                  <a:prstClr val="black"/>
                </a:solidFill>
              </a:rPr>
              <a:t> be </a:t>
            </a:r>
            <a:r>
              <a:rPr lang="tr-TR" sz="3200" dirty="0" err="1" smtClean="0">
                <a:solidFill>
                  <a:prstClr val="black"/>
                </a:solidFill>
              </a:rPr>
              <a:t>individually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necessary</a:t>
            </a:r>
            <a:r>
              <a:rPr lang="tr-TR" sz="3200" dirty="0" smtClean="0">
                <a:solidFill>
                  <a:prstClr val="black"/>
                </a:solidFill>
              </a:rPr>
              <a:t> but </a:t>
            </a:r>
            <a:r>
              <a:rPr lang="tr-TR" sz="3200" dirty="0" err="1" smtClean="0">
                <a:solidFill>
                  <a:prstClr val="black"/>
                </a:solidFill>
              </a:rPr>
              <a:t>jointly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sufficient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for</a:t>
            </a:r>
            <a:r>
              <a:rPr lang="tr-TR" sz="3200" dirty="0" smtClean="0">
                <a:solidFill>
                  <a:prstClr val="black"/>
                </a:solidFill>
              </a:rPr>
              <a:t> a </a:t>
            </a:r>
            <a:r>
              <a:rPr lang="tr-TR" sz="3200" dirty="0" err="1" smtClean="0">
                <a:solidFill>
                  <a:prstClr val="black"/>
                </a:solidFill>
              </a:rPr>
              <a:t>satisfactory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account</a:t>
            </a:r>
            <a:r>
              <a:rPr lang="tr-TR" sz="3200" dirty="0" smtClean="0">
                <a:solidFill>
                  <a:prstClr val="black"/>
                </a:solidFill>
              </a:rPr>
              <a:t> of </a:t>
            </a:r>
            <a:r>
              <a:rPr lang="tr-TR" sz="3200" dirty="0" err="1" smtClean="0">
                <a:solidFill>
                  <a:prstClr val="black"/>
                </a:solidFill>
              </a:rPr>
              <a:t>theological</a:t>
            </a:r>
            <a:r>
              <a:rPr lang="tr-TR" sz="3200" dirty="0" smtClean="0">
                <a:solidFill>
                  <a:prstClr val="black"/>
                </a:solidFill>
              </a:rPr>
              <a:t> </a:t>
            </a:r>
            <a:r>
              <a:rPr lang="tr-TR" sz="3200" dirty="0" err="1" smtClean="0">
                <a:solidFill>
                  <a:prstClr val="black"/>
                </a:solidFill>
              </a:rPr>
              <a:t>predication</a:t>
            </a:r>
            <a:r>
              <a:rPr lang="tr-TR" sz="3200" dirty="0" smtClean="0">
                <a:solidFill>
                  <a:prstClr val="black"/>
                </a:solidFill>
              </a:rPr>
              <a:t>. </a:t>
            </a:r>
            <a:endParaRPr lang="tr-TR" sz="3200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8904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30087" y="106018"/>
            <a:ext cx="11118573" cy="954156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64974"/>
            <a:ext cx="10515600" cy="4811989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endParaRPr lang="tr-TR" b="1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tr-TR" sz="4000" dirty="0" err="1" smtClean="0">
                <a:solidFill>
                  <a:prstClr val="black"/>
                </a:solidFill>
              </a:rPr>
              <a:t>Logical</a:t>
            </a:r>
            <a:r>
              <a:rPr lang="tr-TR" sz="4000" dirty="0" smtClean="0">
                <a:solidFill>
                  <a:prstClr val="black"/>
                </a:solidFill>
              </a:rPr>
              <a:t> </a:t>
            </a:r>
            <a:r>
              <a:rPr lang="tr-TR" sz="4000" dirty="0" err="1" smtClean="0">
                <a:solidFill>
                  <a:prstClr val="black"/>
                </a:solidFill>
              </a:rPr>
              <a:t>Positivism</a:t>
            </a:r>
            <a:r>
              <a:rPr lang="tr-TR" sz="4000" dirty="0" smtClean="0">
                <a:solidFill>
                  <a:prstClr val="black"/>
                </a:solidFill>
              </a:rPr>
              <a:t> </a:t>
            </a:r>
            <a:r>
              <a:rPr lang="tr-TR" sz="4000" dirty="0" err="1" smtClean="0">
                <a:solidFill>
                  <a:prstClr val="black"/>
                </a:solidFill>
              </a:rPr>
              <a:t>and</a:t>
            </a:r>
            <a:r>
              <a:rPr lang="tr-TR" sz="4000" dirty="0" smtClean="0">
                <a:solidFill>
                  <a:prstClr val="black"/>
                </a:solidFill>
              </a:rPr>
              <a:t> </a:t>
            </a:r>
            <a:r>
              <a:rPr lang="tr-TR" sz="4000" dirty="0" err="1" smtClean="0">
                <a:solidFill>
                  <a:prstClr val="black"/>
                </a:solidFill>
              </a:rPr>
              <a:t>Religious</a:t>
            </a:r>
            <a:r>
              <a:rPr lang="tr-TR" sz="4000" dirty="0" smtClean="0">
                <a:solidFill>
                  <a:prstClr val="black"/>
                </a:solidFill>
              </a:rPr>
              <a:t> </a:t>
            </a:r>
            <a:r>
              <a:rPr lang="tr-TR" sz="4000" dirty="0" err="1" smtClean="0">
                <a:solidFill>
                  <a:prstClr val="black"/>
                </a:solidFill>
              </a:rPr>
              <a:t>Langauge</a:t>
            </a:r>
            <a:endParaRPr lang="tr-TR" sz="40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endParaRPr lang="tr-TR" dirty="0" smtClean="0">
              <a:solidFill>
                <a:prstClr val="black"/>
              </a:solidFill>
            </a:endParaRPr>
          </a:p>
          <a:p>
            <a:pPr algn="just"/>
            <a:r>
              <a:rPr lang="tr-TR" dirty="0" err="1" smtClean="0"/>
              <a:t>There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a </a:t>
            </a:r>
            <a:r>
              <a:rPr lang="tr-TR" dirty="0" err="1" smtClean="0"/>
              <a:t>challenge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Logical</a:t>
            </a:r>
            <a:r>
              <a:rPr lang="tr-TR" dirty="0" smtClean="0"/>
              <a:t> </a:t>
            </a:r>
            <a:r>
              <a:rPr lang="tr-TR" dirty="0" err="1" smtClean="0"/>
              <a:t>positivism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grounds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‘</a:t>
            </a:r>
            <a:r>
              <a:rPr lang="tr-TR" dirty="0" err="1" smtClean="0"/>
              <a:t>verficiation</a:t>
            </a:r>
            <a:r>
              <a:rPr lang="tr-TR" dirty="0" smtClean="0"/>
              <a:t> </a:t>
            </a:r>
            <a:r>
              <a:rPr lang="tr-TR" dirty="0" err="1" smtClean="0"/>
              <a:t>principle</a:t>
            </a:r>
            <a:r>
              <a:rPr lang="tr-TR" dirty="0" smtClean="0"/>
              <a:t>’</a:t>
            </a:r>
          </a:p>
          <a:p>
            <a:pPr algn="just"/>
            <a:r>
              <a:rPr lang="tr-TR" dirty="0" smtClean="0"/>
              <a:t>On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account</a:t>
            </a:r>
            <a:r>
              <a:rPr lang="tr-TR" dirty="0" smtClean="0"/>
              <a:t>, a </a:t>
            </a:r>
            <a:r>
              <a:rPr lang="tr-TR" dirty="0" err="1" smtClean="0"/>
              <a:t>factual</a:t>
            </a:r>
            <a:r>
              <a:rPr lang="tr-TR" dirty="0" smtClean="0"/>
              <a:t> </a:t>
            </a:r>
            <a:r>
              <a:rPr lang="tr-TR" dirty="0" err="1" smtClean="0"/>
              <a:t>statement</a:t>
            </a:r>
            <a:r>
              <a:rPr lang="tr-TR" dirty="0" smtClean="0"/>
              <a:t> is </a:t>
            </a:r>
            <a:r>
              <a:rPr lang="tr-TR" dirty="0" err="1" smtClean="0"/>
              <a:t>meaningful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it can </a:t>
            </a:r>
            <a:r>
              <a:rPr lang="tr-TR" dirty="0" err="1" smtClean="0"/>
              <a:t>verified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sense-data (sense </a:t>
            </a:r>
            <a:r>
              <a:rPr lang="tr-TR" dirty="0" err="1" smtClean="0"/>
              <a:t>experience</a:t>
            </a:r>
            <a:r>
              <a:rPr lang="tr-TR" dirty="0" smtClean="0"/>
              <a:t>).</a:t>
            </a:r>
          </a:p>
          <a:p>
            <a:pPr algn="just"/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, </a:t>
            </a:r>
            <a:r>
              <a:rPr lang="tr-TR" dirty="0" err="1" smtClean="0"/>
              <a:t>unlike</a:t>
            </a:r>
            <a:r>
              <a:rPr lang="tr-TR" dirty="0" smtClean="0"/>
              <a:t> </a:t>
            </a:r>
            <a:r>
              <a:rPr lang="tr-TR" dirty="0" err="1" smtClean="0"/>
              <a:t>scientific</a:t>
            </a:r>
            <a:r>
              <a:rPr lang="tr-TR" dirty="0" smtClean="0"/>
              <a:t> </a:t>
            </a:r>
            <a:r>
              <a:rPr lang="tr-TR" dirty="0" err="1" smtClean="0"/>
              <a:t>statements</a:t>
            </a:r>
            <a:r>
              <a:rPr lang="tr-TR" dirty="0" smtClean="0"/>
              <a:t>,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statements</a:t>
            </a:r>
            <a:r>
              <a:rPr lang="tr-TR" dirty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 </a:t>
            </a:r>
            <a:r>
              <a:rPr lang="tr-TR" dirty="0" err="1" smtClean="0"/>
              <a:t>verified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sense </a:t>
            </a:r>
            <a:r>
              <a:rPr lang="tr-TR" dirty="0" err="1" smtClean="0"/>
              <a:t>experience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meaningful</a:t>
            </a:r>
            <a:r>
              <a:rPr lang="tr-TR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7849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985652"/>
            <a:ext cx="10918371" cy="5191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prstClr val="black"/>
                </a:solidFill>
              </a:rPr>
              <a:t>	</a:t>
            </a:r>
            <a:r>
              <a:rPr lang="tr-TR" dirty="0" smtClean="0">
                <a:solidFill>
                  <a:prstClr val="black"/>
                </a:solidFill>
              </a:rPr>
              <a:t>			</a:t>
            </a:r>
            <a:r>
              <a:rPr lang="tr-TR" sz="4000" dirty="0" smtClean="0">
                <a:solidFill>
                  <a:prstClr val="black"/>
                </a:solidFill>
              </a:rPr>
              <a:t>Evaluation</a:t>
            </a:r>
            <a:endParaRPr lang="tr-TR" sz="4000" dirty="0" smtClean="0"/>
          </a:p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verification</a:t>
            </a:r>
            <a:r>
              <a:rPr lang="tr-TR" dirty="0"/>
              <a:t> </a:t>
            </a:r>
            <a:r>
              <a:rPr lang="tr-TR" dirty="0" err="1"/>
              <a:t>criterion</a:t>
            </a:r>
            <a:r>
              <a:rPr lang="tr-TR" dirty="0"/>
              <a:t> of </a:t>
            </a:r>
            <a:r>
              <a:rPr lang="tr-TR" dirty="0" err="1" smtClean="0"/>
              <a:t>meaningfulness</a:t>
            </a:r>
            <a:r>
              <a:rPr lang="tr-TR" dirty="0" smtClean="0"/>
              <a:t> as </a:t>
            </a:r>
            <a:r>
              <a:rPr lang="tr-TR" dirty="0" err="1" smtClean="0"/>
              <a:t>proposed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logical</a:t>
            </a:r>
            <a:r>
              <a:rPr lang="tr-TR" dirty="0" smtClean="0"/>
              <a:t> </a:t>
            </a:r>
            <a:r>
              <a:rPr lang="tr-TR" dirty="0" err="1" smtClean="0"/>
              <a:t>positivist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too</a:t>
            </a:r>
            <a:r>
              <a:rPr lang="tr-TR" dirty="0"/>
              <a:t> </a:t>
            </a:r>
            <a:r>
              <a:rPr lang="tr-TR" dirty="0" err="1"/>
              <a:t>narrow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reductionist</a:t>
            </a:r>
            <a:r>
              <a:rPr lang="tr-TR" dirty="0" smtClean="0"/>
              <a:t> in </a:t>
            </a:r>
            <a:r>
              <a:rPr lang="tr-TR" dirty="0" err="1" smtClean="0"/>
              <a:t>character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, </a:t>
            </a:r>
            <a:r>
              <a:rPr lang="tr-TR" dirty="0" err="1"/>
              <a:t>rather</a:t>
            </a:r>
            <a:r>
              <a:rPr lang="tr-TR" dirty="0"/>
              <a:t> </a:t>
            </a:r>
            <a:r>
              <a:rPr lang="tr-TR" dirty="0" err="1" smtClean="0"/>
              <a:t>arbitrarily</a:t>
            </a:r>
            <a:r>
              <a:rPr lang="tr-TR" dirty="0" smtClean="0"/>
              <a:t>, </a:t>
            </a:r>
            <a:r>
              <a:rPr lang="tr-TR" dirty="0" err="1" smtClean="0"/>
              <a:t>renders</a:t>
            </a:r>
            <a:r>
              <a:rPr lang="tr-TR" dirty="0" smtClean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prima</a:t>
            </a:r>
            <a:r>
              <a:rPr lang="tr-TR" dirty="0"/>
              <a:t> </a:t>
            </a:r>
            <a:r>
              <a:rPr lang="tr-TR" dirty="0" err="1"/>
              <a:t>facie</a:t>
            </a:r>
            <a:r>
              <a:rPr lang="tr-TR" dirty="0"/>
              <a:t> </a:t>
            </a:r>
            <a:r>
              <a:rPr lang="tr-TR" dirty="0" err="1"/>
              <a:t>meaningful</a:t>
            </a:r>
            <a:r>
              <a:rPr lang="tr-TR" dirty="0"/>
              <a:t> </a:t>
            </a:r>
            <a:r>
              <a:rPr lang="tr-TR" dirty="0" err="1"/>
              <a:t>statements</a:t>
            </a:r>
            <a:r>
              <a:rPr lang="tr-TR" dirty="0"/>
              <a:t> </a:t>
            </a:r>
            <a:r>
              <a:rPr lang="tr-TR" dirty="0" err="1" smtClean="0"/>
              <a:t>meaningless</a:t>
            </a:r>
            <a:r>
              <a:rPr lang="tr-TR" dirty="0" smtClean="0"/>
              <a:t>.</a:t>
            </a:r>
            <a:endParaRPr lang="tr-TR" dirty="0"/>
          </a:p>
          <a:p>
            <a:pPr algn="just"/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principle</a:t>
            </a:r>
            <a:r>
              <a:rPr lang="tr-TR" dirty="0"/>
              <a:t> of </a:t>
            </a:r>
            <a:r>
              <a:rPr lang="tr-TR" dirty="0" err="1"/>
              <a:t>verification</a:t>
            </a:r>
            <a:r>
              <a:rPr lang="tr-TR" dirty="0"/>
              <a:t> has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found</a:t>
            </a:r>
            <a:r>
              <a:rPr lang="tr-TR" dirty="0"/>
              <a:t> self-</a:t>
            </a:r>
            <a:r>
              <a:rPr lang="tr-TR" dirty="0" err="1"/>
              <a:t>defeating</a:t>
            </a:r>
            <a:r>
              <a:rPr lang="tr-TR" dirty="0"/>
              <a:t> </a:t>
            </a:r>
            <a:r>
              <a:rPr lang="tr-TR" dirty="0" err="1"/>
              <a:t>inasmuch</a:t>
            </a:r>
            <a:r>
              <a:rPr lang="tr-TR" dirty="0"/>
              <a:t> as it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verifies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 </a:t>
            </a:r>
            <a:r>
              <a:rPr lang="tr-TR" dirty="0" err="1"/>
              <a:t>proposed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response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challenge</a:t>
            </a:r>
            <a:r>
              <a:rPr lang="tr-TR" dirty="0" smtClean="0"/>
              <a:t> of </a:t>
            </a:r>
            <a:r>
              <a:rPr lang="tr-TR" dirty="0" err="1" smtClean="0"/>
              <a:t>logical</a:t>
            </a:r>
            <a:r>
              <a:rPr lang="tr-TR" dirty="0" smtClean="0"/>
              <a:t> </a:t>
            </a:r>
            <a:r>
              <a:rPr lang="tr-TR" dirty="0" err="1" smtClean="0"/>
              <a:t>positivism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philosophers</a:t>
            </a:r>
            <a:r>
              <a:rPr lang="tr-TR" dirty="0" smtClean="0"/>
              <a:t> (</a:t>
            </a:r>
            <a:r>
              <a:rPr lang="tr-TR" dirty="0" err="1" smtClean="0"/>
              <a:t>such</a:t>
            </a:r>
            <a:r>
              <a:rPr lang="tr-TR" dirty="0" smtClean="0"/>
              <a:t> as J. </a:t>
            </a:r>
            <a:r>
              <a:rPr lang="tr-TR" dirty="0" err="1" smtClean="0"/>
              <a:t>Hick</a:t>
            </a:r>
            <a:r>
              <a:rPr lang="tr-TR" dirty="0" smtClean="0"/>
              <a:t>)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argued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statement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/>
              <a:t> </a:t>
            </a:r>
            <a:r>
              <a:rPr lang="tr-TR" dirty="0" err="1" smtClean="0"/>
              <a:t>verifiable</a:t>
            </a:r>
            <a:r>
              <a:rPr lang="tr-TR" dirty="0" smtClean="0"/>
              <a:t> in an </a:t>
            </a:r>
            <a:r>
              <a:rPr lang="tr-TR" dirty="0" err="1" smtClean="0"/>
              <a:t>eschatological</a:t>
            </a:r>
            <a:r>
              <a:rPr lang="tr-TR" dirty="0" smtClean="0"/>
              <a:t> sense.</a:t>
            </a:r>
            <a:endParaRPr lang="tr-TR" dirty="0"/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987880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376</Words>
  <Application>Microsoft Office PowerPoint</Application>
  <PresentationFormat>Özel</PresentationFormat>
  <Paragraphs>45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12  RELIGIOUS LANGUAGE</vt:lpstr>
      <vt:lpstr>PowerPoint Sunusu</vt:lpstr>
      <vt:lpstr>Language and Divine Nature</vt:lpstr>
      <vt:lpstr>Negative Theology</vt:lpstr>
      <vt:lpstr>PowerPoint Sunusu</vt:lpstr>
      <vt:lpstr>Evaluation</vt:lpstr>
      <vt:lpstr> 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FELSEFE, DİN VE DİN FELSEFESİ</dc:title>
  <dc:creator>yusuf duman</dc:creator>
  <cp:lastModifiedBy>sait</cp:lastModifiedBy>
  <cp:revision>154</cp:revision>
  <dcterms:created xsi:type="dcterms:W3CDTF">2017-12-27T11:58:08Z</dcterms:created>
  <dcterms:modified xsi:type="dcterms:W3CDTF">2020-05-07T03:25:41Z</dcterms:modified>
</cp:coreProperties>
</file>