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5" r:id="rId3"/>
    <p:sldId id="396" r:id="rId4"/>
    <p:sldId id="397" r:id="rId5"/>
    <p:sldId id="398" r:id="rId6"/>
    <p:sldId id="399" r:id="rId7"/>
    <p:sldId id="400" r:id="rId8"/>
    <p:sldId id="294" r:id="rId9"/>
    <p:sldId id="296" r:id="rId10"/>
    <p:sldId id="295" r:id="rId11"/>
    <p:sldId id="297" r:id="rId12"/>
    <p:sldId id="325" r:id="rId13"/>
    <p:sldId id="326" r:id="rId14"/>
    <p:sldId id="328" r:id="rId15"/>
    <p:sldId id="327" r:id="rId16"/>
    <p:sldId id="310" r:id="rId17"/>
    <p:sldId id="322" r:id="rId18"/>
    <p:sldId id="323" r:id="rId19"/>
    <p:sldId id="324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1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9" r:id="rId43"/>
    <p:sldId id="330" r:id="rId44"/>
    <p:sldId id="258" r:id="rId45"/>
    <p:sldId id="260" r:id="rId46"/>
    <p:sldId id="261" r:id="rId47"/>
    <p:sldId id="262" r:id="rId48"/>
    <p:sldId id="263" r:id="rId49"/>
    <p:sldId id="259" r:id="rId50"/>
    <p:sldId id="264" r:id="rId51"/>
    <p:sldId id="265" r:id="rId52"/>
    <p:sldId id="266" r:id="rId53"/>
    <p:sldId id="268" r:id="rId54"/>
    <p:sldId id="287" r:id="rId55"/>
    <p:sldId id="288" r:id="rId56"/>
    <p:sldId id="289" r:id="rId57"/>
    <p:sldId id="290" r:id="rId58"/>
    <p:sldId id="291" r:id="rId59"/>
    <p:sldId id="292" r:id="rId60"/>
    <p:sldId id="267" r:id="rId61"/>
    <p:sldId id="269" r:id="rId62"/>
    <p:sldId id="270" r:id="rId63"/>
    <p:sldId id="278" r:id="rId64"/>
    <p:sldId id="273" r:id="rId65"/>
    <p:sldId id="279" r:id="rId66"/>
    <p:sldId id="280" r:id="rId67"/>
    <p:sldId id="281" r:id="rId68"/>
    <p:sldId id="282" r:id="rId69"/>
    <p:sldId id="275" r:id="rId70"/>
    <p:sldId id="285" r:id="rId71"/>
    <p:sldId id="272" r:id="rId72"/>
    <p:sldId id="271" r:id="rId73"/>
    <p:sldId id="274" r:id="rId74"/>
    <p:sldId id="276" r:id="rId75"/>
    <p:sldId id="277" r:id="rId76"/>
    <p:sldId id="283" r:id="rId77"/>
    <p:sldId id="284" r:id="rId78"/>
    <p:sldId id="286" r:id="rId79"/>
    <p:sldId id="331" r:id="rId80"/>
    <p:sldId id="375" r:id="rId81"/>
    <p:sldId id="333" r:id="rId82"/>
    <p:sldId id="339" r:id="rId83"/>
    <p:sldId id="341" r:id="rId84"/>
    <p:sldId id="342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76" r:id="rId111"/>
    <p:sldId id="379" r:id="rId112"/>
    <p:sldId id="377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1" r:id="rId124"/>
    <p:sldId id="392" r:id="rId125"/>
    <p:sldId id="393" r:id="rId126"/>
    <p:sldId id="394" r:id="rId127"/>
    <p:sldId id="332" r:id="rId128"/>
    <p:sldId id="336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printerSettings" Target="printerSettings/printerSettings1.bin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 smtClean="0"/>
              <a:t>Dönem</a:t>
            </a:r>
            <a:r>
              <a:rPr lang="en-US" dirty="0" smtClean="0"/>
              <a:t> </a:t>
            </a:r>
            <a:r>
              <a:rPr lang="en-US" dirty="0" err="1" smtClean="0"/>
              <a:t>Sanat</a:t>
            </a:r>
            <a:r>
              <a:rPr lang="en-US" dirty="0" smtClean="0"/>
              <a:t> </a:t>
            </a:r>
            <a:r>
              <a:rPr lang="en-US" dirty="0" err="1" smtClean="0"/>
              <a:t>Fotoğrafı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</a:t>
            </a:r>
            <a:br>
              <a:rPr lang="en-US" dirty="0" smtClean="0"/>
            </a:br>
            <a:r>
              <a:rPr lang="en-US" dirty="0" smtClean="0"/>
              <a:t>(1850-1917)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0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40" r="-38240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6061486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55" r="-3815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3" r="-738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5" r="-954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28" r="-36828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5" r="-4022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25" r="-4022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59" r="-36959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67" r="-36567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35" r="-3883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3" b="839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  <p:sp>
        <p:nvSpPr>
          <p:cNvPr id="5" name="TextBox 4"/>
          <p:cNvSpPr txBox="1"/>
          <p:nvPr/>
        </p:nvSpPr>
        <p:spPr>
          <a:xfrm>
            <a:off x="8341262" y="6363767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29/29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09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77" r="-4567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666" y="619047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C3D69B"/>
                </a:solidFill>
              </a:rPr>
              <a:t>örnekler</a:t>
            </a:r>
            <a:endParaRPr lang="tr-TR" dirty="0">
              <a:solidFill>
                <a:srgbClr val="C3D69B"/>
              </a:solidFill>
            </a:endParaRPr>
          </a:p>
          <a:p>
            <a:endParaRPr lang="en-US" dirty="0"/>
          </a:p>
        </p:txBody>
      </p:sp>
      <p:pic>
        <p:nvPicPr>
          <p:cNvPr id="6" name="Content Placeholder 5" descr="001 Camera_Work_co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1" y="245316"/>
            <a:ext cx="9668936" cy="5880848"/>
          </a:xfrm>
        </p:spPr>
      </p:pic>
    </p:spTree>
    <p:extLst>
      <p:ext uri="{BB962C8B-B14F-4D97-AF65-F5344CB8AC3E}">
        <p14:creationId xmlns:p14="http://schemas.microsoft.com/office/powerpoint/2010/main" val="99574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1903 </a:t>
            </a:r>
            <a:r>
              <a:rPr lang="es-ES_trad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Gertrude_Kasebier</a:t>
            </a:r>
            <a:r>
              <a:rPr lang="es-ES_trad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</a:t>
            </a:r>
            <a:r>
              <a:rPr lang="es-ES_trad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Red_Man</a:t>
            </a:r>
            <a:r>
              <a:rPr lang="es-ES_trad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-Camera </a:t>
            </a:r>
            <a:r>
              <a:rPr lang="es-ES_trad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Work</a:t>
            </a:r>
            <a:r>
              <a:rPr lang="es-ES_trad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No 1 1903</a:t>
            </a:r>
            <a:endParaRPr lang="en-US" dirty="0"/>
          </a:p>
        </p:txBody>
      </p:sp>
      <p:pic>
        <p:nvPicPr>
          <p:cNvPr id="2" name="Content Placeholder 1" descr="1903 Gertrude_Kasebier-Red_Man-Camera Work No 1 19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93" r="-50393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34241735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3 Steichen-SelfPortrait19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88" r="-48488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1903 Steichen-SelfPortrait1903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411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4 Demachy-Sever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" r="-535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1904 </a:t>
            </a:r>
            <a:r>
              <a:rPr lang="fi-FI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Demachy-Severity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5 Watson-Schutze-Ro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114" r="-151114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1905 Watson-Schutze-Rose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5 White-BoywithCameraWo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58" r="-45858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1905 White-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BoywithCameraWork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6 Edward_Steichen-Experime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6" r="-9356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1906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Edward_Steichen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7 George_Seeley-Black_Bow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95" r="-47995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1907 </a:t>
            </a:r>
            <a:r>
              <a:rPr lang="nl-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George_Seeley-Black_Bowl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7 JosephKeiley-Leno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04" r="-65504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1907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JosephKeiley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-Lenore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7 PaulHaviland-DorisKEan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45" r="-44845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1907 </a:t>
            </a:r>
            <a:r>
              <a:rPr lang="nl-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PaulHaviland-DorisKEane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44" r="-47744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6127632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7 Sarah_Sears-Ma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34" r="-40634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1907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Sarah_Sears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1908 Alvin_Langdon_Coburn-Spiderweb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83" r="-54483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  <p:sp>
        <p:nvSpPr>
          <p:cNvPr id="5" name="TextBox 4"/>
          <p:cNvSpPr txBox="1"/>
          <p:nvPr/>
        </p:nvSpPr>
        <p:spPr>
          <a:xfrm>
            <a:off x="324556" y="6147079"/>
            <a:ext cx="63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1908 </a:t>
            </a:r>
            <a:r>
              <a:rPr lang="nl-NL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Alvin_Langdon_Coburn-Spiderwebs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43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1909 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Alice_Boughton</a:t>
            </a:r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-Dawn</a:t>
            </a:r>
            <a:endParaRPr lang="en-US" dirty="0"/>
          </a:p>
        </p:txBody>
      </p:sp>
      <p:pic>
        <p:nvPicPr>
          <p:cNvPr id="2" name="Content Placeholder 1" descr="1909 Alice_Boughton-Daw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4" r="-42404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7565983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1911 Stieglitz-Steerage291</a:t>
            </a:r>
            <a:endParaRPr lang="en-US" dirty="0"/>
          </a:p>
        </p:txBody>
      </p:sp>
      <p:pic>
        <p:nvPicPr>
          <p:cNvPr id="2" name="Content Placeholder 1" descr="1911 Stieglitz-Steerage2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35" r="-39535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7565983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1913 Stieglitz-Snapshot1</a:t>
            </a:r>
            <a:endParaRPr lang="en-US" dirty="0"/>
          </a:p>
        </p:txBody>
      </p:sp>
      <p:pic>
        <p:nvPicPr>
          <p:cNvPr id="2" name="Content Placeholder 1" descr="1913 Stieglitz-Snapsho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7" r="-7987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7565983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1914 Annan-</a:t>
            </a:r>
            <a:r>
              <a:rPr lang="en-US" b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HillRoad</a:t>
            </a:r>
            <a:endParaRPr lang="en-US" dirty="0"/>
          </a:p>
        </p:txBody>
      </p:sp>
      <p:pic>
        <p:nvPicPr>
          <p:cNvPr id="2" name="Content Placeholder 1" descr="1914 Annan-HillRo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65" b="-5165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7565983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Evans-YorkMinster1</a:t>
            </a:r>
            <a:endParaRPr lang="en-US" dirty="0"/>
          </a:p>
        </p:txBody>
      </p:sp>
      <p:pic>
        <p:nvPicPr>
          <p:cNvPr id="2" name="Content Placeholder 1" descr="Evans-YorkMinst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31" r="-49031"/>
          <a:stretch>
            <a:fillRect/>
          </a:stretch>
        </p:blipFill>
        <p:spPr>
          <a:xfrm>
            <a:off x="323850" y="196850"/>
            <a:ext cx="8362950" cy="5870575"/>
          </a:xfrm>
        </p:spPr>
      </p:pic>
    </p:spTree>
    <p:extLst>
      <p:ext uri="{BB962C8B-B14F-4D97-AF65-F5344CB8AC3E}">
        <p14:creationId xmlns:p14="http://schemas.microsoft.com/office/powerpoint/2010/main" val="7565983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Fotoğraf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Kendi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Başına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Sanat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Oluyor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en-US" dirty="0" smtClean="0"/>
          </a:p>
          <a:p>
            <a:r>
              <a:rPr lang="tr-T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Edward </a:t>
            </a:r>
            <a:r>
              <a:rPr lang="tr-TR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Steichen</a:t>
            </a:r>
            <a:r>
              <a:rPr lang="tr-T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tr-TR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</a:t>
            </a:r>
            <a:r>
              <a:rPr lang="tr-T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1879-1973)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tr-T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Photo </a:t>
            </a:r>
            <a:r>
              <a:rPr lang="tr-TR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Secession</a:t>
            </a:r>
            <a:endParaRPr lang="tr-TR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tr-T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Galeri 291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38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321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İdu</a:t>
            </a:r>
            <a:r>
              <a:rPr lang="tr-TR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u </a:t>
            </a:r>
            <a:r>
              <a:rPr lang="tr-TR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fajl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9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09" r="-42909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61276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80" r="-42180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61276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43" r="-42843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61276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50" r="-47650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rafa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19" r="-43719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62752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raffael madon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86" r="-54586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627526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raffa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29" l="2128" r="98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272" r="-26272"/>
          <a:stretch>
            <a:fillRect/>
          </a:stretch>
        </p:blipFill>
        <p:spPr>
          <a:xfrm>
            <a:off x="325438" y="133350"/>
            <a:ext cx="8593137" cy="5992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5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3429000" y="533400"/>
            <a:ext cx="236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3200" b="1" dirty="0">
                <a:latin typeface="Impact" charset="0"/>
                <a:cs typeface="+mn-cs"/>
              </a:rPr>
              <a:t>pozitivizm</a:t>
            </a:r>
          </a:p>
        </p:txBody>
      </p:sp>
      <p:sp>
        <p:nvSpPr>
          <p:cNvPr id="31778" name="Rectangle 34"/>
          <p:cNvSpPr>
            <a:spLocks noChangeArrowheads="1"/>
          </p:cNvSpPr>
          <p:nvPr/>
        </p:nvSpPr>
        <p:spPr bwMode="auto">
          <a:xfrm>
            <a:off x="4648200" y="1295400"/>
            <a:ext cx="152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2400" b="1">
                <a:latin typeface="Book Antiqua" charset="0"/>
                <a:cs typeface="+mn-cs"/>
              </a:rPr>
              <a:t>objektif</a:t>
            </a: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3962400" y="19812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2400" b="1" i="1" dirty="0">
                <a:latin typeface="Franklin Gothic Medium" charset="0"/>
                <a:cs typeface="+mn-cs"/>
              </a:rPr>
              <a:t>Deney ve gözlem</a:t>
            </a:r>
          </a:p>
        </p:txBody>
      </p:sp>
      <p:sp>
        <p:nvSpPr>
          <p:cNvPr id="31780" name="Rectangle 36"/>
          <p:cNvSpPr>
            <a:spLocks noChangeArrowheads="1"/>
          </p:cNvSpPr>
          <p:nvPr/>
        </p:nvSpPr>
        <p:spPr bwMode="auto">
          <a:xfrm rot="20557401">
            <a:off x="1952625" y="1879600"/>
            <a:ext cx="1522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4000" b="1" i="1" dirty="0">
                <a:latin typeface="Garamond" charset="0"/>
                <a:cs typeface="+mn-cs"/>
              </a:rPr>
              <a:t>bellek</a:t>
            </a:r>
          </a:p>
        </p:txBody>
      </p:sp>
      <p:sp>
        <p:nvSpPr>
          <p:cNvPr id="31781" name="Rectangle 37"/>
          <p:cNvSpPr>
            <a:spLocks noChangeArrowheads="1"/>
          </p:cNvSpPr>
          <p:nvPr/>
        </p:nvSpPr>
        <p:spPr bwMode="auto">
          <a:xfrm rot="946453">
            <a:off x="6629400" y="1143000"/>
            <a:ext cx="152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2400" b="1" dirty="0">
                <a:latin typeface="Century Gothic" charset="0"/>
                <a:cs typeface="+mn-cs"/>
              </a:rPr>
              <a:t>Sanatın ölümü</a:t>
            </a:r>
          </a:p>
        </p:txBody>
      </p:sp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1143000" y="914400"/>
            <a:ext cx="152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4000" b="1" dirty="0" err="1">
                <a:latin typeface="Monotype Corsiva" charset="0"/>
                <a:cs typeface="+mn-cs"/>
              </a:rPr>
              <a:t>aura</a:t>
            </a:r>
            <a:endParaRPr lang="tr-TR" sz="4000" b="1" dirty="0">
              <a:latin typeface="Monotype Corsiva" charset="0"/>
              <a:cs typeface="+mn-cs"/>
            </a:endParaRP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1447800" y="3581400"/>
            <a:ext cx="708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tr-TR" sz="4000" dirty="0" err="1">
                <a:solidFill>
                  <a:srgbClr val="FFFF00"/>
                </a:solidFill>
                <a:latin typeface="Cambria"/>
                <a:cs typeface="Cambria"/>
              </a:rPr>
              <a:t>Eadweard</a:t>
            </a:r>
            <a:r>
              <a:rPr lang="tr-TR" sz="4000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lang="tr-TR" sz="4000" dirty="0" err="1">
                <a:solidFill>
                  <a:srgbClr val="FFFF00"/>
                </a:solidFill>
                <a:latin typeface="Cambria"/>
                <a:cs typeface="Cambria"/>
              </a:rPr>
              <a:t>Muybridge</a:t>
            </a:r>
            <a:endParaRPr lang="tr-TR" sz="4000" dirty="0">
              <a:solidFill>
                <a:srgbClr val="FFFF00"/>
              </a:solidFill>
              <a:latin typeface="Cambria"/>
              <a:cs typeface="Cambria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tr-TR" sz="4000" dirty="0">
                <a:solidFill>
                  <a:srgbClr val="FFFF00"/>
                </a:solidFill>
                <a:latin typeface="Cambria"/>
                <a:cs typeface="Cambria"/>
              </a:rPr>
              <a:t>ve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tr-TR" sz="4000" dirty="0">
                <a:solidFill>
                  <a:srgbClr val="FFFF00"/>
                </a:solidFill>
                <a:latin typeface="Cambria"/>
                <a:cs typeface="Cambria"/>
              </a:rPr>
              <a:t>Yarı bilimsel </a:t>
            </a:r>
            <a:r>
              <a:rPr lang="tr-TR" sz="4000" dirty="0" err="1">
                <a:solidFill>
                  <a:srgbClr val="FFFF00"/>
                </a:solidFill>
                <a:latin typeface="Cambria"/>
                <a:cs typeface="Cambria"/>
              </a:rPr>
              <a:t>fotograf</a:t>
            </a:r>
            <a:r>
              <a:rPr lang="tr-TR" sz="4000" dirty="0">
                <a:solidFill>
                  <a:srgbClr val="FFFF00"/>
                </a:solidFill>
                <a:latin typeface="Cambria"/>
                <a:cs typeface="Cambria"/>
              </a:rPr>
              <a:t> uygulamaları</a:t>
            </a:r>
          </a:p>
        </p:txBody>
      </p:sp>
    </p:spTree>
    <p:extLst>
      <p:ext uri="{BB962C8B-B14F-4D97-AF65-F5344CB8AC3E}">
        <p14:creationId xmlns:p14="http://schemas.microsoft.com/office/powerpoint/2010/main" val="1676589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0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92" r="-41092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0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07" r="-4790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96" r="-33396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b="2439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99" r="-40399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85" r="-39985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97" r="-4049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1585960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26" r="-38126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37" r="-4183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57" r="-4295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8001000" cy="792163"/>
          </a:xfrm>
        </p:spPr>
        <p:txBody>
          <a:bodyPr/>
          <a:lstStyle/>
          <a:p>
            <a:pPr eaLnBrk="1" hangingPunct="1">
              <a:defRPr/>
            </a:pPr>
            <a:r>
              <a:rPr lang="tr-TR" sz="1400" dirty="0" smtClean="0">
                <a:cs typeface="+mn-cs"/>
              </a:rPr>
              <a:t>1878’de eski California valisi </a:t>
            </a:r>
            <a:r>
              <a:rPr lang="tr-TR" sz="1400" dirty="0" err="1" smtClean="0">
                <a:cs typeface="+mn-cs"/>
              </a:rPr>
              <a:t>Leland</a:t>
            </a:r>
            <a:r>
              <a:rPr lang="tr-TR" sz="1400" dirty="0" smtClean="0">
                <a:cs typeface="+mn-cs"/>
              </a:rPr>
              <a:t> Stanford (iş adamı, at sahibi) tırıs giden atların dört ayağı da aynı anda yerden kesiliyor mu? Sorusuyla fotoğraf çalışmalarına başladı.</a:t>
            </a:r>
          </a:p>
        </p:txBody>
      </p:sp>
      <p:pic>
        <p:nvPicPr>
          <p:cNvPr id="52227" name="Picture 1" descr="The_Horse_in_Mo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93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37" r="-39437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30" r="-42430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49" r="-49349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92" r="-35092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86" r="-33686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04" r="-40504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94" r="-39494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68" r="-40968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62" r="-35362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21" r="-43421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8001000" cy="792163"/>
          </a:xfrm>
        </p:spPr>
        <p:txBody>
          <a:bodyPr/>
          <a:lstStyle/>
          <a:p>
            <a:pPr eaLnBrk="1" hangingPunct="1">
              <a:defRPr/>
            </a:pPr>
            <a:endParaRPr lang="tr-TR" sz="1400" dirty="0" smtClean="0">
              <a:cs typeface="+mn-cs"/>
            </a:endParaRPr>
          </a:p>
        </p:txBody>
      </p:sp>
      <p:pic>
        <p:nvPicPr>
          <p:cNvPr id="53250" name="Picture 1" descr="220px-Muybridge_race_horse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583406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837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7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33" r="-37433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68" r="-42968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2243061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1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61" r="-52961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</p:spTree>
    <p:extLst>
      <p:ext uri="{BB962C8B-B14F-4D97-AF65-F5344CB8AC3E}">
        <p14:creationId xmlns:p14="http://schemas.microsoft.com/office/powerpoint/2010/main" val="3674308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_42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70" r="-41770"/>
          <a:stretch>
            <a:fillRect/>
          </a:stretch>
        </p:blipFill>
        <p:spPr>
          <a:xfrm>
            <a:off x="325438" y="133350"/>
            <a:ext cx="8593137" cy="5992813"/>
          </a:xfrm>
        </p:spPr>
      </p:pic>
      <p:sp>
        <p:nvSpPr>
          <p:cNvPr id="5" name="TextBox 4"/>
          <p:cNvSpPr txBox="1"/>
          <p:nvPr/>
        </p:nvSpPr>
        <p:spPr>
          <a:xfrm>
            <a:off x="8099778" y="6334667"/>
            <a:ext cx="104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08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YoungHallamTennys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59" r="-65759"/>
          <a:stretch>
            <a:fillRect/>
          </a:stretch>
        </p:blipFill>
        <p:spPr>
          <a:xfrm>
            <a:off x="188262" y="1600200"/>
            <a:ext cx="8229600" cy="4525963"/>
          </a:xfr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Oscar Gustav </a:t>
            </a:r>
            <a:r>
              <a:rPr lang="en-US" dirty="0" err="1" smtClean="0"/>
              <a:t>Rejlander</a:t>
            </a:r>
            <a:r>
              <a:rPr lang="en-US" dirty="0" smtClean="0"/>
              <a:t> (1813-1875)</a:t>
            </a:r>
          </a:p>
        </p:txBody>
      </p:sp>
      <p:pic>
        <p:nvPicPr>
          <p:cNvPr id="6" name="Content Placeholder 4" descr="RAFAEL_-_Madonna_Sixtina_(1513-14. 265_x_196_cm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19" r="-74619"/>
          <a:stretch>
            <a:fillRect/>
          </a:stretch>
        </p:blipFill>
        <p:spPr>
          <a:xfrm>
            <a:off x="5629158" y="4444578"/>
            <a:ext cx="3057642" cy="16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8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AFAEL_-_Madonna_Sixtina_(1513-14. 265_x_196_cm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19" r="-74619"/>
          <a:stretch>
            <a:fillRect/>
          </a:stretch>
        </p:blipFill>
        <p:spPr>
          <a:xfrm>
            <a:off x="-2600442" y="274638"/>
            <a:ext cx="10639882" cy="5851525"/>
          </a:xfrm>
        </p:spPr>
      </p:pic>
      <p:sp>
        <p:nvSpPr>
          <p:cNvPr id="6" name="TextBox 5"/>
          <p:cNvSpPr txBox="1"/>
          <p:nvPr/>
        </p:nvSpPr>
        <p:spPr>
          <a:xfrm>
            <a:off x="5426150" y="1702775"/>
            <a:ext cx="3131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RAFAEL</a:t>
            </a:r>
          </a:p>
          <a:p>
            <a:r>
              <a:rPr lang="fr-FR" dirty="0" err="1" smtClean="0"/>
              <a:t>Madonna_Sistina</a:t>
            </a:r>
            <a:r>
              <a:rPr lang="fr-FR" dirty="0" smtClean="0"/>
              <a:t> (</a:t>
            </a:r>
            <a:r>
              <a:rPr lang="fr-FR" dirty="0"/>
              <a:t>1513-</a:t>
            </a:r>
            <a:r>
              <a:rPr lang="fr-FR" dirty="0" smtClean="0"/>
              <a:t>14) (265_x_196_cm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10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0"/>
            <a:ext cx="281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Rafaello</a:t>
            </a:r>
            <a:r>
              <a:rPr lang="en-US" dirty="0" smtClean="0"/>
              <a:t>, </a:t>
            </a:r>
            <a:r>
              <a:rPr lang="en-US" dirty="0" err="1" smtClean="0"/>
              <a:t>Atina</a:t>
            </a:r>
            <a:r>
              <a:rPr lang="en-US" dirty="0" smtClean="0"/>
              <a:t> </a:t>
            </a:r>
            <a:r>
              <a:rPr lang="en-US" dirty="0" err="1" smtClean="0"/>
              <a:t>Okulu</a:t>
            </a:r>
            <a:r>
              <a:rPr lang="en-US" dirty="0" smtClean="0"/>
              <a:t> (1505)</a:t>
            </a:r>
            <a:endParaRPr lang="en-US" dirty="0"/>
          </a:p>
        </p:txBody>
      </p:sp>
      <p:pic>
        <p:nvPicPr>
          <p:cNvPr id="7" name="Content Placeholder 6" descr="Raphael_School_of_Athen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5" r="-9355"/>
          <a:stretch>
            <a:fillRect/>
          </a:stretch>
        </p:blipFill>
        <p:spPr>
          <a:xfrm>
            <a:off x="-80241" y="210670"/>
            <a:ext cx="9125625" cy="5018742"/>
          </a:xfrm>
        </p:spPr>
      </p:pic>
    </p:spTree>
    <p:extLst>
      <p:ext uri="{BB962C8B-B14F-4D97-AF65-F5344CB8AC3E}">
        <p14:creationId xmlns:p14="http://schemas.microsoft.com/office/powerpoint/2010/main" val="3209572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omas_Couture_Les Romains de la decadence (1847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>
            <a:fillRect/>
          </a:stretch>
        </p:blipFill>
        <p:spPr>
          <a:xfrm>
            <a:off x="-125507" y="196076"/>
            <a:ext cx="9478683" cy="5212910"/>
          </a:xfrm>
        </p:spPr>
      </p:pic>
      <p:sp>
        <p:nvSpPr>
          <p:cNvPr id="5" name="TextBox 4"/>
          <p:cNvSpPr txBox="1"/>
          <p:nvPr/>
        </p:nvSpPr>
        <p:spPr>
          <a:xfrm>
            <a:off x="328706" y="5827058"/>
            <a:ext cx="530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Thomas_Couture_Les</a:t>
            </a:r>
            <a:r>
              <a:rPr lang="fr-FR" dirty="0"/>
              <a:t> Romains de la </a:t>
            </a:r>
            <a:r>
              <a:rPr lang="fr-FR" dirty="0" err="1"/>
              <a:t>decadence</a:t>
            </a:r>
            <a:r>
              <a:rPr lang="fr-FR" dirty="0"/>
              <a:t> (1847)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63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jlander_two_ways_of_lif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7" b="-2377"/>
          <a:stretch>
            <a:fillRect/>
          </a:stretch>
        </p:blipFill>
        <p:spPr>
          <a:xfrm>
            <a:off x="74705" y="179294"/>
            <a:ext cx="9020179" cy="4960751"/>
          </a:xfrm>
        </p:spPr>
      </p:pic>
      <p:sp>
        <p:nvSpPr>
          <p:cNvPr id="5" name="TextBox 4"/>
          <p:cNvSpPr txBox="1"/>
          <p:nvPr/>
        </p:nvSpPr>
        <p:spPr>
          <a:xfrm>
            <a:off x="209176" y="5378823"/>
            <a:ext cx="494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rejlander</a:t>
            </a:r>
            <a:r>
              <a:rPr lang="en-US" dirty="0" smtClean="0"/>
              <a:t>_ </a:t>
            </a:r>
            <a:r>
              <a:rPr lang="en-US" dirty="0" err="1" smtClean="0"/>
              <a:t>hayatın</a:t>
            </a:r>
            <a:r>
              <a:rPr lang="en-US" dirty="0" smtClean="0"/>
              <a:t>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yolu</a:t>
            </a:r>
            <a:r>
              <a:rPr lang="en-US" dirty="0" smtClean="0"/>
              <a:t> / two ways of life (1857)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39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ression_of_the_Emotions_Plate_III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983" r="-102983"/>
          <a:stretch>
            <a:fillRect/>
          </a:stretch>
        </p:blipFill>
        <p:spPr>
          <a:xfrm>
            <a:off x="-3355707" y="328704"/>
            <a:ext cx="10921918" cy="6006634"/>
          </a:xfrm>
        </p:spPr>
      </p:pic>
      <p:pic>
        <p:nvPicPr>
          <p:cNvPr id="6" name="Picture 5" descr="Expression_of_the_Emotions_Plate_IV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17530" r="28883" b="-2525"/>
          <a:stretch/>
        </p:blipFill>
        <p:spPr>
          <a:xfrm>
            <a:off x="6843058" y="2330824"/>
            <a:ext cx="1897529" cy="4527176"/>
          </a:xfrm>
          <a:prstGeom prst="rect">
            <a:avLst/>
          </a:prstGeom>
        </p:spPr>
      </p:pic>
      <p:pic>
        <p:nvPicPr>
          <p:cNvPr id="5" name="Picture 4" descr="424px-Expression_of_the_Emotions_Plate_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16" y="328704"/>
            <a:ext cx="2805574" cy="3963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0430" y="4646705"/>
            <a:ext cx="2366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Oscar Gustav </a:t>
            </a:r>
            <a:r>
              <a:rPr lang="en-US" dirty="0" err="1" smtClean="0"/>
              <a:t>Rejlander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(1813-</a:t>
            </a:r>
            <a:r>
              <a:rPr lang="en-US" dirty="0" smtClean="0"/>
              <a:t>1875)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8001000" cy="792163"/>
          </a:xfrm>
        </p:spPr>
        <p:txBody>
          <a:bodyPr/>
          <a:lstStyle/>
          <a:p>
            <a:pPr eaLnBrk="1" hangingPunct="1">
              <a:defRPr/>
            </a:pPr>
            <a:endParaRPr lang="tr-TR" sz="1400" dirty="0" smtClean="0">
              <a:cs typeface="+mn-cs"/>
            </a:endParaRPr>
          </a:p>
        </p:txBody>
      </p:sp>
      <p:pic>
        <p:nvPicPr>
          <p:cNvPr id="54275" name="Picture 1" descr="muybridge_saltad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620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317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51"/>
            <a:ext cx="6654800" cy="801127"/>
          </a:xfrm>
        </p:spPr>
        <p:txBody>
          <a:bodyPr>
            <a:noAutofit/>
          </a:bodyPr>
          <a:lstStyle/>
          <a:p>
            <a:r>
              <a:rPr lang="tr-TR" sz="3200" b="1" dirty="0"/>
              <a:t>Henry </a:t>
            </a:r>
            <a:r>
              <a:rPr lang="tr-TR" sz="3200" b="1" dirty="0" err="1"/>
              <a:t>Peach</a:t>
            </a:r>
            <a:r>
              <a:rPr lang="tr-TR" sz="3200" b="1" dirty="0"/>
              <a:t> </a:t>
            </a:r>
            <a:r>
              <a:rPr lang="tr-TR" sz="3200" b="1" dirty="0" err="1" smtClean="0"/>
              <a:t>Robinson</a:t>
            </a:r>
            <a:r>
              <a:rPr lang="tr-TR" sz="3200" b="1" dirty="0" smtClean="0"/>
              <a:t> (1830-1901)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Content Placeholder 5" descr="Henry_Peach_Robinson_(British_-_When_the_Day's_Work_is_Done_-_Google_Art_Projec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4" r="-18714"/>
          <a:stretch>
            <a:fillRect/>
          </a:stretch>
        </p:blipFill>
        <p:spPr>
          <a:xfrm>
            <a:off x="-753036" y="612582"/>
            <a:ext cx="10949085" cy="6021575"/>
          </a:xfrm>
        </p:spPr>
      </p:pic>
      <p:sp>
        <p:nvSpPr>
          <p:cNvPr id="7" name="TextBox 6"/>
          <p:cNvSpPr txBox="1"/>
          <p:nvPr/>
        </p:nvSpPr>
        <p:spPr>
          <a:xfrm>
            <a:off x="717171" y="6245419"/>
            <a:ext cx="7964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Robinson, </a:t>
            </a:r>
            <a:r>
              <a:rPr lang="en-US" i="1" dirty="0"/>
              <a:t>When the Day's Work is Done</a:t>
            </a:r>
            <a:r>
              <a:rPr lang="en-US" dirty="0"/>
              <a:t> (1877).  </a:t>
            </a:r>
            <a:r>
              <a:rPr lang="en-US" dirty="0" err="1" smtClean="0"/>
              <a:t>Altı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negatifin</a:t>
            </a:r>
            <a:r>
              <a:rPr lang="en-US" dirty="0" smtClean="0"/>
              <a:t> </a:t>
            </a:r>
            <a:r>
              <a:rPr lang="en-US" dirty="0" err="1" smtClean="0"/>
              <a:t>kombinasyonu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1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ading_Awa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3" r="-6143"/>
          <a:stretch>
            <a:fillRect/>
          </a:stretch>
        </p:blipFill>
        <p:spPr>
          <a:xfrm>
            <a:off x="-379509" y="239067"/>
            <a:ext cx="10052551" cy="5528516"/>
          </a:xfrm>
        </p:spPr>
      </p:pic>
      <p:sp>
        <p:nvSpPr>
          <p:cNvPr id="5" name="TextBox 4"/>
          <p:cNvSpPr txBox="1"/>
          <p:nvPr/>
        </p:nvSpPr>
        <p:spPr>
          <a:xfrm>
            <a:off x="373529" y="5767583"/>
            <a:ext cx="416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Henry Peach Robinson, Fading Away, 1858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49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adyofshalot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" b="3957"/>
          <a:stretch>
            <a:fillRect/>
          </a:stretch>
        </p:blipFill>
        <p:spPr>
          <a:xfrm>
            <a:off x="74091" y="274638"/>
            <a:ext cx="8860733" cy="487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8824" y="5483412"/>
            <a:ext cx="377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Henry Peach Robinson, Lady of Shallot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71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Linked Ring Brotherhood</a:t>
            </a:r>
          </a:p>
          <a:p>
            <a:endParaRPr lang="en-US" dirty="0"/>
          </a:p>
          <a:p>
            <a:r>
              <a:rPr lang="en-US" dirty="0" smtClean="0"/>
              <a:t>(Henry Peach Robinson, 1892, </a:t>
            </a:r>
            <a:r>
              <a:rPr lang="en-US" dirty="0" err="1" smtClean="0"/>
              <a:t>Londra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42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pic>
        <p:nvPicPr>
          <p:cNvPr id="3" name="Content Placeholder 2" descr="hin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45" r="-50545"/>
          <a:stretch>
            <a:fillRect/>
          </a:stretch>
        </p:blipFill>
        <p:spPr>
          <a:xfrm>
            <a:off x="1608965" y="167124"/>
            <a:ext cx="9197007" cy="6035536"/>
          </a:xfrm>
        </p:spPr>
      </p:pic>
    </p:spTree>
    <p:extLst>
      <p:ext uri="{BB962C8B-B14F-4D97-AF65-F5344CB8AC3E}">
        <p14:creationId xmlns:p14="http://schemas.microsoft.com/office/powerpoint/2010/main" val="283846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pic>
        <p:nvPicPr>
          <p:cNvPr id="3" name="Content Placeholder 2" descr="charlesjo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0" r="-6550"/>
          <a:stretch>
            <a:fillRect/>
          </a:stretch>
        </p:blipFill>
        <p:spPr>
          <a:xfrm>
            <a:off x="457200" y="300038"/>
            <a:ext cx="8229600" cy="5400675"/>
          </a:xfrm>
        </p:spPr>
      </p:pic>
      <p:sp>
        <p:nvSpPr>
          <p:cNvPr id="4" name="TextBox 3"/>
          <p:cNvSpPr txBox="1"/>
          <p:nvPr/>
        </p:nvSpPr>
        <p:spPr>
          <a:xfrm>
            <a:off x="6872909" y="5877633"/>
            <a:ext cx="124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4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pic>
        <p:nvPicPr>
          <p:cNvPr id="3" name="Content Placeholder 2" descr="cott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57" r="-58157"/>
          <a:stretch>
            <a:fillRect/>
          </a:stretch>
        </p:blipFill>
        <p:spPr>
          <a:xfrm>
            <a:off x="1963357" y="196659"/>
            <a:ext cx="9332030" cy="6124145"/>
          </a:xfrm>
        </p:spPr>
      </p:pic>
    </p:spTree>
    <p:extLst>
      <p:ext uri="{BB962C8B-B14F-4D97-AF65-F5344CB8AC3E}">
        <p14:creationId xmlns:p14="http://schemas.microsoft.com/office/powerpoint/2010/main" val="337434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pic>
        <p:nvPicPr>
          <p:cNvPr id="3" name="Content Placeholder 2" descr="davi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57" r="-58157"/>
          <a:stretch>
            <a:fillRect/>
          </a:stretch>
        </p:blipFill>
        <p:spPr>
          <a:xfrm>
            <a:off x="1771397" y="300038"/>
            <a:ext cx="9602078" cy="6301364"/>
          </a:xfrm>
        </p:spPr>
      </p:pic>
    </p:spTree>
    <p:extLst>
      <p:ext uri="{BB962C8B-B14F-4D97-AF65-F5344CB8AC3E}">
        <p14:creationId xmlns:p14="http://schemas.microsoft.com/office/powerpoint/2010/main" val="337434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pic>
        <p:nvPicPr>
          <p:cNvPr id="4" name="Content Placeholder 3" descr="robin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4" r="-11014"/>
          <a:stretch>
            <a:fillRect/>
          </a:stretch>
        </p:blipFill>
        <p:spPr>
          <a:xfrm>
            <a:off x="0" y="300595"/>
            <a:ext cx="9389118" cy="5163653"/>
          </a:xfrm>
        </p:spPr>
      </p:pic>
      <p:sp>
        <p:nvSpPr>
          <p:cNvPr id="5" name="TextBox 4"/>
          <p:cNvSpPr txBox="1"/>
          <p:nvPr/>
        </p:nvSpPr>
        <p:spPr>
          <a:xfrm>
            <a:off x="7516021" y="5774381"/>
            <a:ext cx="106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Robinson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4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076" y="5833328"/>
            <a:ext cx="309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Linked Ring </a:t>
            </a:r>
            <a:r>
              <a:rPr lang="en-US" dirty="0" err="1" smtClean="0">
                <a:solidFill>
                  <a:srgbClr val="FFFF00"/>
                </a:solidFill>
              </a:rPr>
              <a:t>Fotoğraf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Topluluğu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77535" y="5774381"/>
            <a:ext cx="151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Francis Bolton</a:t>
            </a:r>
            <a:endParaRPr lang="en-US" dirty="0"/>
          </a:p>
        </p:txBody>
      </p:sp>
      <p:pic>
        <p:nvPicPr>
          <p:cNvPr id="3" name="Content Placeholder 2" descr="Francis_Bolt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5" r="-68665"/>
          <a:stretch>
            <a:fillRect/>
          </a:stretch>
        </p:blipFill>
        <p:spPr>
          <a:xfrm>
            <a:off x="-2304088" y="651614"/>
            <a:ext cx="8229600" cy="4525963"/>
          </a:xfrm>
        </p:spPr>
      </p:pic>
      <p:pic>
        <p:nvPicPr>
          <p:cNvPr id="6" name="Picture 5" descr="bolton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49" y="886094"/>
            <a:ext cx="5276772" cy="42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8001000" cy="792163"/>
          </a:xfrm>
        </p:spPr>
        <p:txBody>
          <a:bodyPr/>
          <a:lstStyle/>
          <a:p>
            <a:pPr eaLnBrk="1" hangingPunct="1">
              <a:defRPr/>
            </a:pPr>
            <a:endParaRPr lang="tr-TR" sz="1400" dirty="0" smtClean="0">
              <a:cs typeface="+mn-cs"/>
            </a:endParaRPr>
          </a:p>
        </p:txBody>
      </p:sp>
      <p:pic>
        <p:nvPicPr>
          <p:cNvPr id="55298" name="Picture 2" descr="3438904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2763"/>
            <a:ext cx="891540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4474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254" y="552539"/>
            <a:ext cx="7984570" cy="545381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Resimsel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Fotoğraftan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Sanat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Fotoğrafına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dirty="0"/>
              <a:t>Peter Henry Emerson (1856-1936</a:t>
            </a:r>
            <a:r>
              <a:rPr lang="en-US" dirty="0" smtClean="0"/>
              <a:t>)</a:t>
            </a:r>
          </a:p>
          <a:p>
            <a:r>
              <a:rPr lang="tr-TR" dirty="0" err="1"/>
              <a:t>Alfred</a:t>
            </a:r>
            <a:r>
              <a:rPr lang="tr-TR" dirty="0"/>
              <a:t> </a:t>
            </a:r>
            <a:r>
              <a:rPr lang="tr-TR" dirty="0" err="1"/>
              <a:t>Stieglitz</a:t>
            </a:r>
            <a:r>
              <a:rPr lang="tr-TR" dirty="0"/>
              <a:t> (1864-1946</a:t>
            </a:r>
            <a:r>
              <a:rPr lang="tr-TR" dirty="0" smtClean="0"/>
              <a:t>)</a:t>
            </a:r>
          </a:p>
          <a:p>
            <a:r>
              <a:rPr lang="tr-TR" dirty="0"/>
              <a:t>Edward </a:t>
            </a:r>
            <a:r>
              <a:rPr lang="tr-TR" dirty="0" err="1"/>
              <a:t>Steichen</a:t>
            </a:r>
            <a:r>
              <a:rPr lang="tr-TR" dirty="0"/>
              <a:t> (1879-1973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Camera</a:t>
            </a:r>
            <a:r>
              <a:rPr lang="tr-TR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tr-TR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Work</a:t>
            </a:r>
            <a:r>
              <a:rPr lang="tr-TR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tr-TR" b="1" i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tr-TR" b="1" i="1" dirty="0" smtClean="0"/>
              <a:t> </a:t>
            </a:r>
            <a:r>
              <a:rPr lang="tr-TR" b="1" i="1" dirty="0">
                <a:solidFill>
                  <a:srgbClr val="D7E4BD"/>
                </a:solidFill>
              </a:rPr>
              <a:t>Photo-</a:t>
            </a:r>
            <a:r>
              <a:rPr lang="tr-TR" b="1" i="1" dirty="0" err="1">
                <a:solidFill>
                  <a:srgbClr val="D7E4BD"/>
                </a:solidFill>
              </a:rPr>
              <a:t>Secession</a:t>
            </a:r>
            <a:r>
              <a:rPr lang="tr-TR" b="1" i="1" dirty="0">
                <a:solidFill>
                  <a:srgbClr val="D7E4BD"/>
                </a:solidFill>
              </a:rPr>
              <a:t> </a:t>
            </a:r>
          </a:p>
          <a:p>
            <a:r>
              <a:rPr lang="tr-TR" b="1" i="1" dirty="0" smtClean="0">
                <a:solidFill>
                  <a:srgbClr val="D7E4BD"/>
                </a:solidFill>
              </a:rPr>
              <a:t>291 </a:t>
            </a:r>
            <a:r>
              <a:rPr lang="tr-TR" b="1" i="1" dirty="0">
                <a:solidFill>
                  <a:srgbClr val="D7E4BD"/>
                </a:solidFill>
              </a:rPr>
              <a:t>Sanat Galerisi</a:t>
            </a:r>
            <a:endParaRPr lang="en-US" i="1" dirty="0">
              <a:solidFill>
                <a:srgbClr val="D7E4BD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077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50" b="87000" l="167" r="99500">
                        <a14:backgroundMark x1="61667" y1="32250" x2="61667" y2="3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-1528"/>
          <a:stretch>
            <a:fillRect/>
          </a:stretch>
        </p:blipFill>
        <p:spPr>
          <a:xfrm>
            <a:off x="298076" y="-445702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298076" y="4789312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0373" y="62699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86780" y="5419817"/>
            <a:ext cx="247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Naturalizmden</a:t>
            </a:r>
            <a:r>
              <a:rPr lang="en-US" dirty="0" smtClean="0"/>
              <a:t> </a:t>
            </a:r>
            <a:r>
              <a:rPr lang="en-US" dirty="0" err="1" smtClean="0"/>
              <a:t>Realizme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59967-004-8A9F023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" b="533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99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7700180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9" b="-13419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6902790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9" r="-1839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7700180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9" b="-2809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7700180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04" b="-18704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77001800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" r="-1175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m197700180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8" r="-4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m1969027900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b="8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460" y="2857288"/>
            <a:ext cx="2736034" cy="15873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1400" dirty="0" smtClean="0">
                <a:cs typeface="+mn-cs"/>
              </a:rPr>
              <a:t>Mahkum portreleri; </a:t>
            </a:r>
          </a:p>
          <a:p>
            <a:pPr eaLnBrk="1" hangingPunct="1">
              <a:defRPr/>
            </a:pPr>
            <a:r>
              <a:rPr lang="tr-TR" sz="1400" dirty="0" err="1" smtClean="0">
                <a:cs typeface="+mn-cs"/>
              </a:rPr>
              <a:t>Fizyognomi</a:t>
            </a:r>
            <a:r>
              <a:rPr lang="tr-TR" sz="1400" dirty="0" smtClean="0">
                <a:cs typeface="+mn-cs"/>
              </a:rPr>
              <a:t>; (yüz hatları)</a:t>
            </a:r>
          </a:p>
          <a:p>
            <a:pPr eaLnBrk="1" hangingPunct="1">
              <a:defRPr/>
            </a:pPr>
            <a:r>
              <a:rPr lang="tr-TR" sz="1400" dirty="0" smtClean="0"/>
              <a:t>Frenoloji; (kafatası)</a:t>
            </a:r>
            <a:endParaRPr lang="tr-TR" sz="1400" dirty="0" smtClean="0"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58" y="71333"/>
            <a:ext cx="4314825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945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eterHenryEmer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56" b="-17356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im0027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" r="-814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Flowers_of_the_Mere18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4" r="-23004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6902790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24" r="-10424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6902790005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6" b="-4616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7001840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79" r="-39479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1981128500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85" r="-40185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eter-Henry-Emers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9" r="-7709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jean françois millet_gleaners (1857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" b="3661"/>
          <a:stretch>
            <a:fillRect/>
          </a:stretch>
        </p:blipFill>
        <p:spPr>
          <a:xfrm>
            <a:off x="298450" y="254000"/>
            <a:ext cx="8547100" cy="5872163"/>
          </a:xfrm>
        </p:spPr>
      </p:pic>
      <p:sp>
        <p:nvSpPr>
          <p:cNvPr id="4" name="TextBox 3"/>
          <p:cNvSpPr txBox="1"/>
          <p:nvPr/>
        </p:nvSpPr>
        <p:spPr>
          <a:xfrm>
            <a:off x="457200" y="6226610"/>
            <a:ext cx="342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Peter Henry </a:t>
            </a:r>
            <a:r>
              <a:rPr lang="tr-TR" b="1" dirty="0" err="1"/>
              <a:t>Emerson</a:t>
            </a:r>
            <a:r>
              <a:rPr lang="tr-TR" b="1" dirty="0"/>
              <a:t> (1856-1936)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04684" y="5742720"/>
            <a:ext cx="3540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</a:t>
            </a:r>
            <a:r>
              <a:rPr lang="fr-FR" dirty="0" err="1"/>
              <a:t>françois</a:t>
            </a:r>
            <a:r>
              <a:rPr lang="fr-FR" dirty="0"/>
              <a:t> </a:t>
            </a:r>
            <a:r>
              <a:rPr lang="fr-FR" dirty="0" err="1"/>
              <a:t>millet_gleaners</a:t>
            </a:r>
            <a:r>
              <a:rPr lang="fr-FR" dirty="0"/>
              <a:t> (1857)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60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Fotoğraf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Kendi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Başına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Sanat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Oluyor</a:t>
            </a:r>
            <a:endParaRPr lang="en-US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endParaRPr lang="tr-TR" dirty="0" smtClean="0">
              <a:solidFill>
                <a:srgbClr val="C3D69B"/>
              </a:solidFill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</a:t>
            </a:r>
            <a:r>
              <a:rPr lang="tr-TR" dirty="0" smtClean="0">
                <a:solidFill>
                  <a:srgbClr val="C3D69B"/>
                </a:solidFill>
              </a:rPr>
              <a:t>)</a:t>
            </a:r>
          </a:p>
          <a:p>
            <a:r>
              <a:rPr lang="tr-TR" b="1" dirty="0" err="1" smtClean="0">
                <a:solidFill>
                  <a:srgbClr val="C3D69B"/>
                </a:solidFill>
              </a:rPr>
              <a:t>Camera</a:t>
            </a:r>
            <a:r>
              <a:rPr lang="tr-TR" b="1" dirty="0" smtClean="0">
                <a:solidFill>
                  <a:srgbClr val="C3D69B"/>
                </a:solidFill>
              </a:rPr>
              <a:t> </a:t>
            </a:r>
            <a:r>
              <a:rPr lang="tr-TR" b="1" dirty="0" err="1" smtClean="0">
                <a:solidFill>
                  <a:srgbClr val="C3D69B"/>
                </a:solidFill>
              </a:rPr>
              <a:t>Work</a:t>
            </a:r>
            <a:endParaRPr lang="tr-TR" b="1" dirty="0" smtClean="0">
              <a:solidFill>
                <a:srgbClr val="C3D69B"/>
              </a:solidFill>
            </a:endParaRPr>
          </a:p>
          <a:p>
            <a:r>
              <a:rPr lang="tr-TR" b="1" dirty="0" smtClean="0">
                <a:solidFill>
                  <a:srgbClr val="C3D69B"/>
                </a:solidFill>
              </a:rPr>
              <a:t>Galeri 291</a:t>
            </a:r>
            <a:endParaRPr lang="en-US" dirty="0">
              <a:solidFill>
                <a:srgbClr val="C3D69B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DSC_40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28" r="-37128"/>
          <a:stretch>
            <a:fillRect/>
          </a:stretch>
        </p:blipFill>
        <p:spPr>
          <a:xfrm>
            <a:off x="457200" y="192088"/>
            <a:ext cx="8229600" cy="5934075"/>
          </a:xfrm>
        </p:spPr>
      </p:pic>
      <p:sp>
        <p:nvSpPr>
          <p:cNvPr id="8" name="TextBox 7"/>
          <p:cNvSpPr txBox="1"/>
          <p:nvPr/>
        </p:nvSpPr>
        <p:spPr>
          <a:xfrm>
            <a:off x="8283222" y="6491111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28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2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32" r="-2363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  <p:sp>
        <p:nvSpPr>
          <p:cNvPr id="3" name="TextBox 2"/>
          <p:cNvSpPr txBox="1"/>
          <p:nvPr/>
        </p:nvSpPr>
        <p:spPr>
          <a:xfrm>
            <a:off x="8124793" y="6479205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7" name="Content Placeholder 6" descr="DSC_32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91" r="-48891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323409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3" b="-528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6" name="Content Placeholder 5" descr="DSC_33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80" r="-64180"/>
          <a:stretch>
            <a:fillRect/>
          </a:stretch>
        </p:blipFill>
        <p:spPr>
          <a:xfrm>
            <a:off x="-903065" y="129874"/>
            <a:ext cx="10903109" cy="5996290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55" r="-3815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2" r="-621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47" r="-49747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0" b="-9810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55" r="-38155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2" r="-603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226610"/>
            <a:ext cx="248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Julia Margaret </a:t>
            </a:r>
            <a:r>
              <a:rPr lang="tr-TR" b="1" dirty="0" err="1" smtClean="0"/>
              <a:t>Cameron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DSC_40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06" y="107500"/>
            <a:ext cx="4769499" cy="60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729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68" r="-54068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592" r="-9859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3" r="-639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21" r="-38021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52" r="-4195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72" r="-3897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22" r="-17022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53" r="-3775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53" r="-37753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6226610"/>
            <a:ext cx="292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C3D69B"/>
                </a:solidFill>
              </a:rPr>
              <a:t>Alfred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err="1">
                <a:solidFill>
                  <a:srgbClr val="C3D69B"/>
                </a:solidFill>
              </a:rPr>
              <a:t>Stieglitz</a:t>
            </a:r>
            <a:r>
              <a:rPr lang="tr-TR" dirty="0">
                <a:solidFill>
                  <a:srgbClr val="C3D69B"/>
                </a:solidFill>
              </a:rPr>
              <a:t> </a:t>
            </a:r>
            <a:r>
              <a:rPr lang="tr-TR" dirty="0" smtClean="0">
                <a:solidFill>
                  <a:srgbClr val="C3D69B"/>
                </a:solidFill>
              </a:rPr>
              <a:t>(</a:t>
            </a:r>
            <a:r>
              <a:rPr lang="tr-TR" dirty="0">
                <a:solidFill>
                  <a:srgbClr val="C3D69B"/>
                </a:solidFill>
              </a:rPr>
              <a:t>1864-1946)</a:t>
            </a:r>
          </a:p>
          <a:p>
            <a:endParaRPr lang="en-US" dirty="0"/>
          </a:p>
        </p:txBody>
      </p:sp>
      <p:pic>
        <p:nvPicPr>
          <p:cNvPr id="2" name="Content Placeholder 1" descr="DSC_33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20" r="-37620"/>
          <a:stretch>
            <a:fillRect/>
          </a:stretch>
        </p:blipFill>
        <p:spPr>
          <a:xfrm>
            <a:off x="323850" y="196850"/>
            <a:ext cx="8523288" cy="5913438"/>
          </a:xfrm>
        </p:spPr>
      </p:pic>
    </p:spTree>
    <p:extLst>
      <p:ext uri="{BB962C8B-B14F-4D97-AF65-F5344CB8AC3E}">
        <p14:creationId xmlns:p14="http://schemas.microsoft.com/office/powerpoint/2010/main" val="272580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215</TotalTime>
  <Words>829</Words>
  <Application>Microsoft Macintosh PowerPoint</Application>
  <PresentationFormat>On-screen Show (4:3)</PresentationFormat>
  <Paragraphs>174</Paragraphs>
  <Slides>128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 Black </vt:lpstr>
      <vt:lpstr>Erken Dönem Sanat Fotoğrafı I (1850-1917)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Oscar Gustav Rejlander (1813-1875)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Henry Peach Robinson (1830-1901)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yaren &amp; yaren ozel dedektiflik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 xx</dc:creator>
  <cp:lastModifiedBy>x x</cp:lastModifiedBy>
  <cp:revision>18</cp:revision>
  <dcterms:created xsi:type="dcterms:W3CDTF">2013-03-07T19:56:47Z</dcterms:created>
  <dcterms:modified xsi:type="dcterms:W3CDTF">2017-02-21T15:15:02Z</dcterms:modified>
</cp:coreProperties>
</file>