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45" r:id="rId3"/>
    <p:sldId id="346" r:id="rId4"/>
    <p:sldId id="347" r:id="rId5"/>
    <p:sldId id="350" r:id="rId6"/>
    <p:sldId id="351" r:id="rId7"/>
    <p:sldId id="352" r:id="rId8"/>
    <p:sldId id="353" r:id="rId9"/>
    <p:sldId id="35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 varScale="1">
        <p:scale>
          <a:sx n="87" d="100"/>
          <a:sy n="87" d="100"/>
        </p:scale>
        <p:origin x="148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81000" y="1905000"/>
            <a:ext cx="7848600" cy="2593975"/>
          </a:xfrm>
        </p:spPr>
        <p:txBody>
          <a:bodyPr>
            <a:normAutofit/>
          </a:bodyPr>
          <a:lstStyle/>
          <a:p>
            <a:r>
              <a:rPr lang="tr-TR" sz="5400" dirty="0" smtClean="0"/>
              <a:t>LİPİD METABOLİZMASI </a:t>
            </a:r>
            <a:r>
              <a:rPr lang="tr-TR" sz="5400" dirty="0" smtClean="0"/>
              <a:t>III</a:t>
            </a:r>
            <a:endParaRPr lang="en-US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7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76200" y="221673"/>
            <a:ext cx="8001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3200" b="1" dirty="0" smtClean="0">
              <a:solidFill>
                <a:srgbClr val="00B0F0"/>
              </a:solidFill>
            </a:endParaRPr>
          </a:p>
          <a:p>
            <a:pPr algn="ctr"/>
            <a:endParaRPr lang="tr-TR" sz="3200" b="1" dirty="0">
              <a:solidFill>
                <a:srgbClr val="00B0F0"/>
              </a:solidFill>
            </a:endParaRPr>
          </a:p>
          <a:p>
            <a:pPr algn="ctr"/>
            <a:r>
              <a:rPr lang="en-US" sz="3200" b="1" dirty="0" err="1" smtClean="0">
                <a:solidFill>
                  <a:srgbClr val="00B0F0"/>
                </a:solidFill>
              </a:rPr>
              <a:t>Lipidlerin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>
                <a:solidFill>
                  <a:srgbClr val="00B0F0"/>
                </a:solidFill>
              </a:rPr>
              <a:t>dokular</a:t>
            </a:r>
            <a:r>
              <a:rPr lang="en-US" sz="3200" b="1" dirty="0">
                <a:solidFill>
                  <a:srgbClr val="00B0F0"/>
                </a:solidFill>
              </a:rPr>
              <a:t> </a:t>
            </a:r>
            <a:r>
              <a:rPr lang="en-US" sz="3200" b="1" dirty="0" err="1">
                <a:solidFill>
                  <a:srgbClr val="00B0F0"/>
                </a:solidFill>
              </a:rPr>
              <a:t>tarafından</a:t>
            </a:r>
            <a:r>
              <a:rPr lang="en-US" sz="3200" b="1" dirty="0">
                <a:solidFill>
                  <a:srgbClr val="00B0F0"/>
                </a:solidFill>
              </a:rPr>
              <a:t> </a:t>
            </a:r>
            <a:r>
              <a:rPr lang="en-US" sz="3200" b="1" dirty="0" err="1">
                <a:solidFill>
                  <a:srgbClr val="00B0F0"/>
                </a:solidFill>
              </a:rPr>
              <a:t>kullanımı</a:t>
            </a:r>
            <a:r>
              <a:rPr lang="en-US" sz="3200" b="1" dirty="0">
                <a:solidFill>
                  <a:srgbClr val="00B0F0"/>
                </a:solidFill>
              </a:rPr>
              <a:t> </a:t>
            </a:r>
            <a:r>
              <a:rPr lang="en-US" sz="3200" b="1" dirty="0" err="1">
                <a:solidFill>
                  <a:srgbClr val="00B0F0"/>
                </a:solidFill>
              </a:rPr>
              <a:t>ve</a:t>
            </a:r>
            <a:r>
              <a:rPr lang="en-US" sz="3200" b="1" dirty="0">
                <a:solidFill>
                  <a:srgbClr val="00B0F0"/>
                </a:solidFill>
              </a:rPr>
              <a:t> lipoprotein </a:t>
            </a:r>
            <a:r>
              <a:rPr lang="en-US" sz="3200" b="1" dirty="0" err="1" smtClean="0">
                <a:solidFill>
                  <a:srgbClr val="00B0F0"/>
                </a:solidFill>
              </a:rPr>
              <a:t>metabolizması</a:t>
            </a:r>
            <a:endParaRPr lang="tr-TR" sz="3200" b="1" dirty="0" smtClean="0">
              <a:solidFill>
                <a:srgbClr val="00B0F0"/>
              </a:solidFill>
            </a:endParaRPr>
          </a:p>
          <a:p>
            <a:pPr algn="ctr"/>
            <a:endParaRPr lang="tr-TR" sz="3200" dirty="0" smtClean="0">
              <a:solidFill>
                <a:srgbClr val="00B0F0"/>
              </a:solidFill>
            </a:endParaRPr>
          </a:p>
          <a:p>
            <a:pPr algn="ctr"/>
            <a:endParaRPr lang="tr-TR" sz="3200" dirty="0">
              <a:solidFill>
                <a:srgbClr val="00B0F0"/>
              </a:solidFill>
            </a:endParaRPr>
          </a:p>
          <a:p>
            <a:pPr algn="ctr"/>
            <a:endParaRPr lang="tr-TR" sz="3200" dirty="0" smtClean="0">
              <a:solidFill>
                <a:srgbClr val="00B0F0"/>
              </a:solidFill>
            </a:endParaRPr>
          </a:p>
          <a:p>
            <a:pPr algn="just"/>
            <a:r>
              <a:rPr lang="en-US" sz="2400" dirty="0" err="1" smtClean="0"/>
              <a:t>Plazma</a:t>
            </a:r>
            <a:r>
              <a:rPr lang="en-US" sz="2400" dirty="0" smtClean="0"/>
              <a:t> </a:t>
            </a:r>
            <a:r>
              <a:rPr lang="en-US" sz="2400" dirty="0" err="1"/>
              <a:t>lipoproteinleri</a:t>
            </a:r>
            <a:r>
              <a:rPr lang="en-US" sz="2400" dirty="0"/>
              <a:t> </a:t>
            </a:r>
            <a:r>
              <a:rPr lang="en-US" sz="2400" dirty="0" err="1"/>
              <a:t>apolipoproteinler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adlandırılan</a:t>
            </a:r>
            <a:r>
              <a:rPr lang="en-US" sz="2400" dirty="0"/>
              <a:t> </a:t>
            </a:r>
            <a:r>
              <a:rPr lang="tr-TR" sz="2400" dirty="0" err="1"/>
              <a:t>ö</a:t>
            </a:r>
            <a:r>
              <a:rPr lang="en-US" sz="2400" dirty="0" err="1" smtClean="0"/>
              <a:t>zgun</a:t>
            </a:r>
            <a:r>
              <a:rPr lang="en-US" sz="2400" dirty="0" smtClean="0"/>
              <a:t> </a:t>
            </a:r>
            <a:r>
              <a:rPr lang="en-US" sz="2400" dirty="0" err="1"/>
              <a:t>proteinler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lipidlerden</a:t>
            </a:r>
            <a:r>
              <a:rPr lang="en-US" sz="2400" dirty="0"/>
              <a:t> </a:t>
            </a:r>
            <a:r>
              <a:rPr lang="en-US" sz="2400" dirty="0" err="1"/>
              <a:t>olusan</a:t>
            </a:r>
            <a:r>
              <a:rPr lang="en-US" sz="2400" dirty="0"/>
              <a:t> </a:t>
            </a:r>
            <a:r>
              <a:rPr lang="en-US" sz="2400" dirty="0" err="1" smtClean="0"/>
              <a:t>kompleks</a:t>
            </a:r>
            <a:r>
              <a:rPr lang="tr-TR" sz="2400" dirty="0"/>
              <a:t> </a:t>
            </a:r>
            <a:r>
              <a:rPr lang="en-US" sz="2400" dirty="0" err="1" smtClean="0"/>
              <a:t>yapılardır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16624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0" y="304800"/>
            <a:ext cx="8305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/>
              <a:t>Lipoproteinler</a:t>
            </a:r>
            <a:r>
              <a:rPr lang="en-US" sz="2400" dirty="0"/>
              <a:t> </a:t>
            </a:r>
            <a:r>
              <a:rPr lang="en-US" sz="2400" dirty="0" err="1"/>
              <a:t>notral</a:t>
            </a:r>
            <a:r>
              <a:rPr lang="en-US" sz="2400" dirty="0"/>
              <a:t> lipid </a:t>
            </a:r>
            <a:r>
              <a:rPr lang="en-US" sz="2400" dirty="0" err="1"/>
              <a:t>cekirdek</a:t>
            </a:r>
            <a:r>
              <a:rPr lang="en-US" sz="2400" dirty="0"/>
              <a:t> (</a:t>
            </a:r>
            <a:r>
              <a:rPr lang="en-US" sz="2400" dirty="0" err="1"/>
              <a:t>triacilgliserol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/</a:t>
            </a:r>
            <a:r>
              <a:rPr lang="en-US" sz="2400" dirty="0" err="1"/>
              <a:t>veya</a:t>
            </a:r>
            <a:r>
              <a:rPr lang="en-US" sz="2400" dirty="0"/>
              <a:t> </a:t>
            </a:r>
            <a:r>
              <a:rPr lang="en-US" sz="2400" dirty="0" err="1"/>
              <a:t>kolesterol</a:t>
            </a:r>
            <a:r>
              <a:rPr lang="en-US" sz="2400" dirty="0"/>
              <a:t> </a:t>
            </a:r>
            <a:r>
              <a:rPr lang="en-US" sz="2400" dirty="0" err="1"/>
              <a:t>esterleri</a:t>
            </a:r>
            <a:r>
              <a:rPr lang="en-US" sz="2400" dirty="0"/>
              <a:t>)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bunun</a:t>
            </a:r>
            <a:r>
              <a:rPr lang="en-US" sz="2400" dirty="0"/>
              <a:t> </a:t>
            </a:r>
            <a:r>
              <a:rPr lang="en-US" sz="2400" dirty="0" err="1"/>
              <a:t>cevresinde</a:t>
            </a:r>
            <a:r>
              <a:rPr lang="en-US" sz="2400" dirty="0"/>
              <a:t> </a:t>
            </a:r>
            <a:r>
              <a:rPr lang="en-US" sz="2400" dirty="0" err="1" smtClean="0"/>
              <a:t>apoproteinler</a:t>
            </a:r>
            <a:r>
              <a:rPr lang="en-US" sz="2400" dirty="0" smtClean="0"/>
              <a:t>,</a:t>
            </a:r>
            <a:r>
              <a:rPr lang="tr-TR" sz="2400" dirty="0" smtClean="0"/>
              <a:t> </a:t>
            </a:r>
            <a:r>
              <a:rPr lang="en-US" sz="2400" dirty="0" err="1" smtClean="0"/>
              <a:t>fosfolipidler</a:t>
            </a:r>
            <a:r>
              <a:rPr lang="en-US" sz="2400" dirty="0" smtClean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serbest</a:t>
            </a:r>
            <a:r>
              <a:rPr lang="en-US" sz="2400" dirty="0"/>
              <a:t> </a:t>
            </a:r>
            <a:r>
              <a:rPr lang="en-US" sz="2400" dirty="0" err="1"/>
              <a:t>kolesterolden</a:t>
            </a:r>
            <a:r>
              <a:rPr lang="en-US" sz="2400" dirty="0"/>
              <a:t> </a:t>
            </a:r>
            <a:r>
              <a:rPr lang="en-US" sz="2400" dirty="0" err="1"/>
              <a:t>olusan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kabuktan</a:t>
            </a:r>
            <a:r>
              <a:rPr lang="en-US" sz="2400" dirty="0"/>
              <a:t> </a:t>
            </a:r>
            <a:r>
              <a:rPr lang="en-US" sz="2400" dirty="0" err="1"/>
              <a:t>olusur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r>
              <a:rPr lang="en-US" sz="2400" b="1" u="sng" dirty="0" err="1">
                <a:solidFill>
                  <a:srgbClr val="00B0F0"/>
                </a:solidFill>
              </a:rPr>
              <a:t>Apolipoproteinler</a:t>
            </a:r>
            <a:endParaRPr lang="en-US" sz="2400" b="1" u="sng" dirty="0">
              <a:solidFill>
                <a:srgbClr val="00B0F0"/>
              </a:solidFill>
            </a:endParaRPr>
          </a:p>
          <a:p>
            <a:pPr algn="just"/>
            <a:r>
              <a:rPr lang="en-US" sz="2400" dirty="0"/>
              <a:t> </a:t>
            </a:r>
            <a:endParaRPr lang="tr-TR" sz="2400" dirty="0" smtClean="0"/>
          </a:p>
          <a:p>
            <a:pPr algn="just"/>
            <a:r>
              <a:rPr lang="en-US" sz="2400" dirty="0" smtClean="0"/>
              <a:t>G</a:t>
            </a:r>
            <a:r>
              <a:rPr lang="tr-TR" sz="2400" dirty="0" smtClean="0"/>
              <a:t>ö</a:t>
            </a:r>
            <a:r>
              <a:rPr lang="en-US" sz="2400" dirty="0" err="1" smtClean="0"/>
              <a:t>revleri</a:t>
            </a:r>
            <a:endParaRPr lang="en-US" sz="2400" dirty="0"/>
          </a:p>
          <a:p>
            <a:pPr algn="just"/>
            <a:r>
              <a:rPr lang="en-US" sz="2400" dirty="0"/>
              <a:t>1.Partikullerin </a:t>
            </a:r>
            <a:r>
              <a:rPr lang="en-US" sz="2400" dirty="0" err="1"/>
              <a:t>yapısal</a:t>
            </a:r>
            <a:r>
              <a:rPr lang="en-US" sz="2400" dirty="0"/>
              <a:t> </a:t>
            </a:r>
            <a:r>
              <a:rPr lang="en-US" sz="2400" dirty="0" err="1"/>
              <a:t>bilesenleridir</a:t>
            </a:r>
            <a:endParaRPr lang="en-US" sz="2400" dirty="0"/>
          </a:p>
          <a:p>
            <a:pPr algn="just"/>
            <a:r>
              <a:rPr lang="en-US" sz="2400" dirty="0"/>
              <a:t>2.Hucre </a:t>
            </a:r>
            <a:r>
              <a:rPr lang="en-US" sz="2400" dirty="0" err="1"/>
              <a:t>reseptorleri</a:t>
            </a:r>
            <a:r>
              <a:rPr lang="en-US" sz="2400" dirty="0"/>
              <a:t> </a:t>
            </a:r>
            <a:r>
              <a:rPr lang="en-US" sz="2400" dirty="0" err="1"/>
              <a:t>icin</a:t>
            </a:r>
            <a:r>
              <a:rPr lang="en-US" sz="2400" dirty="0"/>
              <a:t> </a:t>
            </a:r>
            <a:r>
              <a:rPr lang="en-US" sz="2400" dirty="0" err="1"/>
              <a:t>tanıma</a:t>
            </a:r>
            <a:r>
              <a:rPr lang="en-US" sz="2400" dirty="0"/>
              <a:t> </a:t>
            </a:r>
            <a:r>
              <a:rPr lang="en-US" sz="2400" dirty="0" err="1"/>
              <a:t>bolgeleri</a:t>
            </a:r>
            <a:r>
              <a:rPr lang="en-US" sz="2400" dirty="0"/>
              <a:t> </a:t>
            </a:r>
            <a:r>
              <a:rPr lang="en-US" sz="2400" dirty="0" err="1"/>
              <a:t>olustururlar</a:t>
            </a:r>
            <a:endParaRPr lang="en-US" sz="2400" dirty="0"/>
          </a:p>
          <a:p>
            <a:pPr algn="just"/>
            <a:r>
              <a:rPr lang="en-US" sz="2400" dirty="0"/>
              <a:t>3.Lipoprotein </a:t>
            </a:r>
            <a:r>
              <a:rPr lang="en-US" sz="2400" dirty="0" err="1"/>
              <a:t>metabolizmasında</a:t>
            </a:r>
            <a:r>
              <a:rPr lang="en-US" sz="2400" dirty="0"/>
              <a:t> </a:t>
            </a:r>
            <a:r>
              <a:rPr lang="en-US" sz="2400" dirty="0" err="1"/>
              <a:t>yer</a:t>
            </a:r>
            <a:r>
              <a:rPr lang="en-US" sz="2400" dirty="0"/>
              <a:t> </a:t>
            </a:r>
            <a:r>
              <a:rPr lang="en-US" sz="2400" dirty="0" err="1"/>
              <a:t>alan</a:t>
            </a:r>
            <a:r>
              <a:rPr lang="en-US" sz="2400" dirty="0"/>
              <a:t> </a:t>
            </a:r>
            <a:r>
              <a:rPr lang="en-US" sz="2400" dirty="0" err="1"/>
              <a:t>enzimlerin</a:t>
            </a:r>
            <a:r>
              <a:rPr lang="en-US" sz="2400" dirty="0"/>
              <a:t> </a:t>
            </a:r>
            <a:r>
              <a:rPr lang="en-US" sz="2400" dirty="0" err="1"/>
              <a:t>aktivatoru</a:t>
            </a:r>
            <a:r>
              <a:rPr lang="en-US" sz="2400" dirty="0"/>
              <a:t> </a:t>
            </a:r>
            <a:r>
              <a:rPr lang="en-US" sz="2400" dirty="0" err="1"/>
              <a:t>veya</a:t>
            </a:r>
            <a:r>
              <a:rPr lang="en-US" sz="2400" dirty="0"/>
              <a:t> </a:t>
            </a:r>
            <a:r>
              <a:rPr lang="en-US" sz="2400" dirty="0" err="1"/>
              <a:t>koenzimi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rol</a:t>
            </a:r>
            <a:r>
              <a:rPr lang="en-US" sz="2400" dirty="0"/>
              <a:t> </a:t>
            </a:r>
            <a:r>
              <a:rPr lang="en-US" sz="2400" dirty="0" err="1" smtClean="0"/>
              <a:t>alırlar</a:t>
            </a:r>
            <a:endParaRPr lang="tr-TR" sz="2400" dirty="0" smtClean="0"/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 %80’i </a:t>
            </a:r>
            <a:r>
              <a:rPr lang="en-US" sz="2400" dirty="0" err="1"/>
              <a:t>KC’de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%20’i </a:t>
            </a:r>
            <a:r>
              <a:rPr lang="tr-TR" sz="2400" dirty="0" err="1"/>
              <a:t>İ</a:t>
            </a:r>
            <a:r>
              <a:rPr lang="en-US" sz="2400" dirty="0" err="1" smtClean="0"/>
              <a:t>B’larda</a:t>
            </a:r>
            <a:r>
              <a:rPr lang="en-US" sz="2400" dirty="0" smtClean="0"/>
              <a:t> </a:t>
            </a:r>
            <a:r>
              <a:rPr lang="en-US" sz="2400" dirty="0" err="1"/>
              <a:t>sentezlenir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4037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76200" y="0"/>
            <a:ext cx="90678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B0F0"/>
                </a:solidFill>
              </a:rPr>
              <a:t>A1</a:t>
            </a:r>
          </a:p>
          <a:p>
            <a:r>
              <a:rPr lang="en-US" sz="1600" dirty="0" err="1"/>
              <a:t>HDL’nin</a:t>
            </a:r>
            <a:r>
              <a:rPr lang="en-US" sz="1600" dirty="0"/>
              <a:t> </a:t>
            </a:r>
            <a:r>
              <a:rPr lang="en-US" sz="1600" dirty="0" err="1"/>
              <a:t>ana</a:t>
            </a:r>
            <a:r>
              <a:rPr lang="en-US" sz="1600" dirty="0"/>
              <a:t> </a:t>
            </a:r>
            <a:r>
              <a:rPr lang="en-US" sz="1600" dirty="0" err="1"/>
              <a:t>apolipoproteini</a:t>
            </a:r>
            <a:endParaRPr lang="en-US" sz="1600" dirty="0"/>
          </a:p>
          <a:p>
            <a:r>
              <a:rPr lang="en-US" sz="1600" dirty="0"/>
              <a:t>HDL </a:t>
            </a:r>
            <a:r>
              <a:rPr lang="en-US" sz="1600" dirty="0" err="1"/>
              <a:t>reseptorune</a:t>
            </a:r>
            <a:r>
              <a:rPr lang="en-US" sz="1600" dirty="0"/>
              <a:t> </a:t>
            </a:r>
            <a:r>
              <a:rPr lang="en-US" sz="1600" dirty="0" err="1"/>
              <a:t>bağlanır</a:t>
            </a:r>
            <a:endParaRPr lang="en-US" sz="1600" dirty="0"/>
          </a:p>
          <a:p>
            <a:r>
              <a:rPr lang="en-US" sz="1600" b="1" dirty="0"/>
              <a:t>LCAT </a:t>
            </a:r>
            <a:r>
              <a:rPr lang="en-US" sz="1600" b="1" dirty="0" err="1"/>
              <a:t>aktivatoru</a:t>
            </a:r>
            <a:endParaRPr lang="en-US" sz="1600" b="1" dirty="0"/>
          </a:p>
          <a:p>
            <a:r>
              <a:rPr lang="en-US" sz="1600" dirty="0"/>
              <a:t>A2</a:t>
            </a:r>
          </a:p>
          <a:p>
            <a:r>
              <a:rPr lang="en-US" sz="1600" dirty="0" err="1"/>
              <a:t>HDL’nin</a:t>
            </a:r>
            <a:r>
              <a:rPr lang="en-US" sz="1600" dirty="0"/>
              <a:t> </a:t>
            </a:r>
            <a:r>
              <a:rPr lang="en-US" sz="1600" dirty="0" err="1"/>
              <a:t>yapısında</a:t>
            </a:r>
            <a:r>
              <a:rPr lang="en-US" sz="1600" dirty="0"/>
              <a:t> </a:t>
            </a:r>
            <a:r>
              <a:rPr lang="en-US" sz="1600" dirty="0" err="1"/>
              <a:t>bulunur</a:t>
            </a:r>
            <a:endParaRPr lang="en-US" sz="1600" dirty="0"/>
          </a:p>
          <a:p>
            <a:r>
              <a:rPr lang="en-US" sz="1600" dirty="0"/>
              <a:t>HDL </a:t>
            </a:r>
            <a:r>
              <a:rPr lang="en-US" sz="1600" dirty="0" err="1"/>
              <a:t>reseptorune</a:t>
            </a:r>
            <a:r>
              <a:rPr lang="en-US" sz="1600" dirty="0"/>
              <a:t> </a:t>
            </a:r>
            <a:r>
              <a:rPr lang="en-US" sz="1600" dirty="0" err="1"/>
              <a:t>bağlanır</a:t>
            </a:r>
            <a:endParaRPr lang="en-US" sz="1600" dirty="0"/>
          </a:p>
          <a:p>
            <a:r>
              <a:rPr lang="en-US" sz="1600" dirty="0"/>
              <a:t>LCAT </a:t>
            </a:r>
            <a:r>
              <a:rPr lang="en-US" sz="1600" dirty="0" err="1"/>
              <a:t>inhibitoru</a:t>
            </a:r>
            <a:endParaRPr lang="en-US" sz="1600" dirty="0"/>
          </a:p>
          <a:p>
            <a:r>
              <a:rPr lang="en-US" sz="1600" b="1" dirty="0">
                <a:solidFill>
                  <a:srgbClr val="00B0F0"/>
                </a:solidFill>
              </a:rPr>
              <a:t>B48</a:t>
            </a:r>
          </a:p>
          <a:p>
            <a:r>
              <a:rPr lang="en-US" sz="1600" b="1" dirty="0" err="1"/>
              <a:t>Silomikron’un</a:t>
            </a:r>
            <a:r>
              <a:rPr lang="en-US" sz="1600" b="1" dirty="0"/>
              <a:t> </a:t>
            </a:r>
            <a:r>
              <a:rPr lang="en-US" sz="1600" b="1" dirty="0" err="1"/>
              <a:t>ana</a:t>
            </a:r>
            <a:r>
              <a:rPr lang="en-US" sz="1600" b="1" dirty="0"/>
              <a:t> </a:t>
            </a:r>
            <a:r>
              <a:rPr lang="en-US" sz="1600" b="1" dirty="0" err="1"/>
              <a:t>lipoproteini</a:t>
            </a:r>
            <a:endParaRPr lang="en-US" sz="1600" b="1" dirty="0"/>
          </a:p>
          <a:p>
            <a:r>
              <a:rPr lang="en-US" sz="1600" dirty="0" err="1"/>
              <a:t>Silomikron</a:t>
            </a:r>
            <a:r>
              <a:rPr lang="en-US" sz="1600" dirty="0"/>
              <a:t> </a:t>
            </a:r>
            <a:r>
              <a:rPr lang="en-US" sz="1600" dirty="0" err="1"/>
              <a:t>kalıntı</a:t>
            </a:r>
            <a:r>
              <a:rPr lang="en-US" sz="1600" dirty="0"/>
              <a:t> </a:t>
            </a:r>
            <a:r>
              <a:rPr lang="en-US" sz="1600" dirty="0" err="1"/>
              <a:t>reseptorune</a:t>
            </a:r>
            <a:r>
              <a:rPr lang="en-US" sz="1600" dirty="0"/>
              <a:t> </a:t>
            </a:r>
            <a:r>
              <a:rPr lang="en-US" sz="1600" dirty="0" err="1"/>
              <a:t>bağlanır</a:t>
            </a:r>
            <a:endParaRPr lang="en-US" sz="1600" dirty="0"/>
          </a:p>
          <a:p>
            <a:r>
              <a:rPr lang="en-US" sz="1600" dirty="0"/>
              <a:t>ĐB </a:t>
            </a:r>
            <a:r>
              <a:rPr lang="en-US" sz="1600" dirty="0" err="1"/>
              <a:t>mukozasında</a:t>
            </a:r>
            <a:r>
              <a:rPr lang="en-US" sz="1600" dirty="0"/>
              <a:t> </a:t>
            </a:r>
            <a:r>
              <a:rPr lang="en-US" sz="1600" dirty="0" err="1"/>
              <a:t>sentezlenir</a:t>
            </a:r>
            <a:endParaRPr lang="en-US" sz="1600" dirty="0"/>
          </a:p>
          <a:p>
            <a:r>
              <a:rPr lang="en-US" sz="1600" b="1" dirty="0">
                <a:solidFill>
                  <a:srgbClr val="00B0F0"/>
                </a:solidFill>
              </a:rPr>
              <a:t>B100</a:t>
            </a:r>
          </a:p>
          <a:p>
            <a:r>
              <a:rPr lang="en-US" sz="1600" dirty="0" err="1"/>
              <a:t>LDL’nin</a:t>
            </a:r>
            <a:r>
              <a:rPr lang="en-US" sz="1600" dirty="0"/>
              <a:t> </a:t>
            </a:r>
            <a:r>
              <a:rPr lang="en-US" sz="1600" dirty="0" err="1"/>
              <a:t>ana</a:t>
            </a:r>
            <a:r>
              <a:rPr lang="en-US" sz="1600" dirty="0"/>
              <a:t> </a:t>
            </a:r>
            <a:r>
              <a:rPr lang="en-US" sz="1600" dirty="0" err="1"/>
              <a:t>lipoproteini</a:t>
            </a:r>
            <a:endParaRPr lang="en-US" sz="1600" dirty="0"/>
          </a:p>
          <a:p>
            <a:r>
              <a:rPr lang="en-US" sz="1600" b="1" dirty="0"/>
              <a:t>LDL </a:t>
            </a:r>
            <a:r>
              <a:rPr lang="en-US" sz="1600" b="1" dirty="0" err="1"/>
              <a:t>reseptorune</a:t>
            </a:r>
            <a:r>
              <a:rPr lang="en-US" sz="1600" b="1" dirty="0"/>
              <a:t> </a:t>
            </a:r>
            <a:r>
              <a:rPr lang="en-US" sz="1600" b="1" dirty="0" err="1"/>
              <a:t>bağlanır</a:t>
            </a:r>
            <a:endParaRPr lang="en-US" sz="1600" b="1" dirty="0"/>
          </a:p>
          <a:p>
            <a:r>
              <a:rPr lang="en-US" sz="1600" dirty="0" err="1"/>
              <a:t>KC’de</a:t>
            </a:r>
            <a:r>
              <a:rPr lang="en-US" sz="1600" dirty="0"/>
              <a:t> </a:t>
            </a:r>
            <a:r>
              <a:rPr lang="en-US" sz="1600" dirty="0" err="1"/>
              <a:t>sentezlenir</a:t>
            </a:r>
            <a:endParaRPr lang="en-US" sz="1600" dirty="0"/>
          </a:p>
          <a:p>
            <a:r>
              <a:rPr lang="en-US" sz="1600" dirty="0">
                <a:solidFill>
                  <a:srgbClr val="00B0F0"/>
                </a:solidFill>
              </a:rPr>
              <a:t>C1</a:t>
            </a:r>
          </a:p>
          <a:p>
            <a:r>
              <a:rPr lang="en-US" sz="1600" dirty="0" err="1"/>
              <a:t>HDL’nin</a:t>
            </a:r>
            <a:r>
              <a:rPr lang="en-US" sz="1600" dirty="0"/>
              <a:t> </a:t>
            </a:r>
            <a:r>
              <a:rPr lang="en-US" sz="1600" dirty="0" err="1"/>
              <a:t>yapısında</a:t>
            </a:r>
            <a:r>
              <a:rPr lang="en-US" sz="1600" dirty="0"/>
              <a:t> </a:t>
            </a:r>
            <a:r>
              <a:rPr lang="en-US" sz="1600" dirty="0" err="1"/>
              <a:t>bulunur</a:t>
            </a:r>
            <a:endParaRPr lang="en-US" sz="1600" dirty="0"/>
          </a:p>
          <a:p>
            <a:r>
              <a:rPr lang="en-US" sz="1600" dirty="0"/>
              <a:t>LCAT </a:t>
            </a:r>
            <a:r>
              <a:rPr lang="en-US" sz="1600" dirty="0" err="1"/>
              <a:t>kofaktoru</a:t>
            </a:r>
            <a:endParaRPr lang="en-US" sz="1600" dirty="0"/>
          </a:p>
          <a:p>
            <a:r>
              <a:rPr lang="en-US" sz="1600" b="1" dirty="0">
                <a:solidFill>
                  <a:srgbClr val="00B0F0"/>
                </a:solidFill>
              </a:rPr>
              <a:t>C2</a:t>
            </a:r>
          </a:p>
          <a:p>
            <a:r>
              <a:rPr lang="en-US" sz="1600" b="1" dirty="0"/>
              <a:t>Lipoprotein </a:t>
            </a:r>
            <a:r>
              <a:rPr lang="en-US" sz="1600" b="1" dirty="0" err="1"/>
              <a:t>lipaz</a:t>
            </a:r>
            <a:r>
              <a:rPr lang="en-US" sz="1600" b="1" dirty="0"/>
              <a:t> </a:t>
            </a:r>
            <a:r>
              <a:rPr lang="en-US" sz="1600" b="1" dirty="0" err="1"/>
              <a:t>aktivatoru</a:t>
            </a:r>
            <a:endParaRPr lang="en-US" sz="1600" b="1" dirty="0"/>
          </a:p>
          <a:p>
            <a:r>
              <a:rPr lang="en-US" sz="1600" dirty="0" err="1"/>
              <a:t>Silomikron</a:t>
            </a:r>
            <a:r>
              <a:rPr lang="en-US" sz="1600" dirty="0"/>
              <a:t> </a:t>
            </a:r>
            <a:r>
              <a:rPr lang="en-US" sz="1600" dirty="0" err="1"/>
              <a:t>ve</a:t>
            </a:r>
            <a:r>
              <a:rPr lang="en-US" sz="1600" dirty="0"/>
              <a:t> </a:t>
            </a:r>
            <a:r>
              <a:rPr lang="en-US" sz="1600" dirty="0" err="1"/>
              <a:t>VLDL’nin</a:t>
            </a:r>
            <a:r>
              <a:rPr lang="en-US" sz="1600" dirty="0"/>
              <a:t> KC </a:t>
            </a:r>
            <a:r>
              <a:rPr lang="en-US" sz="1600" dirty="0" err="1"/>
              <a:t>reseptorlerine</a:t>
            </a:r>
            <a:r>
              <a:rPr lang="en-US" sz="1600" dirty="0"/>
              <a:t> </a:t>
            </a:r>
            <a:r>
              <a:rPr lang="en-US" sz="1600" dirty="0" err="1"/>
              <a:t>bağlanmasını</a:t>
            </a:r>
            <a:r>
              <a:rPr lang="en-US" sz="1600" dirty="0"/>
              <a:t> </a:t>
            </a:r>
            <a:r>
              <a:rPr lang="en-US" sz="1600" dirty="0" err="1"/>
              <a:t>engeller</a:t>
            </a:r>
            <a:endParaRPr lang="en-US" sz="1600" dirty="0"/>
          </a:p>
          <a:p>
            <a:r>
              <a:rPr lang="en-US" sz="1600" dirty="0"/>
              <a:t>C3 Lipoprotein </a:t>
            </a:r>
            <a:r>
              <a:rPr lang="en-US" sz="1600" dirty="0" err="1"/>
              <a:t>lipaz</a:t>
            </a:r>
            <a:r>
              <a:rPr lang="en-US" sz="1600" dirty="0"/>
              <a:t> </a:t>
            </a:r>
            <a:r>
              <a:rPr lang="en-US" sz="1600" dirty="0" err="1"/>
              <a:t>inhibitoru</a:t>
            </a:r>
            <a:endParaRPr lang="en-US" sz="1600" dirty="0"/>
          </a:p>
          <a:p>
            <a:r>
              <a:rPr lang="en-US" sz="1600" b="1" dirty="0">
                <a:solidFill>
                  <a:srgbClr val="00B0F0"/>
                </a:solidFill>
              </a:rPr>
              <a:t>D</a:t>
            </a:r>
            <a:r>
              <a:rPr lang="en-US" sz="1600" b="1" dirty="0"/>
              <a:t> </a:t>
            </a:r>
            <a:r>
              <a:rPr lang="en-US" sz="1600" b="1" dirty="0" err="1"/>
              <a:t>HDL’den</a:t>
            </a:r>
            <a:r>
              <a:rPr lang="en-US" sz="1600" b="1" dirty="0"/>
              <a:t> </a:t>
            </a:r>
            <a:r>
              <a:rPr lang="en-US" sz="1600" b="1" dirty="0" err="1"/>
              <a:t>VLDL’ye</a:t>
            </a:r>
            <a:r>
              <a:rPr lang="en-US" sz="1600" b="1" dirty="0"/>
              <a:t> </a:t>
            </a:r>
            <a:r>
              <a:rPr lang="en-US" sz="1600" b="1" dirty="0" err="1"/>
              <a:t>kolesterol</a:t>
            </a:r>
            <a:r>
              <a:rPr lang="en-US" sz="1600" b="1" dirty="0"/>
              <a:t> </a:t>
            </a:r>
            <a:r>
              <a:rPr lang="en-US" sz="1600" b="1" dirty="0" err="1"/>
              <a:t>esterlerinin</a:t>
            </a:r>
            <a:r>
              <a:rPr lang="en-US" sz="1600" b="1" dirty="0"/>
              <a:t> </a:t>
            </a:r>
            <a:r>
              <a:rPr lang="en-US" sz="1600" b="1" dirty="0" err="1"/>
              <a:t>tasınmasını</a:t>
            </a:r>
            <a:r>
              <a:rPr lang="en-US" sz="1600" b="1" dirty="0"/>
              <a:t> </a:t>
            </a:r>
            <a:r>
              <a:rPr lang="en-US" sz="1600" b="1" dirty="0" err="1"/>
              <a:t>sağlar</a:t>
            </a:r>
            <a:r>
              <a:rPr lang="en-US" sz="1600" b="1" dirty="0"/>
              <a:t> </a:t>
            </a:r>
            <a:r>
              <a:rPr lang="en-US" sz="1600" dirty="0"/>
              <a:t>(</a:t>
            </a:r>
            <a:r>
              <a:rPr lang="en-US" sz="1600" dirty="0" err="1"/>
              <a:t>Kolesterol</a:t>
            </a:r>
            <a:r>
              <a:rPr lang="en-US" sz="1600" dirty="0"/>
              <a:t> ester transfer </a:t>
            </a:r>
            <a:r>
              <a:rPr lang="en-US" sz="1600" dirty="0" err="1"/>
              <a:t>proteini</a:t>
            </a:r>
            <a:r>
              <a:rPr lang="en-US" sz="1600" dirty="0"/>
              <a:t>)</a:t>
            </a:r>
          </a:p>
          <a:p>
            <a:r>
              <a:rPr lang="en-US" sz="1600" b="1" dirty="0">
                <a:solidFill>
                  <a:srgbClr val="00B0F0"/>
                </a:solidFill>
              </a:rPr>
              <a:t>E</a:t>
            </a:r>
          </a:p>
          <a:p>
            <a:r>
              <a:rPr lang="en-US" sz="1600" dirty="0" err="1"/>
              <a:t>Arjinin’den</a:t>
            </a:r>
            <a:r>
              <a:rPr lang="en-US" sz="1600" dirty="0"/>
              <a:t> </a:t>
            </a:r>
            <a:r>
              <a:rPr lang="en-US" sz="1600" dirty="0" err="1"/>
              <a:t>zengin</a:t>
            </a:r>
            <a:r>
              <a:rPr lang="en-US" sz="1600" dirty="0"/>
              <a:t> </a:t>
            </a:r>
            <a:r>
              <a:rPr lang="en-US" sz="1600" dirty="0" err="1"/>
              <a:t>ve</a:t>
            </a:r>
            <a:r>
              <a:rPr lang="en-US" sz="1600" dirty="0"/>
              <a:t> tum </a:t>
            </a:r>
            <a:r>
              <a:rPr lang="en-US" sz="1600" dirty="0" err="1"/>
              <a:t>lipoproteinlerin</a:t>
            </a:r>
            <a:r>
              <a:rPr lang="en-US" sz="1600" dirty="0"/>
              <a:t> </a:t>
            </a:r>
            <a:r>
              <a:rPr lang="en-US" sz="1600" dirty="0" err="1"/>
              <a:t>yapısında</a:t>
            </a:r>
            <a:r>
              <a:rPr lang="en-US" sz="1600" dirty="0"/>
              <a:t> </a:t>
            </a:r>
            <a:r>
              <a:rPr lang="en-US" sz="1600" dirty="0" err="1"/>
              <a:t>bulunan</a:t>
            </a:r>
            <a:r>
              <a:rPr lang="en-US" sz="1600" dirty="0"/>
              <a:t> </a:t>
            </a:r>
            <a:r>
              <a:rPr lang="en-US" sz="1600" dirty="0" err="1"/>
              <a:t>apoproteinlerdir</a:t>
            </a:r>
            <a:endParaRPr lang="en-US" sz="1600" dirty="0"/>
          </a:p>
          <a:p>
            <a:r>
              <a:rPr lang="en-US" sz="1600" b="1" dirty="0" err="1"/>
              <a:t>Silomikron</a:t>
            </a:r>
            <a:r>
              <a:rPr lang="en-US" sz="1600" b="1" dirty="0"/>
              <a:t> </a:t>
            </a:r>
            <a:r>
              <a:rPr lang="en-US" sz="1600" b="1" dirty="0" err="1"/>
              <a:t>kalıntılarının</a:t>
            </a:r>
            <a:r>
              <a:rPr lang="en-US" sz="1600" b="1" dirty="0"/>
              <a:t> </a:t>
            </a:r>
            <a:r>
              <a:rPr lang="en-US" sz="1600" b="1" dirty="0" err="1"/>
              <a:t>kandan</a:t>
            </a:r>
            <a:r>
              <a:rPr lang="en-US" sz="1600" b="1" dirty="0"/>
              <a:t> </a:t>
            </a:r>
            <a:r>
              <a:rPr lang="en-US" sz="1600" b="1" dirty="0" err="1"/>
              <a:t>temizlenmesinde</a:t>
            </a:r>
            <a:r>
              <a:rPr lang="en-US" sz="1600" b="1" dirty="0"/>
              <a:t> </a:t>
            </a:r>
            <a:r>
              <a:rPr lang="en-US" sz="1600" b="1" dirty="0" err="1"/>
              <a:t>onemli</a:t>
            </a:r>
            <a:r>
              <a:rPr lang="en-US" sz="1600" b="1" dirty="0"/>
              <a:t> </a:t>
            </a:r>
            <a:r>
              <a:rPr lang="en-US" sz="1600" b="1" dirty="0" err="1"/>
              <a:t>rol</a:t>
            </a:r>
            <a:r>
              <a:rPr lang="en-US" sz="1600" b="1" dirty="0"/>
              <a:t> </a:t>
            </a:r>
            <a:r>
              <a:rPr lang="en-US" sz="1600" b="1" dirty="0" err="1"/>
              <a:t>oynar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55684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76200" y="228600"/>
            <a:ext cx="82296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B0F0"/>
                </a:solidFill>
              </a:rPr>
              <a:t>Silomikron</a:t>
            </a:r>
            <a:r>
              <a:rPr lang="en-US" sz="2400" b="1" dirty="0">
                <a:solidFill>
                  <a:srgbClr val="00B0F0"/>
                </a:solidFill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</a:rPr>
              <a:t>metabolizması</a:t>
            </a:r>
            <a:endParaRPr lang="tr-TR" sz="2400" b="1" dirty="0" smtClean="0">
              <a:solidFill>
                <a:srgbClr val="00B0F0"/>
              </a:solidFill>
            </a:endParaRPr>
          </a:p>
          <a:p>
            <a:endParaRPr lang="en-US" sz="2000" b="1" dirty="0"/>
          </a:p>
          <a:p>
            <a:r>
              <a:rPr lang="en-US" sz="2000" dirty="0"/>
              <a:t> </a:t>
            </a:r>
            <a:r>
              <a:rPr lang="en-US" sz="2000" dirty="0" err="1"/>
              <a:t>Bağırsak</a:t>
            </a:r>
            <a:r>
              <a:rPr lang="en-US" sz="2000" dirty="0"/>
              <a:t> </a:t>
            </a:r>
            <a:r>
              <a:rPr lang="en-US" sz="2000" dirty="0" err="1"/>
              <a:t>mukozasında</a:t>
            </a:r>
            <a:r>
              <a:rPr lang="en-US" sz="2000" dirty="0"/>
              <a:t> </a:t>
            </a:r>
            <a:r>
              <a:rPr lang="en-US" sz="2000" dirty="0" err="1"/>
              <a:t>besinsel</a:t>
            </a:r>
            <a:r>
              <a:rPr lang="en-US" sz="2000" dirty="0"/>
              <a:t> </a:t>
            </a:r>
            <a:r>
              <a:rPr lang="en-US" sz="2000" dirty="0" err="1"/>
              <a:t>triacilgliserol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kolesterol</a:t>
            </a:r>
            <a:r>
              <a:rPr lang="en-US" sz="2000" dirty="0"/>
              <a:t> </a:t>
            </a:r>
            <a:r>
              <a:rPr lang="en-US" sz="2000" dirty="0" err="1"/>
              <a:t>esterlerinin</a:t>
            </a:r>
            <a:r>
              <a:rPr lang="en-US" sz="2000" dirty="0"/>
              <a:t> </a:t>
            </a:r>
            <a:r>
              <a:rPr lang="en-US" sz="2000" dirty="0" err="1"/>
              <a:t>fosfolipidler</a:t>
            </a:r>
            <a:r>
              <a:rPr lang="en-US" sz="2000" dirty="0"/>
              <a:t>, </a:t>
            </a:r>
            <a:r>
              <a:rPr lang="en-US" sz="2000" dirty="0" err="1"/>
              <a:t>serbest</a:t>
            </a:r>
            <a:r>
              <a:rPr lang="en-US" sz="2000" dirty="0"/>
              <a:t> </a:t>
            </a:r>
            <a:r>
              <a:rPr lang="en-US" sz="2000" dirty="0" err="1"/>
              <a:t>kolesterol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 smtClean="0"/>
              <a:t>yağda</a:t>
            </a:r>
            <a:r>
              <a:rPr lang="tr-TR" sz="2000" dirty="0"/>
              <a:t> </a:t>
            </a:r>
            <a:r>
              <a:rPr lang="en-US" sz="2000" dirty="0" err="1" smtClean="0"/>
              <a:t>bulunan</a:t>
            </a:r>
            <a:r>
              <a:rPr lang="en-US" sz="2000" dirty="0" smtClean="0"/>
              <a:t> </a:t>
            </a:r>
            <a:r>
              <a:rPr lang="en-US" sz="2000" dirty="0" err="1"/>
              <a:t>vitaminler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birleserek</a:t>
            </a:r>
            <a:r>
              <a:rPr lang="en-US" sz="2000" dirty="0"/>
              <a:t> Apo B48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sarılması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nascent </a:t>
            </a:r>
            <a:r>
              <a:rPr lang="en-US" sz="2000" dirty="0" err="1"/>
              <a:t>silomikron</a:t>
            </a:r>
            <a:r>
              <a:rPr lang="en-US" sz="2000" dirty="0"/>
              <a:t> </a:t>
            </a:r>
            <a:r>
              <a:rPr lang="en-US" sz="2000" dirty="0" err="1" smtClean="0"/>
              <a:t>olu</a:t>
            </a:r>
            <a:r>
              <a:rPr lang="tr-TR" sz="2000" dirty="0" smtClean="0"/>
              <a:t>ş</a:t>
            </a:r>
            <a:r>
              <a:rPr lang="en-US" sz="2000" dirty="0" smtClean="0"/>
              <a:t>u</a:t>
            </a:r>
            <a:r>
              <a:rPr lang="tr-TR" sz="2000" dirty="0" smtClean="0"/>
              <a:t>r</a:t>
            </a:r>
            <a:endParaRPr lang="en-US" sz="2000" dirty="0"/>
          </a:p>
          <a:p>
            <a:endParaRPr lang="tr-TR" sz="2000" dirty="0"/>
          </a:p>
          <a:p>
            <a:r>
              <a:rPr lang="en-US" sz="2000" dirty="0" smtClean="0"/>
              <a:t>Nascent </a:t>
            </a:r>
            <a:r>
              <a:rPr lang="en-US" sz="2000" dirty="0" err="1"/>
              <a:t>silomikron</a:t>
            </a:r>
            <a:r>
              <a:rPr lang="en-US" sz="2000" dirty="0"/>
              <a:t> </a:t>
            </a:r>
            <a:r>
              <a:rPr lang="en-US" sz="2000" dirty="0" err="1"/>
              <a:t>lenfatikler</a:t>
            </a:r>
            <a:r>
              <a:rPr lang="en-US" sz="2000" dirty="0"/>
              <a:t> </a:t>
            </a:r>
            <a:r>
              <a:rPr lang="en-US" sz="2000" dirty="0" err="1"/>
              <a:t>yoluyla</a:t>
            </a:r>
            <a:r>
              <a:rPr lang="en-US" sz="2000" dirty="0"/>
              <a:t> </a:t>
            </a:r>
            <a:r>
              <a:rPr lang="en-US" sz="2000" dirty="0" err="1"/>
              <a:t>plazmaya</a:t>
            </a:r>
            <a:r>
              <a:rPr lang="en-US" sz="2000" dirty="0"/>
              <a:t> </a:t>
            </a:r>
            <a:r>
              <a:rPr lang="en-US" sz="2000" dirty="0" err="1"/>
              <a:t>tasınması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 smtClean="0"/>
              <a:t>plazmada</a:t>
            </a:r>
            <a:r>
              <a:rPr lang="tr-TR" sz="2000" dirty="0"/>
              <a:t> </a:t>
            </a:r>
            <a:r>
              <a:rPr lang="en-US" sz="2000" dirty="0" err="1" smtClean="0"/>
              <a:t>HDL’den</a:t>
            </a:r>
            <a:r>
              <a:rPr lang="en-US" sz="2000" dirty="0" smtClean="0"/>
              <a:t> </a:t>
            </a:r>
            <a:r>
              <a:rPr lang="en-US" sz="2000" dirty="0"/>
              <a:t>Apo C </a:t>
            </a:r>
            <a:r>
              <a:rPr lang="en-US" sz="2000" dirty="0" err="1"/>
              <a:t>ve</a:t>
            </a:r>
            <a:r>
              <a:rPr lang="en-US" sz="2000" dirty="0"/>
              <a:t> Apo </a:t>
            </a:r>
            <a:r>
              <a:rPr lang="en-US" sz="2000" dirty="0" smtClean="0"/>
              <a:t>E</a:t>
            </a:r>
            <a:r>
              <a:rPr lang="tr-TR" sz="2000" dirty="0" smtClean="0"/>
              <a:t> </a:t>
            </a:r>
            <a:r>
              <a:rPr lang="en-US" sz="2000" dirty="0" err="1" smtClean="0"/>
              <a:t>apoproteinlerini</a:t>
            </a:r>
            <a:r>
              <a:rPr lang="en-US" sz="2000" dirty="0" smtClean="0"/>
              <a:t> </a:t>
            </a:r>
            <a:r>
              <a:rPr lang="en-US" sz="2000" dirty="0" err="1"/>
              <a:t>alarak</a:t>
            </a:r>
            <a:r>
              <a:rPr lang="en-US" sz="2000" dirty="0"/>
              <a:t> </a:t>
            </a:r>
            <a:r>
              <a:rPr lang="en-US" sz="2000" dirty="0" err="1"/>
              <a:t>silomikrona</a:t>
            </a:r>
            <a:r>
              <a:rPr lang="en-US" sz="2000" dirty="0"/>
              <a:t> </a:t>
            </a:r>
            <a:r>
              <a:rPr lang="en-US" sz="2000" dirty="0" err="1" smtClean="0"/>
              <a:t>donusumu</a:t>
            </a:r>
            <a:r>
              <a:rPr lang="tr-TR" sz="2000" dirty="0" smtClean="0"/>
              <a:t> gerçekleşir</a:t>
            </a:r>
          </a:p>
          <a:p>
            <a:endParaRPr lang="en-US" sz="2000" dirty="0"/>
          </a:p>
          <a:p>
            <a:r>
              <a:rPr lang="en-US" sz="2000" dirty="0" err="1"/>
              <a:t>Silomikron</a:t>
            </a:r>
            <a:r>
              <a:rPr lang="en-US" sz="2000" dirty="0"/>
              <a:t> </a:t>
            </a:r>
            <a:r>
              <a:rPr lang="en-US" sz="2000" dirty="0" err="1"/>
              <a:t>dolasımda</a:t>
            </a:r>
            <a:r>
              <a:rPr lang="en-US" sz="2000" dirty="0"/>
              <a:t> </a:t>
            </a:r>
            <a:r>
              <a:rPr lang="en-US" sz="2000" dirty="0" err="1"/>
              <a:t>seyrederken</a:t>
            </a:r>
            <a:r>
              <a:rPr lang="en-US" sz="2000" dirty="0"/>
              <a:t> </a:t>
            </a:r>
            <a:r>
              <a:rPr lang="en-US" sz="2000" dirty="0" err="1"/>
              <a:t>triacilgliserollerinin</a:t>
            </a:r>
            <a:r>
              <a:rPr lang="en-US" sz="2000" dirty="0"/>
              <a:t> lipoprotein </a:t>
            </a:r>
            <a:r>
              <a:rPr lang="en-US" sz="2000" dirty="0" err="1"/>
              <a:t>lipaz</a:t>
            </a:r>
            <a:r>
              <a:rPr lang="en-US" sz="2000" dirty="0"/>
              <a:t> </a:t>
            </a:r>
            <a:r>
              <a:rPr lang="en-US" sz="2000" dirty="0" err="1"/>
              <a:t>tarafından</a:t>
            </a:r>
            <a:r>
              <a:rPr lang="en-US" sz="2000" dirty="0"/>
              <a:t> </a:t>
            </a:r>
            <a:r>
              <a:rPr lang="en-US" sz="2000" dirty="0" err="1"/>
              <a:t>yıkılması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takiben</a:t>
            </a:r>
            <a:r>
              <a:rPr lang="en-US" sz="2000" dirty="0"/>
              <a:t> Apo A </a:t>
            </a:r>
            <a:r>
              <a:rPr lang="en-US" sz="2000" dirty="0" err="1" smtClean="0"/>
              <a:t>ve</a:t>
            </a:r>
            <a:r>
              <a:rPr lang="tr-TR" sz="2000" dirty="0"/>
              <a:t> </a:t>
            </a:r>
            <a:r>
              <a:rPr lang="en-US" sz="2000" dirty="0" smtClean="0"/>
              <a:t>Apo </a:t>
            </a:r>
            <a:r>
              <a:rPr lang="en-US" sz="2000" dirty="0"/>
              <a:t>C </a:t>
            </a:r>
            <a:r>
              <a:rPr lang="en-US" sz="2000" dirty="0" err="1"/>
              <a:t>apoproteinlerinin</a:t>
            </a:r>
            <a:r>
              <a:rPr lang="en-US" sz="2000" dirty="0"/>
              <a:t> </a:t>
            </a:r>
            <a:r>
              <a:rPr lang="en-US" sz="2000" dirty="0" err="1" smtClean="0"/>
              <a:t>HDL’ye</a:t>
            </a:r>
            <a:r>
              <a:rPr lang="tr-TR" sz="2000" dirty="0"/>
              <a:t> </a:t>
            </a:r>
            <a:r>
              <a:rPr lang="en-US" sz="2000" dirty="0" err="1" smtClean="0"/>
              <a:t>aktarımı</a:t>
            </a:r>
            <a:r>
              <a:rPr lang="en-US" sz="2000" dirty="0" smtClean="0"/>
              <a:t> </a:t>
            </a:r>
            <a:r>
              <a:rPr lang="en-US" sz="2000" dirty="0" err="1"/>
              <a:t>sonucu</a:t>
            </a:r>
            <a:r>
              <a:rPr lang="en-US" sz="2000" dirty="0"/>
              <a:t> </a:t>
            </a:r>
            <a:r>
              <a:rPr lang="en-US" sz="2000" dirty="0" err="1"/>
              <a:t>silomikron</a:t>
            </a:r>
            <a:r>
              <a:rPr lang="en-US" sz="2000" dirty="0"/>
              <a:t> </a:t>
            </a:r>
            <a:r>
              <a:rPr lang="en-US" sz="2000" dirty="0" err="1"/>
              <a:t>kalıntısı</a:t>
            </a:r>
            <a:r>
              <a:rPr lang="en-US" sz="2000" dirty="0"/>
              <a:t> </a:t>
            </a:r>
            <a:r>
              <a:rPr lang="en-US" sz="2000" dirty="0" err="1" smtClean="0"/>
              <a:t>olus</a:t>
            </a:r>
            <a:r>
              <a:rPr lang="tr-TR" sz="2000" dirty="0" smtClean="0"/>
              <a:t>ur</a:t>
            </a:r>
          </a:p>
          <a:p>
            <a:endParaRPr lang="en-US" sz="2000" dirty="0"/>
          </a:p>
          <a:p>
            <a:r>
              <a:rPr lang="en-US" sz="2000" dirty="0" err="1"/>
              <a:t>Silomikron</a:t>
            </a:r>
            <a:r>
              <a:rPr lang="en-US" sz="2000" dirty="0"/>
              <a:t> </a:t>
            </a:r>
            <a:r>
              <a:rPr lang="en-US" sz="2000" dirty="0" err="1"/>
              <a:t>kalıntılarının</a:t>
            </a:r>
            <a:r>
              <a:rPr lang="en-US" sz="2000" dirty="0"/>
              <a:t> KC </a:t>
            </a:r>
            <a:r>
              <a:rPr lang="en-US" sz="2000" dirty="0" err="1"/>
              <a:t>tarafından</a:t>
            </a:r>
            <a:r>
              <a:rPr lang="en-US" sz="2000" dirty="0"/>
              <a:t> </a:t>
            </a:r>
            <a:r>
              <a:rPr lang="en-US" sz="2000" dirty="0" err="1"/>
              <a:t>endositozla</a:t>
            </a:r>
            <a:r>
              <a:rPr lang="en-US" sz="2000" dirty="0"/>
              <a:t> </a:t>
            </a:r>
            <a:r>
              <a:rPr lang="en-US" sz="2000" dirty="0" err="1"/>
              <a:t>hucre</a:t>
            </a:r>
            <a:r>
              <a:rPr lang="en-US" sz="2000" dirty="0"/>
              <a:t> </a:t>
            </a:r>
            <a:r>
              <a:rPr lang="en-US" sz="2000" dirty="0" err="1"/>
              <a:t>icine</a:t>
            </a:r>
            <a:r>
              <a:rPr lang="en-US" sz="2000" dirty="0"/>
              <a:t> </a:t>
            </a:r>
            <a:r>
              <a:rPr lang="en-US" sz="2000" dirty="0" err="1" smtClean="0"/>
              <a:t>alınarak</a:t>
            </a:r>
            <a:r>
              <a:rPr lang="tr-TR" sz="2000" dirty="0"/>
              <a:t> </a:t>
            </a:r>
            <a:r>
              <a:rPr lang="en-US" sz="2000" dirty="0" err="1" smtClean="0"/>
              <a:t>lizozomlarda</a:t>
            </a:r>
            <a:r>
              <a:rPr lang="en-US" sz="2000" dirty="0" smtClean="0"/>
              <a:t> </a:t>
            </a:r>
            <a:r>
              <a:rPr lang="en-US" sz="2000" dirty="0" err="1" smtClean="0"/>
              <a:t>yıkıl</a:t>
            </a:r>
            <a:r>
              <a:rPr lang="tr-TR" sz="2000" dirty="0" err="1" smtClean="0"/>
              <a:t>ır</a:t>
            </a:r>
            <a:endParaRPr lang="tr-TR" sz="2000" dirty="0" smtClean="0"/>
          </a:p>
          <a:p>
            <a:endParaRPr lang="en-US" sz="2000" dirty="0"/>
          </a:p>
          <a:p>
            <a:r>
              <a:rPr lang="en-US" sz="2000" dirty="0"/>
              <a:t>Nascent </a:t>
            </a:r>
            <a:r>
              <a:rPr lang="en-US" sz="2000" dirty="0" err="1"/>
              <a:t>silomikron</a:t>
            </a:r>
            <a:r>
              <a:rPr lang="en-US" sz="2000" dirty="0"/>
              <a:t> : TG + </a:t>
            </a:r>
            <a:r>
              <a:rPr lang="en-US" sz="2000" dirty="0" err="1"/>
              <a:t>Kolesterol</a:t>
            </a:r>
            <a:r>
              <a:rPr lang="en-US" sz="2000" dirty="0"/>
              <a:t> + Apo B48 + Apo A</a:t>
            </a:r>
          </a:p>
          <a:p>
            <a:r>
              <a:rPr lang="en-US" sz="2000" dirty="0" err="1"/>
              <a:t>Silomikron</a:t>
            </a:r>
            <a:r>
              <a:rPr lang="en-US" sz="2000" dirty="0"/>
              <a:t> : TG + </a:t>
            </a:r>
            <a:r>
              <a:rPr lang="en-US" sz="2000" dirty="0" err="1"/>
              <a:t>Kolesterol</a:t>
            </a:r>
            <a:r>
              <a:rPr lang="en-US" sz="2000" dirty="0"/>
              <a:t> + Apo B48 + Apo A + Apo C + Apo E</a:t>
            </a:r>
          </a:p>
          <a:p>
            <a:r>
              <a:rPr lang="en-US" sz="2000" dirty="0" err="1"/>
              <a:t>Silomikron</a:t>
            </a:r>
            <a:r>
              <a:rPr lang="en-US" sz="2000" dirty="0"/>
              <a:t> </a:t>
            </a:r>
            <a:r>
              <a:rPr lang="en-US" sz="2000" dirty="0" err="1"/>
              <a:t>kalıntısı</a:t>
            </a:r>
            <a:r>
              <a:rPr lang="en-US" sz="2000" dirty="0"/>
              <a:t> : </a:t>
            </a:r>
            <a:r>
              <a:rPr lang="en-US" sz="2000" dirty="0" err="1"/>
              <a:t>Cok</a:t>
            </a:r>
            <a:r>
              <a:rPr lang="en-US" sz="2000" dirty="0"/>
              <a:t> </a:t>
            </a:r>
            <a:r>
              <a:rPr lang="en-US" sz="2000" dirty="0" err="1"/>
              <a:t>az</a:t>
            </a:r>
            <a:r>
              <a:rPr lang="en-US" sz="2000" dirty="0"/>
              <a:t> TG + </a:t>
            </a:r>
            <a:r>
              <a:rPr lang="en-US" sz="2000" dirty="0" err="1"/>
              <a:t>Kolesterol</a:t>
            </a:r>
            <a:r>
              <a:rPr lang="en-US" sz="2000" dirty="0"/>
              <a:t> + Apo B48 + Apo E</a:t>
            </a:r>
          </a:p>
        </p:txBody>
      </p:sp>
    </p:spTree>
    <p:extLst>
      <p:ext uri="{BB962C8B-B14F-4D97-AF65-F5344CB8AC3E}">
        <p14:creationId xmlns:p14="http://schemas.microsoft.com/office/powerpoint/2010/main" val="55447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52400" y="228600"/>
            <a:ext cx="81534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F0"/>
                </a:solidFill>
              </a:rPr>
              <a:t>VLDL </a:t>
            </a:r>
            <a:r>
              <a:rPr lang="en-US" sz="2400" b="1" dirty="0" err="1" smtClean="0">
                <a:solidFill>
                  <a:srgbClr val="00B0F0"/>
                </a:solidFill>
              </a:rPr>
              <a:t>metabolizması</a:t>
            </a:r>
            <a:endParaRPr lang="tr-TR" sz="2400" b="1" dirty="0" smtClean="0">
              <a:solidFill>
                <a:srgbClr val="00B0F0"/>
              </a:solidFill>
            </a:endParaRPr>
          </a:p>
          <a:p>
            <a:endParaRPr lang="en-US" b="1" dirty="0"/>
          </a:p>
          <a:p>
            <a:pPr algn="just"/>
            <a:r>
              <a:rPr lang="en-US" sz="2000" dirty="0" err="1" smtClean="0"/>
              <a:t>KC’den</a:t>
            </a:r>
            <a:r>
              <a:rPr lang="en-US" sz="2000" dirty="0" smtClean="0"/>
              <a:t> </a:t>
            </a:r>
            <a:r>
              <a:rPr lang="en-US" sz="2000" dirty="0" err="1"/>
              <a:t>periferik</a:t>
            </a:r>
            <a:r>
              <a:rPr lang="en-US" sz="2000" dirty="0"/>
              <a:t> </a:t>
            </a:r>
            <a:r>
              <a:rPr lang="en-US" sz="2000" dirty="0" err="1"/>
              <a:t>dokulara</a:t>
            </a:r>
            <a:r>
              <a:rPr lang="en-US" sz="2000" dirty="0"/>
              <a:t> </a:t>
            </a:r>
            <a:r>
              <a:rPr lang="en-US" sz="2000" dirty="0" err="1"/>
              <a:t>triacilgliserol</a:t>
            </a:r>
            <a:r>
              <a:rPr lang="en-US" sz="2000" dirty="0"/>
              <a:t> </a:t>
            </a:r>
            <a:r>
              <a:rPr lang="en-US" sz="2000" dirty="0" err="1"/>
              <a:t>tasımakla</a:t>
            </a:r>
            <a:r>
              <a:rPr lang="en-US" sz="2000" dirty="0"/>
              <a:t> </a:t>
            </a:r>
            <a:r>
              <a:rPr lang="en-US" sz="2000" dirty="0" err="1" smtClean="0"/>
              <a:t>sorumludur</a:t>
            </a:r>
            <a:endParaRPr lang="tr-TR" sz="2000" dirty="0"/>
          </a:p>
          <a:p>
            <a:pPr algn="just"/>
            <a:endParaRPr lang="tr-TR" sz="2000" dirty="0"/>
          </a:p>
          <a:p>
            <a:pPr algn="just"/>
            <a:r>
              <a:rPr lang="en-US" sz="2000" dirty="0" err="1" smtClean="0"/>
              <a:t>KC’de</a:t>
            </a:r>
            <a:r>
              <a:rPr lang="en-US" sz="2000" dirty="0" smtClean="0"/>
              <a:t> </a:t>
            </a:r>
            <a:r>
              <a:rPr lang="en-US" sz="2000" dirty="0" err="1"/>
              <a:t>triacilgliserol’un</a:t>
            </a:r>
            <a:r>
              <a:rPr lang="en-US" sz="2000" dirty="0"/>
              <a:t> Apo B100 </a:t>
            </a:r>
            <a:r>
              <a:rPr lang="en-US" sz="2000" dirty="0" err="1"/>
              <a:t>ve</a:t>
            </a:r>
            <a:r>
              <a:rPr lang="en-US" sz="2000" dirty="0"/>
              <a:t> Apo A1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birlesmesiyle</a:t>
            </a:r>
            <a:r>
              <a:rPr lang="en-US" sz="2000" dirty="0"/>
              <a:t> </a:t>
            </a:r>
            <a:r>
              <a:rPr lang="en-US" sz="2000" dirty="0" err="1"/>
              <a:t>olgunlasmamıs</a:t>
            </a:r>
            <a:r>
              <a:rPr lang="en-US" sz="2000" dirty="0"/>
              <a:t> VLDL </a:t>
            </a:r>
            <a:r>
              <a:rPr lang="en-US" sz="2000" dirty="0" err="1" smtClean="0"/>
              <a:t>olusu</a:t>
            </a:r>
            <a:r>
              <a:rPr lang="tr-TR" sz="2000" dirty="0" smtClean="0"/>
              <a:t>r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 err="1"/>
              <a:t>KC’den</a:t>
            </a:r>
            <a:r>
              <a:rPr lang="en-US" sz="2000" dirty="0"/>
              <a:t> </a:t>
            </a:r>
            <a:r>
              <a:rPr lang="en-US" sz="2000" dirty="0" err="1"/>
              <a:t>dolasıma</a:t>
            </a:r>
            <a:r>
              <a:rPr lang="en-US" sz="2000" dirty="0"/>
              <a:t> </a:t>
            </a:r>
            <a:r>
              <a:rPr lang="en-US" sz="2000" dirty="0" err="1"/>
              <a:t>salınan</a:t>
            </a:r>
            <a:r>
              <a:rPr lang="en-US" sz="2000" dirty="0"/>
              <a:t> </a:t>
            </a:r>
            <a:r>
              <a:rPr lang="en-US" sz="2000" dirty="0" err="1"/>
              <a:t>olgunlasmamıs</a:t>
            </a:r>
            <a:r>
              <a:rPr lang="en-US" sz="2000" dirty="0"/>
              <a:t> </a:t>
            </a:r>
            <a:r>
              <a:rPr lang="en-US" sz="2000" dirty="0" err="1"/>
              <a:t>VLDL’nin</a:t>
            </a:r>
            <a:r>
              <a:rPr lang="en-US" sz="2000" dirty="0"/>
              <a:t> </a:t>
            </a:r>
            <a:r>
              <a:rPr lang="en-US" sz="2000" dirty="0" err="1"/>
              <a:t>plazmada</a:t>
            </a:r>
            <a:r>
              <a:rPr lang="en-US" sz="2000" dirty="0"/>
              <a:t> </a:t>
            </a:r>
            <a:r>
              <a:rPr lang="en-US" sz="2000" dirty="0" err="1"/>
              <a:t>HDL’den</a:t>
            </a:r>
            <a:r>
              <a:rPr lang="en-US" sz="2000" dirty="0"/>
              <a:t> Apo C </a:t>
            </a:r>
            <a:r>
              <a:rPr lang="en-US" sz="2000" dirty="0" err="1"/>
              <a:t>ve</a:t>
            </a:r>
            <a:r>
              <a:rPr lang="en-US" sz="2000" dirty="0"/>
              <a:t> Apo E </a:t>
            </a:r>
            <a:r>
              <a:rPr lang="en-US" sz="2000" dirty="0" err="1"/>
              <a:t>alarak</a:t>
            </a:r>
            <a:r>
              <a:rPr lang="en-US" sz="2000" dirty="0"/>
              <a:t> </a:t>
            </a:r>
            <a:r>
              <a:rPr lang="en-US" sz="2000" dirty="0" err="1" smtClean="0"/>
              <a:t>VLDL’ye</a:t>
            </a:r>
            <a:r>
              <a:rPr lang="tr-TR" sz="2000" dirty="0"/>
              <a:t> </a:t>
            </a:r>
            <a:r>
              <a:rPr lang="en-US" sz="2000" dirty="0" err="1" smtClean="0"/>
              <a:t>donusu</a:t>
            </a:r>
            <a:r>
              <a:rPr lang="tr-TR" sz="2000" dirty="0" smtClean="0"/>
              <a:t>r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/>
              <a:t>VLDL </a:t>
            </a:r>
            <a:r>
              <a:rPr lang="en-US" sz="2000" dirty="0" err="1"/>
              <a:t>dolasımda</a:t>
            </a:r>
            <a:r>
              <a:rPr lang="en-US" sz="2000" dirty="0"/>
              <a:t> </a:t>
            </a:r>
            <a:r>
              <a:rPr lang="en-US" sz="2000" dirty="0" err="1"/>
              <a:t>seyrederken</a:t>
            </a:r>
            <a:r>
              <a:rPr lang="en-US" sz="2000" dirty="0"/>
              <a:t> </a:t>
            </a:r>
            <a:r>
              <a:rPr lang="en-US" sz="2000" dirty="0" err="1"/>
              <a:t>triacilgliserollerinin</a:t>
            </a:r>
            <a:r>
              <a:rPr lang="en-US" sz="2000" dirty="0"/>
              <a:t> lipoprotein </a:t>
            </a:r>
            <a:r>
              <a:rPr lang="en-US" sz="2000" dirty="0" err="1"/>
              <a:t>lipaz</a:t>
            </a:r>
            <a:r>
              <a:rPr lang="en-US" sz="2000" dirty="0"/>
              <a:t> </a:t>
            </a:r>
            <a:r>
              <a:rPr lang="en-US" sz="2000" dirty="0" err="1"/>
              <a:t>tarafından</a:t>
            </a:r>
            <a:r>
              <a:rPr lang="en-US" sz="2000" dirty="0"/>
              <a:t> </a:t>
            </a:r>
            <a:r>
              <a:rPr lang="en-US" sz="2000" dirty="0" err="1"/>
              <a:t>yıkılması</a:t>
            </a:r>
            <a:endParaRPr lang="en-US" sz="2000" dirty="0"/>
          </a:p>
          <a:p>
            <a:pPr algn="just"/>
            <a:endParaRPr lang="tr-TR" sz="2000" dirty="0" smtClean="0"/>
          </a:p>
          <a:p>
            <a:pPr algn="just"/>
            <a:r>
              <a:rPr lang="en-US" sz="2000" dirty="0" err="1" smtClean="0"/>
              <a:t>VLDL’de</a:t>
            </a:r>
            <a:r>
              <a:rPr lang="en-US" sz="2000" dirty="0" smtClean="0"/>
              <a:t> </a:t>
            </a:r>
            <a:r>
              <a:rPr lang="en-US" sz="2000" dirty="0" err="1"/>
              <a:t>bulunan</a:t>
            </a:r>
            <a:r>
              <a:rPr lang="en-US" sz="2000" dirty="0"/>
              <a:t> </a:t>
            </a:r>
            <a:r>
              <a:rPr lang="en-US" sz="2000" dirty="0" err="1"/>
              <a:t>triacilgliserol</a:t>
            </a:r>
            <a:r>
              <a:rPr lang="en-US" sz="2000" dirty="0"/>
              <a:t>, Apo C </a:t>
            </a:r>
            <a:r>
              <a:rPr lang="en-US" sz="2000" dirty="0" err="1"/>
              <a:t>ve</a:t>
            </a:r>
            <a:r>
              <a:rPr lang="en-US" sz="2000" dirty="0"/>
              <a:t> Apo E </a:t>
            </a:r>
            <a:r>
              <a:rPr lang="en-US" sz="2000" dirty="0" err="1"/>
              <a:t>HDL’ye</a:t>
            </a:r>
            <a:r>
              <a:rPr lang="en-US" sz="2000" dirty="0"/>
              <a:t> </a:t>
            </a:r>
            <a:r>
              <a:rPr lang="en-US" sz="2000" dirty="0" err="1"/>
              <a:t>gecerken</a:t>
            </a:r>
            <a:r>
              <a:rPr lang="en-US" sz="2000" dirty="0"/>
              <a:t> </a:t>
            </a:r>
            <a:r>
              <a:rPr lang="en-US" sz="2000" dirty="0" err="1"/>
              <a:t>HDL’de</a:t>
            </a:r>
            <a:r>
              <a:rPr lang="en-US" sz="2000" dirty="0"/>
              <a:t> </a:t>
            </a:r>
            <a:r>
              <a:rPr lang="en-US" sz="2000" dirty="0" err="1"/>
              <a:t>bulunan</a:t>
            </a:r>
            <a:r>
              <a:rPr lang="en-US" sz="2000" dirty="0"/>
              <a:t> </a:t>
            </a:r>
            <a:r>
              <a:rPr lang="en-US" sz="2000" dirty="0" err="1"/>
              <a:t>kolesterol</a:t>
            </a:r>
            <a:r>
              <a:rPr lang="en-US" sz="2000" dirty="0"/>
              <a:t> </a:t>
            </a:r>
            <a:r>
              <a:rPr lang="en-US" sz="2000" dirty="0" err="1" smtClean="0"/>
              <a:t>esterlerinin</a:t>
            </a:r>
            <a:r>
              <a:rPr lang="tr-TR" sz="2000" dirty="0"/>
              <a:t> </a:t>
            </a:r>
            <a:r>
              <a:rPr lang="en-US" sz="2000" dirty="0" err="1" smtClean="0"/>
              <a:t>VLDL’ye</a:t>
            </a:r>
            <a:r>
              <a:rPr lang="en-US" sz="2000" dirty="0" smtClean="0"/>
              <a:t> </a:t>
            </a:r>
            <a:r>
              <a:rPr lang="en-US" sz="2000" dirty="0" err="1"/>
              <a:t>gecmesi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boylece</a:t>
            </a:r>
            <a:r>
              <a:rPr lang="en-US" sz="2000" dirty="0"/>
              <a:t> LDL </a:t>
            </a:r>
            <a:r>
              <a:rPr lang="en-US" sz="2000" dirty="0" err="1"/>
              <a:t>olusumu</a:t>
            </a:r>
            <a:r>
              <a:rPr lang="en-US" sz="2000" dirty="0"/>
              <a:t> (</a:t>
            </a:r>
            <a:r>
              <a:rPr lang="en-US" sz="2000" dirty="0" err="1"/>
              <a:t>VLDL’den</a:t>
            </a:r>
            <a:r>
              <a:rPr lang="en-US" sz="2000" dirty="0"/>
              <a:t> </a:t>
            </a:r>
            <a:r>
              <a:rPr lang="en-US" sz="2000" dirty="0" err="1"/>
              <a:t>LDL’ye</a:t>
            </a:r>
            <a:r>
              <a:rPr lang="en-US" sz="2000" dirty="0"/>
              <a:t> </a:t>
            </a:r>
            <a:r>
              <a:rPr lang="en-US" sz="2000" dirty="0" err="1"/>
              <a:t>gecis</a:t>
            </a:r>
            <a:r>
              <a:rPr lang="en-US" sz="2000" dirty="0"/>
              <a:t> </a:t>
            </a:r>
            <a:r>
              <a:rPr lang="en-US" sz="2000" dirty="0" err="1"/>
              <a:t>sırasında</a:t>
            </a:r>
            <a:r>
              <a:rPr lang="en-US" sz="2000" dirty="0"/>
              <a:t> IDL </a:t>
            </a:r>
            <a:r>
              <a:rPr lang="en-US" sz="2000" dirty="0" err="1"/>
              <a:t>olusumu</a:t>
            </a:r>
            <a:r>
              <a:rPr lang="en-US" sz="2000" dirty="0"/>
              <a:t> </a:t>
            </a:r>
            <a:r>
              <a:rPr lang="en-US" sz="2000" dirty="0" err="1"/>
              <a:t>gozlenir</a:t>
            </a:r>
            <a:r>
              <a:rPr lang="en-US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64413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76200" y="228599"/>
            <a:ext cx="83058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F0"/>
                </a:solidFill>
              </a:rPr>
              <a:t>LDL </a:t>
            </a:r>
            <a:r>
              <a:rPr lang="en-US" sz="2400" b="1" dirty="0" err="1" smtClean="0">
                <a:solidFill>
                  <a:srgbClr val="00B0F0"/>
                </a:solidFill>
              </a:rPr>
              <a:t>metabolizması</a:t>
            </a:r>
            <a:endParaRPr lang="tr-TR" sz="2400" b="1" dirty="0" smtClean="0">
              <a:solidFill>
                <a:srgbClr val="00B0F0"/>
              </a:solidFill>
            </a:endParaRPr>
          </a:p>
          <a:p>
            <a:endParaRPr lang="en-US" b="1" dirty="0"/>
          </a:p>
          <a:p>
            <a:r>
              <a:rPr lang="en-US" dirty="0"/>
              <a:t> </a:t>
            </a:r>
            <a:r>
              <a:rPr lang="en-US" sz="2000" dirty="0" err="1"/>
              <a:t>Dokulara</a:t>
            </a:r>
            <a:r>
              <a:rPr lang="en-US" sz="2000" dirty="0"/>
              <a:t> </a:t>
            </a:r>
            <a:r>
              <a:rPr lang="en-US" sz="2000" dirty="0" err="1"/>
              <a:t>kolesterol</a:t>
            </a:r>
            <a:r>
              <a:rPr lang="en-US" sz="2000" dirty="0"/>
              <a:t> </a:t>
            </a:r>
            <a:r>
              <a:rPr lang="en-US" sz="2000" dirty="0" err="1"/>
              <a:t>tasımakla</a:t>
            </a:r>
            <a:r>
              <a:rPr lang="en-US" sz="2000" dirty="0"/>
              <a:t> </a:t>
            </a:r>
            <a:r>
              <a:rPr lang="en-US" sz="2000" dirty="0" err="1"/>
              <a:t>gorevlidir</a:t>
            </a:r>
            <a:endParaRPr lang="en-US" sz="2000" dirty="0"/>
          </a:p>
          <a:p>
            <a:r>
              <a:rPr lang="en-US" sz="2000" dirty="0"/>
              <a:t> </a:t>
            </a:r>
            <a:endParaRPr lang="tr-TR" sz="2000" dirty="0" smtClean="0"/>
          </a:p>
          <a:p>
            <a:r>
              <a:rPr lang="en-US" sz="2000" dirty="0" err="1" smtClean="0"/>
              <a:t>VLDL’nin</a:t>
            </a:r>
            <a:r>
              <a:rPr lang="en-US" sz="2000" dirty="0" smtClean="0"/>
              <a:t> </a:t>
            </a:r>
            <a:r>
              <a:rPr lang="en-US" sz="2000" dirty="0" err="1"/>
              <a:t>yapısında</a:t>
            </a:r>
            <a:r>
              <a:rPr lang="en-US" sz="2000" dirty="0"/>
              <a:t> </a:t>
            </a:r>
            <a:r>
              <a:rPr lang="en-US" sz="2000" dirty="0" err="1"/>
              <a:t>bulunan</a:t>
            </a:r>
            <a:r>
              <a:rPr lang="en-US" sz="2000" dirty="0"/>
              <a:t> </a:t>
            </a:r>
            <a:r>
              <a:rPr lang="en-US" sz="2000" dirty="0" err="1"/>
              <a:t>triacilgliserol</a:t>
            </a:r>
            <a:r>
              <a:rPr lang="en-US" sz="2000" dirty="0"/>
              <a:t>, Apo C </a:t>
            </a:r>
            <a:r>
              <a:rPr lang="en-US" sz="2000" dirty="0" err="1"/>
              <a:t>ve</a:t>
            </a:r>
            <a:r>
              <a:rPr lang="en-US" sz="2000" dirty="0"/>
              <a:t> Apo </a:t>
            </a:r>
            <a:r>
              <a:rPr lang="en-US" sz="2000" dirty="0" err="1"/>
              <a:t>E’yi</a:t>
            </a:r>
            <a:r>
              <a:rPr lang="en-US" sz="2000" dirty="0"/>
              <a:t> </a:t>
            </a:r>
            <a:r>
              <a:rPr lang="en-US" sz="2000" dirty="0" err="1"/>
              <a:t>HDL’ye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HDL’nin</a:t>
            </a:r>
            <a:r>
              <a:rPr lang="en-US" sz="2000" dirty="0"/>
              <a:t> </a:t>
            </a:r>
            <a:r>
              <a:rPr lang="en-US" sz="2000" dirty="0" err="1"/>
              <a:t>ise</a:t>
            </a:r>
            <a:r>
              <a:rPr lang="en-US" sz="2000" dirty="0"/>
              <a:t> </a:t>
            </a:r>
            <a:r>
              <a:rPr lang="en-US" sz="2000" dirty="0" err="1"/>
              <a:t>yapısında</a:t>
            </a:r>
            <a:r>
              <a:rPr lang="en-US" sz="2000" dirty="0"/>
              <a:t> </a:t>
            </a:r>
            <a:r>
              <a:rPr lang="en-US" sz="2000" dirty="0" err="1"/>
              <a:t>bulanan</a:t>
            </a:r>
            <a:r>
              <a:rPr lang="en-US" sz="2000" dirty="0"/>
              <a:t> </a:t>
            </a:r>
            <a:r>
              <a:rPr lang="en-US" sz="2000" dirty="0" err="1" smtClean="0"/>
              <a:t>kolesterolu</a:t>
            </a:r>
            <a:r>
              <a:rPr lang="tr-TR" sz="2000" dirty="0"/>
              <a:t> </a:t>
            </a:r>
            <a:r>
              <a:rPr lang="en-US" sz="2000" dirty="0" err="1" smtClean="0"/>
              <a:t>VLDL’ye</a:t>
            </a:r>
            <a:r>
              <a:rPr lang="en-US" sz="2000" dirty="0" smtClean="0"/>
              <a:t> </a:t>
            </a:r>
            <a:r>
              <a:rPr lang="en-US" sz="2000" dirty="0" err="1"/>
              <a:t>vermesi</a:t>
            </a:r>
            <a:r>
              <a:rPr lang="en-US" sz="2000" dirty="0"/>
              <a:t> </a:t>
            </a:r>
            <a:r>
              <a:rPr lang="en-US" sz="2000" dirty="0" err="1"/>
              <a:t>sonucu</a:t>
            </a:r>
            <a:r>
              <a:rPr lang="en-US" sz="2000" dirty="0"/>
              <a:t> </a:t>
            </a:r>
            <a:r>
              <a:rPr lang="en-US" sz="2000" dirty="0" err="1"/>
              <a:t>olusur</a:t>
            </a:r>
            <a:r>
              <a:rPr lang="en-US" sz="2000" dirty="0"/>
              <a:t> (</a:t>
            </a:r>
            <a:r>
              <a:rPr lang="en-US" sz="2000" dirty="0" err="1"/>
              <a:t>Yapısında</a:t>
            </a:r>
            <a:r>
              <a:rPr lang="en-US" sz="2000" dirty="0"/>
              <a:t> </a:t>
            </a:r>
            <a:r>
              <a:rPr lang="en-US" sz="2000" dirty="0" err="1"/>
              <a:t>sadece</a:t>
            </a:r>
            <a:r>
              <a:rPr lang="en-US" sz="2000" dirty="0"/>
              <a:t> </a:t>
            </a:r>
            <a:r>
              <a:rPr lang="en-US" sz="2000" dirty="0" err="1"/>
              <a:t>kolesterol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Apo B100 </a:t>
            </a:r>
            <a:r>
              <a:rPr lang="en-US" sz="2000" dirty="0" err="1"/>
              <a:t>bulunur</a:t>
            </a:r>
            <a:r>
              <a:rPr lang="en-US" sz="2000" dirty="0"/>
              <a:t>)</a:t>
            </a:r>
          </a:p>
          <a:p>
            <a:endParaRPr lang="tr-TR" sz="2000" dirty="0" smtClean="0"/>
          </a:p>
          <a:p>
            <a:r>
              <a:rPr lang="en-US" sz="2000" dirty="0" err="1" smtClean="0"/>
              <a:t>Periferik</a:t>
            </a:r>
            <a:r>
              <a:rPr lang="en-US" sz="2000" dirty="0" smtClean="0"/>
              <a:t> </a:t>
            </a:r>
            <a:r>
              <a:rPr lang="en-US" sz="2000" dirty="0" err="1"/>
              <a:t>dokularda</a:t>
            </a:r>
            <a:r>
              <a:rPr lang="en-US" sz="2000" dirty="0"/>
              <a:t> </a:t>
            </a:r>
            <a:r>
              <a:rPr lang="en-US" sz="2000" dirty="0" err="1"/>
              <a:t>bulunan</a:t>
            </a:r>
            <a:r>
              <a:rPr lang="en-US" sz="2000" dirty="0"/>
              <a:t> </a:t>
            </a:r>
            <a:r>
              <a:rPr lang="en-US" sz="2000" b="1" dirty="0"/>
              <a:t>Apo B100 </a:t>
            </a:r>
            <a:r>
              <a:rPr lang="en-US" sz="2000" b="1" dirty="0" err="1"/>
              <a:t>reseptorleri</a:t>
            </a:r>
            <a:r>
              <a:rPr lang="en-US" sz="2000" b="1" dirty="0"/>
              <a:t> </a:t>
            </a:r>
            <a:r>
              <a:rPr lang="en-US" sz="2000" b="1" dirty="0" err="1"/>
              <a:t>tarafından</a:t>
            </a:r>
            <a:r>
              <a:rPr lang="en-US" sz="2000" b="1" dirty="0"/>
              <a:t> </a:t>
            </a:r>
            <a:r>
              <a:rPr lang="en-US" sz="2000" b="1" dirty="0" err="1"/>
              <a:t>tanınarak</a:t>
            </a:r>
            <a:r>
              <a:rPr lang="en-US" sz="2000" b="1" dirty="0"/>
              <a:t> </a:t>
            </a:r>
            <a:r>
              <a:rPr lang="en-US" sz="2000" b="1" dirty="0" err="1"/>
              <a:t>endositoz</a:t>
            </a:r>
            <a:r>
              <a:rPr lang="en-US" sz="2000" b="1" dirty="0"/>
              <a:t> </a:t>
            </a:r>
            <a:r>
              <a:rPr lang="en-US" sz="2000" b="1" dirty="0" err="1"/>
              <a:t>ile</a:t>
            </a:r>
            <a:r>
              <a:rPr lang="en-US" sz="2000" b="1" dirty="0"/>
              <a:t> </a:t>
            </a:r>
            <a:r>
              <a:rPr lang="en-US" sz="2000" b="1" dirty="0" err="1"/>
              <a:t>hucre</a:t>
            </a:r>
            <a:r>
              <a:rPr lang="en-US" sz="2000" b="1" dirty="0"/>
              <a:t> </a:t>
            </a:r>
            <a:r>
              <a:rPr lang="en-US" sz="2000" b="1" dirty="0" err="1"/>
              <a:t>icine</a:t>
            </a:r>
            <a:r>
              <a:rPr lang="en-US" sz="2000" b="1" dirty="0"/>
              <a:t> </a:t>
            </a:r>
            <a:r>
              <a:rPr lang="en-US" sz="2000" b="1" dirty="0" err="1"/>
              <a:t>alınır</a:t>
            </a:r>
            <a:endParaRPr lang="en-US" sz="2000" b="1" dirty="0"/>
          </a:p>
          <a:p>
            <a:endParaRPr lang="tr-TR" sz="2000" dirty="0" smtClean="0"/>
          </a:p>
          <a:p>
            <a:r>
              <a:rPr lang="en-US" sz="2000" dirty="0" smtClean="0"/>
              <a:t>LDL </a:t>
            </a:r>
            <a:r>
              <a:rPr lang="en-US" sz="2000" dirty="0" err="1"/>
              <a:t>reseptorleri</a:t>
            </a:r>
            <a:r>
              <a:rPr lang="en-US" sz="2000" dirty="0"/>
              <a:t> </a:t>
            </a:r>
            <a:r>
              <a:rPr lang="en-US" sz="2000" dirty="0" err="1"/>
              <a:t>glikoprotein</a:t>
            </a:r>
            <a:r>
              <a:rPr lang="en-US" sz="2000" dirty="0"/>
              <a:t> </a:t>
            </a:r>
            <a:r>
              <a:rPr lang="en-US" sz="2000" dirty="0" err="1"/>
              <a:t>yapısındadır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ic</a:t>
            </a:r>
            <a:r>
              <a:rPr lang="en-US" sz="2000" dirty="0"/>
              <a:t> </a:t>
            </a:r>
            <a:r>
              <a:rPr lang="en-US" sz="2000" dirty="0" err="1"/>
              <a:t>kısmı</a:t>
            </a:r>
            <a:r>
              <a:rPr lang="en-US" sz="2000" dirty="0"/>
              <a:t> </a:t>
            </a:r>
            <a:r>
              <a:rPr lang="en-US" sz="2000" dirty="0" err="1"/>
              <a:t>klatrin</a:t>
            </a:r>
            <a:r>
              <a:rPr lang="en-US" sz="2000" dirty="0"/>
              <a:t> </a:t>
            </a:r>
            <a:r>
              <a:rPr lang="en-US" sz="2000" dirty="0" err="1"/>
              <a:t>denilen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protein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kaplıdır</a:t>
            </a:r>
            <a:r>
              <a:rPr lang="en-US" sz="2000" dirty="0"/>
              <a:t>.</a:t>
            </a:r>
          </a:p>
          <a:p>
            <a:endParaRPr lang="tr-TR" sz="2000" dirty="0" smtClean="0"/>
          </a:p>
          <a:p>
            <a:r>
              <a:rPr lang="en-US" sz="2000" dirty="0" smtClean="0"/>
              <a:t>LDL </a:t>
            </a:r>
            <a:r>
              <a:rPr lang="en-US" sz="2000" dirty="0" err="1"/>
              <a:t>iceren</a:t>
            </a:r>
            <a:r>
              <a:rPr lang="en-US" sz="2000" dirty="0"/>
              <a:t> </a:t>
            </a:r>
            <a:r>
              <a:rPr lang="en-US" sz="2000" dirty="0" err="1"/>
              <a:t>vezikul</a:t>
            </a:r>
            <a:r>
              <a:rPr lang="en-US" sz="2000" dirty="0"/>
              <a:t> </a:t>
            </a:r>
            <a:r>
              <a:rPr lang="en-US" sz="2000" dirty="0" err="1"/>
              <a:t>klaktrinden</a:t>
            </a:r>
            <a:r>
              <a:rPr lang="en-US" sz="2000" dirty="0"/>
              <a:t> </a:t>
            </a:r>
            <a:r>
              <a:rPr lang="en-US" sz="2000" dirty="0" err="1"/>
              <a:t>ayrılır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buyuk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endozom</a:t>
            </a:r>
            <a:r>
              <a:rPr lang="en-US" sz="2000" dirty="0"/>
              <a:t> </a:t>
            </a:r>
            <a:r>
              <a:rPr lang="en-US" sz="2000" dirty="0" err="1"/>
              <a:t>haline</a:t>
            </a:r>
            <a:r>
              <a:rPr lang="en-US" sz="2000" dirty="0"/>
              <a:t> </a:t>
            </a:r>
            <a:r>
              <a:rPr lang="en-US" sz="2000" dirty="0" err="1"/>
              <a:t>donerek</a:t>
            </a:r>
            <a:r>
              <a:rPr lang="en-US" sz="2000" dirty="0"/>
              <a:t> </a:t>
            </a:r>
            <a:r>
              <a:rPr lang="en-US" sz="2000" dirty="0" err="1"/>
              <a:t>yıkılır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61187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52400" y="228600"/>
            <a:ext cx="8153400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F0"/>
                </a:solidFill>
              </a:rPr>
              <a:t>HDL </a:t>
            </a:r>
            <a:r>
              <a:rPr lang="en-US" sz="2400" b="1" dirty="0" err="1" smtClean="0">
                <a:solidFill>
                  <a:srgbClr val="00B0F0"/>
                </a:solidFill>
              </a:rPr>
              <a:t>metabolizması</a:t>
            </a:r>
            <a:endParaRPr lang="tr-TR" sz="2400" b="1" dirty="0" smtClean="0">
              <a:solidFill>
                <a:srgbClr val="00B0F0"/>
              </a:solidFill>
            </a:endParaRPr>
          </a:p>
          <a:p>
            <a:endParaRPr lang="en-US" b="1" dirty="0"/>
          </a:p>
          <a:p>
            <a:r>
              <a:rPr lang="en-US" dirty="0"/>
              <a:t> </a:t>
            </a:r>
            <a:r>
              <a:rPr lang="en-US" sz="2000" dirty="0"/>
              <a:t>Hem KC hem de </a:t>
            </a:r>
            <a:r>
              <a:rPr lang="en-US" sz="2000" dirty="0" smtClean="0"/>
              <a:t>G</a:t>
            </a:r>
            <a:r>
              <a:rPr lang="tr-TR" sz="2000" dirty="0" smtClean="0"/>
              <a:t>i</a:t>
            </a:r>
            <a:r>
              <a:rPr lang="en-US" sz="2000" dirty="0" err="1" smtClean="0"/>
              <a:t>S’de</a:t>
            </a:r>
            <a:r>
              <a:rPr lang="en-US" sz="2000" dirty="0" smtClean="0"/>
              <a:t> </a:t>
            </a:r>
            <a:r>
              <a:rPr lang="en-US" sz="2000" dirty="0" err="1"/>
              <a:t>sentezlenir</a:t>
            </a:r>
            <a:endParaRPr lang="en-US" sz="2000" dirty="0"/>
          </a:p>
          <a:p>
            <a:r>
              <a:rPr lang="en-US" sz="2000" dirty="0"/>
              <a:t> </a:t>
            </a:r>
            <a:endParaRPr lang="tr-TR" sz="2000" dirty="0" smtClean="0"/>
          </a:p>
          <a:p>
            <a:r>
              <a:rPr lang="en-US" sz="2000" b="1" dirty="0" err="1" smtClean="0"/>
              <a:t>Asırı</a:t>
            </a:r>
            <a:r>
              <a:rPr lang="en-US" sz="2000" b="1" dirty="0" smtClean="0"/>
              <a:t> </a:t>
            </a:r>
            <a:r>
              <a:rPr lang="en-US" sz="2000" b="1" dirty="0" err="1"/>
              <a:t>kolesterol’un</a:t>
            </a:r>
            <a:r>
              <a:rPr lang="en-US" sz="2000" b="1" dirty="0"/>
              <a:t> </a:t>
            </a:r>
            <a:r>
              <a:rPr lang="en-US" sz="2000" b="1" dirty="0" err="1"/>
              <a:t>periferik</a:t>
            </a:r>
            <a:r>
              <a:rPr lang="en-US" sz="2000" b="1" dirty="0"/>
              <a:t> </a:t>
            </a:r>
            <a:r>
              <a:rPr lang="en-US" sz="2000" b="1" dirty="0" err="1"/>
              <a:t>dokulardan</a:t>
            </a:r>
            <a:r>
              <a:rPr lang="en-US" sz="2000" b="1" dirty="0"/>
              <a:t> </a:t>
            </a:r>
            <a:r>
              <a:rPr lang="en-US" sz="2000" b="1" dirty="0" err="1"/>
              <a:t>KC’e</a:t>
            </a:r>
            <a:r>
              <a:rPr lang="en-US" sz="2000" b="1" dirty="0"/>
              <a:t> </a:t>
            </a:r>
            <a:r>
              <a:rPr lang="en-US" sz="2000" b="1" dirty="0" err="1"/>
              <a:t>tasınmasından</a:t>
            </a:r>
            <a:r>
              <a:rPr lang="en-US" sz="2000" b="1" dirty="0"/>
              <a:t> </a:t>
            </a:r>
            <a:r>
              <a:rPr lang="en-US" sz="2000" b="1" dirty="0" err="1"/>
              <a:t>sorumludur</a:t>
            </a:r>
            <a:r>
              <a:rPr lang="en-US" sz="2000" b="1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ayrıca</a:t>
            </a:r>
            <a:r>
              <a:rPr lang="en-US" sz="2000" dirty="0"/>
              <a:t> Apo C2’nin </a:t>
            </a:r>
            <a:r>
              <a:rPr lang="en-US" sz="2000" dirty="0" err="1" smtClean="0"/>
              <a:t>dolasımdaki</a:t>
            </a:r>
            <a:r>
              <a:rPr lang="tr-TR" sz="2000" dirty="0"/>
              <a:t> </a:t>
            </a:r>
            <a:r>
              <a:rPr lang="en-US" sz="2000" dirty="0" err="1" smtClean="0"/>
              <a:t>deposudur</a:t>
            </a:r>
            <a:r>
              <a:rPr lang="en-US" sz="2000" dirty="0"/>
              <a:t>.</a:t>
            </a:r>
          </a:p>
          <a:p>
            <a:endParaRPr lang="tr-TR" sz="2000" dirty="0"/>
          </a:p>
          <a:p>
            <a:r>
              <a:rPr lang="en-US" sz="2000" dirty="0" err="1" smtClean="0"/>
              <a:t>Esterlenmemis</a:t>
            </a:r>
            <a:r>
              <a:rPr lang="en-US" sz="2000" dirty="0" smtClean="0"/>
              <a:t> </a:t>
            </a:r>
            <a:r>
              <a:rPr lang="en-US" sz="2000" dirty="0" err="1"/>
              <a:t>kolesterol</a:t>
            </a:r>
            <a:r>
              <a:rPr lang="en-US" sz="2000" dirty="0"/>
              <a:t>, </a:t>
            </a:r>
            <a:r>
              <a:rPr lang="en-US" sz="2000" b="1" dirty="0" err="1"/>
              <a:t>fosfolipid</a:t>
            </a:r>
            <a:r>
              <a:rPr lang="en-US" sz="2000" b="1" dirty="0"/>
              <a:t> </a:t>
            </a:r>
            <a:r>
              <a:rPr lang="en-US" sz="2000" dirty="0"/>
              <a:t>(</a:t>
            </a:r>
            <a:r>
              <a:rPr lang="en-US" sz="2000" dirty="0" err="1"/>
              <a:t>ozellikle</a:t>
            </a:r>
            <a:r>
              <a:rPr lang="en-US" sz="2000" dirty="0"/>
              <a:t> </a:t>
            </a:r>
            <a:r>
              <a:rPr lang="en-US" sz="2000" dirty="0" err="1"/>
              <a:t>fosfotidilkolin</a:t>
            </a:r>
            <a:r>
              <a:rPr lang="en-US" sz="2000" dirty="0"/>
              <a:t>), Apo A, Apo C, Apo E </a:t>
            </a:r>
            <a:r>
              <a:rPr lang="en-US" sz="2000" dirty="0" err="1"/>
              <a:t>apoproteinleri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b="1" dirty="0" smtClean="0"/>
              <a:t>LCAT</a:t>
            </a:r>
            <a:r>
              <a:rPr lang="tr-TR" sz="2000" b="1" dirty="0" smtClean="0"/>
              <a:t> </a:t>
            </a:r>
            <a:r>
              <a:rPr lang="en-US" sz="2000" b="1" dirty="0" smtClean="0"/>
              <a:t>(</a:t>
            </a:r>
            <a:r>
              <a:rPr lang="en-US" sz="2000" b="1" dirty="0" err="1" smtClean="0"/>
              <a:t>Lesitin</a:t>
            </a:r>
            <a:r>
              <a:rPr lang="en-US" sz="2000" b="1" dirty="0" smtClean="0"/>
              <a:t> </a:t>
            </a:r>
            <a:r>
              <a:rPr lang="en-US" sz="2000" b="1" dirty="0" err="1"/>
              <a:t>kolesterol</a:t>
            </a:r>
            <a:r>
              <a:rPr lang="en-US" sz="2000" b="1" dirty="0"/>
              <a:t> </a:t>
            </a:r>
            <a:r>
              <a:rPr lang="en-US" sz="2000" b="1" dirty="0" err="1"/>
              <a:t>acil</a:t>
            </a:r>
            <a:r>
              <a:rPr lang="en-US" sz="2000" b="1" dirty="0"/>
              <a:t> </a:t>
            </a:r>
            <a:r>
              <a:rPr lang="en-US" sz="2000" b="1" dirty="0" err="1"/>
              <a:t>transferaz</a:t>
            </a:r>
            <a:r>
              <a:rPr lang="en-US" sz="2000" b="1" dirty="0"/>
              <a:t>)</a:t>
            </a:r>
            <a:r>
              <a:rPr lang="en-US" sz="2000" dirty="0"/>
              <a:t>’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olusan</a:t>
            </a:r>
            <a:r>
              <a:rPr lang="en-US" sz="2000" dirty="0"/>
              <a:t> </a:t>
            </a:r>
            <a:r>
              <a:rPr lang="en-US" sz="2000" dirty="0" err="1"/>
              <a:t>diskoid</a:t>
            </a:r>
            <a:r>
              <a:rPr lang="en-US" sz="2000" dirty="0"/>
              <a:t> HDL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salgılanır</a:t>
            </a:r>
            <a:endParaRPr lang="en-US" sz="2000" dirty="0"/>
          </a:p>
          <a:p>
            <a:endParaRPr lang="tr-TR" sz="2000" dirty="0" smtClean="0"/>
          </a:p>
          <a:p>
            <a:r>
              <a:rPr lang="en-US" sz="2000" dirty="0" err="1" smtClean="0"/>
              <a:t>Diskoid</a:t>
            </a:r>
            <a:r>
              <a:rPr lang="en-US" sz="2000" dirty="0" smtClean="0"/>
              <a:t> </a:t>
            </a:r>
            <a:r>
              <a:rPr lang="en-US" sz="2000" dirty="0"/>
              <a:t>HDL </a:t>
            </a:r>
            <a:r>
              <a:rPr lang="en-US" sz="2000" dirty="0" err="1"/>
              <a:t>ekstrahepatik</a:t>
            </a:r>
            <a:r>
              <a:rPr lang="en-US" sz="2000" dirty="0"/>
              <a:t> </a:t>
            </a:r>
            <a:r>
              <a:rPr lang="en-US" sz="2000" dirty="0" err="1"/>
              <a:t>dokuların</a:t>
            </a:r>
            <a:r>
              <a:rPr lang="en-US" sz="2000" dirty="0"/>
              <a:t> </a:t>
            </a:r>
            <a:r>
              <a:rPr lang="en-US" sz="2000" dirty="0" err="1"/>
              <a:t>membranlarında</a:t>
            </a:r>
            <a:r>
              <a:rPr lang="en-US" sz="2000" dirty="0"/>
              <a:t> </a:t>
            </a:r>
            <a:r>
              <a:rPr lang="en-US" sz="2000" dirty="0" err="1"/>
              <a:t>bulunan</a:t>
            </a:r>
            <a:r>
              <a:rPr lang="en-US" sz="2000" dirty="0"/>
              <a:t> </a:t>
            </a:r>
            <a:r>
              <a:rPr lang="en-US" sz="2000" dirty="0" err="1"/>
              <a:t>serbest</a:t>
            </a:r>
            <a:r>
              <a:rPr lang="en-US" sz="2000" dirty="0"/>
              <a:t> </a:t>
            </a:r>
            <a:r>
              <a:rPr lang="en-US" sz="2000" dirty="0" err="1"/>
              <a:t>kolesterol’u</a:t>
            </a:r>
            <a:r>
              <a:rPr lang="en-US" sz="2000" dirty="0"/>
              <a:t> ABC-1 (ATP </a:t>
            </a:r>
            <a:r>
              <a:rPr lang="en-US" sz="2000" dirty="0" err="1"/>
              <a:t>bağlayıcı</a:t>
            </a:r>
            <a:r>
              <a:rPr lang="en-US" sz="2000" dirty="0"/>
              <a:t> </a:t>
            </a:r>
            <a:r>
              <a:rPr lang="en-US" sz="2000" dirty="0" err="1" smtClean="0"/>
              <a:t>kaset</a:t>
            </a:r>
            <a:r>
              <a:rPr lang="tr-TR" sz="2000" dirty="0"/>
              <a:t> </a:t>
            </a:r>
            <a:r>
              <a:rPr lang="en-US" sz="2000" dirty="0" smtClean="0"/>
              <a:t>tasıyıcı-1</a:t>
            </a:r>
            <a:r>
              <a:rPr lang="en-US" sz="2000" dirty="0"/>
              <a:t>) </a:t>
            </a:r>
            <a:r>
              <a:rPr lang="en-US" sz="2000" dirty="0" err="1"/>
              <a:t>aracılığyla</a:t>
            </a:r>
            <a:r>
              <a:rPr lang="en-US" sz="2000" dirty="0"/>
              <a:t> </a:t>
            </a:r>
            <a:r>
              <a:rPr lang="en-US" sz="2000" dirty="0" err="1"/>
              <a:t>alarak</a:t>
            </a:r>
            <a:r>
              <a:rPr lang="en-US" sz="2000" dirty="0"/>
              <a:t> HDL-3’e </a:t>
            </a:r>
            <a:r>
              <a:rPr lang="en-US" sz="2000" dirty="0" err="1"/>
              <a:t>donusur</a:t>
            </a:r>
            <a:r>
              <a:rPr lang="en-US" sz="2000" dirty="0"/>
              <a:t>.</a:t>
            </a:r>
          </a:p>
          <a:p>
            <a:endParaRPr lang="tr-TR" sz="2000" dirty="0" smtClean="0"/>
          </a:p>
          <a:p>
            <a:r>
              <a:rPr lang="en-US" sz="2000" dirty="0" smtClean="0"/>
              <a:t>HDL-3 </a:t>
            </a:r>
            <a:r>
              <a:rPr lang="en-US" sz="2000" dirty="0" err="1"/>
              <a:t>bunyesinde</a:t>
            </a:r>
            <a:r>
              <a:rPr lang="en-US" sz="2000" dirty="0"/>
              <a:t> </a:t>
            </a:r>
            <a:r>
              <a:rPr lang="en-US" sz="2000" dirty="0" err="1"/>
              <a:t>serbest</a:t>
            </a:r>
            <a:r>
              <a:rPr lang="en-US" sz="2000" dirty="0"/>
              <a:t> </a:t>
            </a:r>
            <a:r>
              <a:rPr lang="en-US" sz="2000" dirty="0" err="1"/>
              <a:t>kolesterol</a:t>
            </a:r>
            <a:r>
              <a:rPr lang="en-US" sz="2000" dirty="0"/>
              <a:t> LCAT </a:t>
            </a:r>
            <a:r>
              <a:rPr lang="en-US" sz="2000" dirty="0" err="1"/>
              <a:t>tarafından</a:t>
            </a:r>
            <a:r>
              <a:rPr lang="en-US" sz="2000" dirty="0"/>
              <a:t> </a:t>
            </a:r>
            <a:r>
              <a:rPr lang="en-US" sz="2000" dirty="0" err="1"/>
              <a:t>esterlestirilir</a:t>
            </a:r>
            <a:r>
              <a:rPr lang="en-US" sz="2000" dirty="0"/>
              <a:t>.</a:t>
            </a:r>
          </a:p>
          <a:p>
            <a:r>
              <a:rPr lang="en-US" sz="2000" dirty="0"/>
              <a:t>HDL-3 </a:t>
            </a:r>
            <a:r>
              <a:rPr lang="en-US" sz="2000" dirty="0" err="1"/>
              <a:t>esterlesmis</a:t>
            </a:r>
            <a:r>
              <a:rPr lang="en-US" sz="2000" dirty="0"/>
              <a:t> </a:t>
            </a:r>
            <a:r>
              <a:rPr lang="en-US" sz="2000" dirty="0" err="1"/>
              <a:t>kolesterolle</a:t>
            </a:r>
            <a:r>
              <a:rPr lang="en-US" sz="2000" dirty="0"/>
              <a:t> </a:t>
            </a:r>
            <a:r>
              <a:rPr lang="en-US" sz="2000" dirty="0" err="1"/>
              <a:t>dolduğu</a:t>
            </a:r>
            <a:r>
              <a:rPr lang="en-US" sz="2000" dirty="0"/>
              <a:t> </a:t>
            </a:r>
            <a:r>
              <a:rPr lang="en-US" sz="2000" dirty="0" err="1"/>
              <a:t>zaman</a:t>
            </a:r>
            <a:r>
              <a:rPr lang="en-US" sz="2000" dirty="0"/>
              <a:t> HDL-2’ye </a:t>
            </a:r>
            <a:r>
              <a:rPr lang="en-US" sz="2000" dirty="0" err="1"/>
              <a:t>donusur</a:t>
            </a:r>
            <a:r>
              <a:rPr lang="en-US" sz="2000" dirty="0"/>
              <a:t>.</a:t>
            </a:r>
          </a:p>
          <a:p>
            <a:r>
              <a:rPr lang="en-US" sz="2000" dirty="0"/>
              <a:t>HDL-2 KC </a:t>
            </a:r>
            <a:r>
              <a:rPr lang="en-US" sz="2000" dirty="0" err="1"/>
              <a:t>tarafından</a:t>
            </a:r>
            <a:r>
              <a:rPr lang="en-US" sz="2000" dirty="0"/>
              <a:t> SR-B1 (scavenger reseptor-B1) </a:t>
            </a:r>
            <a:r>
              <a:rPr lang="en-US" sz="2000" dirty="0" err="1"/>
              <a:t>reseptoru</a:t>
            </a:r>
            <a:r>
              <a:rPr lang="en-US" sz="2000" dirty="0"/>
              <a:t> </a:t>
            </a:r>
            <a:r>
              <a:rPr lang="en-US" sz="2000" dirty="0" err="1"/>
              <a:t>aracılığıyla</a:t>
            </a:r>
            <a:r>
              <a:rPr lang="en-US" sz="2000" dirty="0"/>
              <a:t> </a:t>
            </a:r>
            <a:r>
              <a:rPr lang="en-US" sz="2000" dirty="0" err="1"/>
              <a:t>endositozla</a:t>
            </a:r>
            <a:r>
              <a:rPr lang="en-US" sz="2000" dirty="0"/>
              <a:t> </a:t>
            </a:r>
            <a:r>
              <a:rPr lang="en-US" sz="2000" dirty="0" err="1"/>
              <a:t>alınır</a:t>
            </a:r>
            <a:r>
              <a:rPr lang="en-US" sz="2000" dirty="0"/>
              <a:t>.</a:t>
            </a:r>
          </a:p>
          <a:p>
            <a:endParaRPr lang="tr-TR" sz="2000" b="1" dirty="0" smtClean="0"/>
          </a:p>
          <a:p>
            <a:r>
              <a:rPr lang="en-US" sz="2000" b="1" dirty="0" err="1" smtClean="0"/>
              <a:t>KC’de</a:t>
            </a:r>
            <a:r>
              <a:rPr lang="en-US" sz="2000" b="1" dirty="0" smtClean="0"/>
              <a:t> </a:t>
            </a:r>
            <a:r>
              <a:rPr lang="en-US" sz="2000" b="1" dirty="0"/>
              <a:t>HDL-2 </a:t>
            </a:r>
            <a:r>
              <a:rPr lang="en-US" sz="2000" b="1" dirty="0" err="1"/>
              <a:t>hepatik</a:t>
            </a:r>
            <a:r>
              <a:rPr lang="en-US" sz="2000" b="1" dirty="0"/>
              <a:t> </a:t>
            </a:r>
            <a:r>
              <a:rPr lang="en-US" sz="2000" b="1" dirty="0" err="1"/>
              <a:t>lipaz</a:t>
            </a:r>
            <a:r>
              <a:rPr lang="en-US" sz="2000" b="1" dirty="0"/>
              <a:t> </a:t>
            </a:r>
            <a:r>
              <a:rPr lang="en-US" sz="2000" b="1" dirty="0" err="1"/>
              <a:t>tarafından</a:t>
            </a:r>
            <a:r>
              <a:rPr lang="en-US" sz="2000" b="1" dirty="0"/>
              <a:t> HDL-3 ‘e </a:t>
            </a:r>
            <a:r>
              <a:rPr lang="en-US" sz="2000" b="1" dirty="0" err="1"/>
              <a:t>donusturulur</a:t>
            </a:r>
            <a:r>
              <a:rPr lang="en-US" sz="2000" b="1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47026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0" y="152400"/>
            <a:ext cx="8305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B0F0"/>
                </a:solidFill>
              </a:rPr>
              <a:t>LDL </a:t>
            </a:r>
            <a:r>
              <a:rPr lang="en-US" sz="2800" b="1" dirty="0" err="1">
                <a:solidFill>
                  <a:srgbClr val="00B0F0"/>
                </a:solidFill>
              </a:rPr>
              <a:t>oksidasyonu</a:t>
            </a:r>
            <a:r>
              <a:rPr lang="en-US" sz="2800" b="1" dirty="0">
                <a:solidFill>
                  <a:srgbClr val="00B0F0"/>
                </a:solidFill>
              </a:rPr>
              <a:t> </a:t>
            </a:r>
            <a:r>
              <a:rPr lang="en-US" sz="2800" b="1" dirty="0" err="1">
                <a:solidFill>
                  <a:srgbClr val="00B0F0"/>
                </a:solidFill>
              </a:rPr>
              <a:t>ve</a:t>
            </a:r>
            <a:r>
              <a:rPr lang="en-US" sz="2800" b="1" dirty="0">
                <a:solidFill>
                  <a:srgbClr val="00B0F0"/>
                </a:solidFill>
              </a:rPr>
              <a:t> </a:t>
            </a:r>
            <a:r>
              <a:rPr lang="en-US" sz="2800" b="1" dirty="0" err="1">
                <a:solidFill>
                  <a:srgbClr val="00B0F0"/>
                </a:solidFill>
              </a:rPr>
              <a:t>kopuk</a:t>
            </a:r>
            <a:r>
              <a:rPr lang="en-US" sz="2800" b="1" dirty="0">
                <a:solidFill>
                  <a:srgbClr val="00B0F0"/>
                </a:solidFill>
              </a:rPr>
              <a:t> </a:t>
            </a:r>
            <a:r>
              <a:rPr lang="en-US" sz="2800" b="1" dirty="0" err="1">
                <a:solidFill>
                  <a:srgbClr val="00B0F0"/>
                </a:solidFill>
              </a:rPr>
              <a:t>hucre</a:t>
            </a:r>
            <a:r>
              <a:rPr lang="en-US" sz="2800" b="1" dirty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olusumu</a:t>
            </a:r>
            <a:endParaRPr lang="tr-TR" sz="2800" b="1" dirty="0" smtClean="0">
              <a:solidFill>
                <a:srgbClr val="00B0F0"/>
              </a:solidFill>
            </a:endParaRPr>
          </a:p>
          <a:p>
            <a:endParaRPr lang="tr-TR" b="1" dirty="0"/>
          </a:p>
          <a:p>
            <a:endParaRPr lang="en-US" b="1" dirty="0"/>
          </a:p>
          <a:p>
            <a:r>
              <a:rPr lang="en-US" dirty="0"/>
              <a:t> </a:t>
            </a:r>
            <a:r>
              <a:rPr lang="en-US" sz="2400" dirty="0" err="1"/>
              <a:t>LDL’nin</a:t>
            </a:r>
            <a:r>
              <a:rPr lang="en-US" sz="2400" dirty="0"/>
              <a:t> </a:t>
            </a:r>
            <a:r>
              <a:rPr lang="en-US" sz="2400" dirty="0" err="1"/>
              <a:t>yapısında</a:t>
            </a:r>
            <a:r>
              <a:rPr lang="en-US" sz="2400" dirty="0"/>
              <a:t> </a:t>
            </a:r>
            <a:r>
              <a:rPr lang="en-US" sz="2400" dirty="0" err="1"/>
              <a:t>bulunan</a:t>
            </a:r>
            <a:r>
              <a:rPr lang="en-US" sz="2400" dirty="0"/>
              <a:t> </a:t>
            </a:r>
            <a:r>
              <a:rPr lang="en-US" sz="2400" dirty="0" err="1"/>
              <a:t>coklu</a:t>
            </a:r>
            <a:r>
              <a:rPr lang="en-US" sz="2400" dirty="0"/>
              <a:t> </a:t>
            </a:r>
            <a:r>
              <a:rPr lang="en-US" sz="2400" dirty="0" err="1"/>
              <a:t>doymamıs</a:t>
            </a:r>
            <a:r>
              <a:rPr lang="en-US" sz="2400" dirty="0"/>
              <a:t> YA </a:t>
            </a:r>
            <a:r>
              <a:rPr lang="en-US" sz="2400" dirty="0" err="1"/>
              <a:t>peroksidasyonu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baslayan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Apo </a:t>
            </a:r>
            <a:r>
              <a:rPr lang="en-US" sz="2400" dirty="0" err="1"/>
              <a:t>B’nin</a:t>
            </a:r>
            <a:r>
              <a:rPr lang="en-US" sz="2400" dirty="0"/>
              <a:t> </a:t>
            </a:r>
            <a:r>
              <a:rPr lang="en-US" sz="2400" dirty="0" err="1"/>
              <a:t>asetlasyonu</a:t>
            </a:r>
            <a:r>
              <a:rPr lang="en-US" sz="2400" dirty="0"/>
              <a:t> </a:t>
            </a:r>
            <a:r>
              <a:rPr lang="en-US" sz="2400" dirty="0" err="1" smtClean="0"/>
              <a:t>ve</a:t>
            </a:r>
            <a:r>
              <a:rPr lang="tr-TR" sz="2400" dirty="0"/>
              <a:t> </a:t>
            </a:r>
            <a:r>
              <a:rPr lang="en-US" sz="2400" dirty="0" err="1" smtClean="0"/>
              <a:t>oksidasyonu</a:t>
            </a:r>
            <a:r>
              <a:rPr lang="en-US" sz="2400" dirty="0" smtClean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devam</a:t>
            </a:r>
            <a:r>
              <a:rPr lang="en-US" sz="2400" dirty="0"/>
              <a:t> </a:t>
            </a:r>
            <a:r>
              <a:rPr lang="en-US" sz="2400" dirty="0" err="1"/>
              <a:t>eden</a:t>
            </a:r>
            <a:r>
              <a:rPr lang="en-US" sz="2400" dirty="0"/>
              <a:t> </a:t>
            </a:r>
            <a:r>
              <a:rPr lang="en-US" sz="2400" dirty="0" err="1"/>
              <a:t>surec</a:t>
            </a:r>
            <a:r>
              <a:rPr lang="en-US" sz="2400" dirty="0"/>
              <a:t> </a:t>
            </a:r>
            <a:r>
              <a:rPr lang="en-US" sz="2400" dirty="0" err="1"/>
              <a:t>sonunda</a:t>
            </a:r>
            <a:r>
              <a:rPr lang="en-US" sz="2400" dirty="0"/>
              <a:t> </a:t>
            </a:r>
            <a:r>
              <a:rPr lang="en-US" sz="2400" dirty="0" err="1"/>
              <a:t>kimyasal</a:t>
            </a:r>
            <a:r>
              <a:rPr lang="en-US" sz="2400" dirty="0"/>
              <a:t> </a:t>
            </a:r>
            <a:r>
              <a:rPr lang="en-US" sz="2400" dirty="0" err="1"/>
              <a:t>değisime</a:t>
            </a:r>
            <a:r>
              <a:rPr lang="en-US" sz="2400" dirty="0"/>
              <a:t> </a:t>
            </a:r>
            <a:r>
              <a:rPr lang="en-US" sz="2400" dirty="0" err="1"/>
              <a:t>uğrayan</a:t>
            </a:r>
            <a:r>
              <a:rPr lang="en-US" sz="2400" dirty="0"/>
              <a:t> LDL </a:t>
            </a:r>
            <a:r>
              <a:rPr lang="en-US" sz="2400" dirty="0" err="1" smtClean="0"/>
              <a:t>makrofajlar</a:t>
            </a:r>
            <a:r>
              <a:rPr lang="tr-TR" sz="2400" dirty="0"/>
              <a:t> </a:t>
            </a:r>
            <a:r>
              <a:rPr lang="en-US" sz="2400" dirty="0" err="1" smtClean="0"/>
              <a:t>tarafından</a:t>
            </a:r>
            <a:r>
              <a:rPr lang="en-US" sz="2400" dirty="0" smtClean="0"/>
              <a:t> </a:t>
            </a:r>
            <a:r>
              <a:rPr lang="en-US" sz="2400" dirty="0" err="1"/>
              <a:t>fagosite</a:t>
            </a:r>
            <a:r>
              <a:rPr lang="en-US" sz="2400" dirty="0"/>
              <a:t> </a:t>
            </a:r>
            <a:r>
              <a:rPr lang="en-US" sz="2400" dirty="0" err="1"/>
              <a:t>edilir</a:t>
            </a:r>
            <a:r>
              <a:rPr lang="en-US" sz="2400" dirty="0"/>
              <a:t>.</a:t>
            </a:r>
          </a:p>
          <a:p>
            <a:endParaRPr lang="tr-TR" sz="2400" dirty="0" smtClean="0"/>
          </a:p>
          <a:p>
            <a:r>
              <a:rPr lang="en-US" sz="2400" dirty="0" err="1" smtClean="0"/>
              <a:t>Değismis</a:t>
            </a:r>
            <a:r>
              <a:rPr lang="en-US" sz="2400" dirty="0" smtClean="0"/>
              <a:t> </a:t>
            </a:r>
            <a:r>
              <a:rPr lang="en-US" sz="2400" b="1" dirty="0" err="1"/>
              <a:t>LDL</a:t>
            </a:r>
            <a:r>
              <a:rPr lang="en-US" sz="2400" dirty="0" err="1"/>
              <a:t>’lerin</a:t>
            </a:r>
            <a:r>
              <a:rPr lang="en-US" sz="2400" dirty="0"/>
              <a:t> </a:t>
            </a:r>
            <a:r>
              <a:rPr lang="en-US" sz="2400" dirty="0" err="1"/>
              <a:t>makrofajlar</a:t>
            </a:r>
            <a:r>
              <a:rPr lang="en-US" sz="2400" dirty="0"/>
              <a:t> </a:t>
            </a:r>
            <a:r>
              <a:rPr lang="en-US" sz="2400" dirty="0" err="1"/>
              <a:t>tarafından</a:t>
            </a:r>
            <a:r>
              <a:rPr lang="en-US" sz="2400" dirty="0"/>
              <a:t> </a:t>
            </a:r>
            <a:r>
              <a:rPr lang="en-US" sz="2400" dirty="0" err="1"/>
              <a:t>alınması</a:t>
            </a:r>
            <a:r>
              <a:rPr lang="en-US" sz="2400" dirty="0"/>
              <a:t> </a:t>
            </a:r>
            <a:r>
              <a:rPr lang="en-US" sz="2400" dirty="0" err="1"/>
              <a:t>sonucu</a:t>
            </a:r>
            <a:r>
              <a:rPr lang="en-US" sz="2400" dirty="0"/>
              <a:t> </a:t>
            </a:r>
            <a:r>
              <a:rPr lang="en-US" sz="2400" b="1" dirty="0" err="1"/>
              <a:t>kopuk</a:t>
            </a:r>
            <a:r>
              <a:rPr lang="en-US" sz="2400" b="1" dirty="0"/>
              <a:t> </a:t>
            </a:r>
            <a:r>
              <a:rPr lang="en-US" sz="2400" b="1" dirty="0" err="1"/>
              <a:t>hucrelerine</a:t>
            </a:r>
            <a:r>
              <a:rPr lang="en-US" sz="2400" b="1" dirty="0"/>
              <a:t> (Foam cell) </a:t>
            </a:r>
            <a:r>
              <a:rPr lang="en-US" sz="2400" b="1" dirty="0" err="1" smtClean="0"/>
              <a:t>donusurler</a:t>
            </a:r>
            <a:r>
              <a:rPr lang="tr-TR" sz="2400" b="1" dirty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Aterosklerotik</a:t>
            </a:r>
            <a:r>
              <a:rPr lang="en-US" sz="2400" dirty="0" smtClean="0"/>
              <a:t> </a:t>
            </a:r>
            <a:r>
              <a:rPr lang="en-US" sz="2400" dirty="0" err="1"/>
              <a:t>plak</a:t>
            </a:r>
            <a:r>
              <a:rPr lang="en-US" sz="2400" dirty="0"/>
              <a:t> </a:t>
            </a:r>
            <a:r>
              <a:rPr lang="en-US" sz="2400" dirty="0" err="1"/>
              <a:t>olusumuna</a:t>
            </a:r>
            <a:r>
              <a:rPr lang="en-US" sz="2400" dirty="0"/>
              <a:t> </a:t>
            </a:r>
            <a:r>
              <a:rPr lang="en-US" sz="2400" dirty="0" err="1"/>
              <a:t>katılır</a:t>
            </a:r>
            <a:r>
              <a:rPr lang="en-US" sz="2400" dirty="0" smtClean="0"/>
              <a:t>).</a:t>
            </a:r>
            <a:r>
              <a:rPr lang="tr-TR" sz="2400" dirty="0" smtClean="0"/>
              <a:t> </a:t>
            </a:r>
            <a:r>
              <a:rPr lang="en-US" sz="2400" dirty="0" smtClean="0"/>
              <a:t>LDL </a:t>
            </a:r>
            <a:r>
              <a:rPr lang="en-US" sz="2400" dirty="0" err="1"/>
              <a:t>oksidasyonunu</a:t>
            </a:r>
            <a:r>
              <a:rPr lang="en-US" sz="2400" dirty="0"/>
              <a:t> en </a:t>
            </a:r>
            <a:r>
              <a:rPr lang="en-US" sz="2400" dirty="0" err="1"/>
              <a:t>iyi</a:t>
            </a:r>
            <a:r>
              <a:rPr lang="en-US" sz="2400" dirty="0"/>
              <a:t> </a:t>
            </a:r>
            <a:r>
              <a:rPr lang="en-US" sz="2400" dirty="0" err="1"/>
              <a:t>engelleyen</a:t>
            </a:r>
            <a:r>
              <a:rPr lang="en-US" sz="2400" dirty="0"/>
              <a:t> </a:t>
            </a:r>
            <a:r>
              <a:rPr lang="en-US" sz="2400" dirty="0" err="1"/>
              <a:t>antioksidan</a:t>
            </a:r>
            <a:r>
              <a:rPr lang="en-US" sz="2400" dirty="0"/>
              <a:t> </a:t>
            </a:r>
            <a:r>
              <a:rPr lang="en-US" sz="2400" dirty="0" err="1"/>
              <a:t>Vit</a:t>
            </a:r>
            <a:r>
              <a:rPr lang="en-US" sz="2400" dirty="0"/>
              <a:t> </a:t>
            </a:r>
            <a:r>
              <a:rPr lang="en-US" sz="2400" dirty="0" err="1"/>
              <a:t>E’dir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11245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393</TotalTime>
  <Words>631</Words>
  <Application>Microsoft Office PowerPoint</Application>
  <PresentationFormat>Ekran Gösterisi (4:3)</PresentationFormat>
  <Paragraphs>101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</vt:lpstr>
      <vt:lpstr>Bitişiklik</vt:lpstr>
      <vt:lpstr>LİPİD METABOLİZMASI III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-=[By NeC]=-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LİPİD METABOLİZMASI</dc:title>
  <dc:creator>Gorkem</dc:creator>
  <cp:lastModifiedBy>Tevhide</cp:lastModifiedBy>
  <cp:revision>42</cp:revision>
  <dcterms:created xsi:type="dcterms:W3CDTF">2014-04-20T16:49:08Z</dcterms:created>
  <dcterms:modified xsi:type="dcterms:W3CDTF">2018-07-31T13:18:50Z</dcterms:modified>
</cp:coreProperties>
</file>