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93" r:id="rId3"/>
    <p:sldId id="298" r:id="rId4"/>
    <p:sldId id="299" r:id="rId5"/>
    <p:sldId id="259" r:id="rId6"/>
    <p:sldId id="260" r:id="rId7"/>
    <p:sldId id="262" r:id="rId8"/>
    <p:sldId id="261" r:id="rId9"/>
    <p:sldId id="263" r:id="rId10"/>
    <p:sldId id="264" r:id="rId11"/>
    <p:sldId id="268" r:id="rId12"/>
    <p:sldId id="285" r:id="rId13"/>
    <p:sldId id="269" r:id="rId14"/>
    <p:sldId id="286" r:id="rId15"/>
    <p:sldId id="265" r:id="rId16"/>
    <p:sldId id="266" r:id="rId17"/>
    <p:sldId id="272" r:id="rId18"/>
    <p:sldId id="267" r:id="rId19"/>
    <p:sldId id="271" r:id="rId20"/>
    <p:sldId id="270" r:id="rId21"/>
    <p:sldId id="279" r:id="rId22"/>
    <p:sldId id="273" r:id="rId23"/>
    <p:sldId id="276" r:id="rId24"/>
    <p:sldId id="288" r:id="rId25"/>
    <p:sldId id="274" r:id="rId26"/>
    <p:sldId id="275" r:id="rId27"/>
    <p:sldId id="281" r:id="rId28"/>
    <p:sldId id="277" r:id="rId29"/>
    <p:sldId id="283" r:id="rId30"/>
    <p:sldId id="297" r:id="rId31"/>
    <p:sldId id="301" r:id="rId32"/>
    <p:sldId id="258" r:id="rId33"/>
    <p:sldId id="291" r:id="rId34"/>
    <p:sldId id="295" r:id="rId35"/>
    <p:sldId id="296" r:id="rId36"/>
    <p:sldId id="30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AA52A-DD0C-4DB2-91C1-6256B08F0CC5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4889AD-B70F-426C-99B9-812DABF26A9B}">
      <dgm:prSet custT="1"/>
      <dgm:spPr/>
      <dgm:t>
        <a:bodyPr/>
        <a:lstStyle/>
        <a:p>
          <a:pPr>
            <a:defRPr b="1"/>
          </a:pPr>
          <a:r>
            <a:rPr lang="en-US" sz="1800"/>
            <a:t>Ece is 24-year-old female </a:t>
          </a:r>
        </a:p>
      </dgm:t>
    </dgm:pt>
    <dgm:pt modelId="{968292A4-5A9F-465D-BBC5-763214BE69B9}" type="parTrans" cxnId="{56EB1CB9-5B64-4F86-9A0D-92BB9519CA11}">
      <dgm:prSet/>
      <dgm:spPr/>
      <dgm:t>
        <a:bodyPr/>
        <a:lstStyle/>
        <a:p>
          <a:endParaRPr lang="en-US" sz="2400"/>
        </a:p>
      </dgm:t>
    </dgm:pt>
    <dgm:pt modelId="{7C82592F-2968-46D0-8C80-15A083D208DD}" type="sibTrans" cxnId="{56EB1CB9-5B64-4F86-9A0D-92BB9519CA11}">
      <dgm:prSet/>
      <dgm:spPr/>
      <dgm:t>
        <a:bodyPr/>
        <a:lstStyle/>
        <a:p>
          <a:endParaRPr lang="en-US" sz="2400"/>
        </a:p>
      </dgm:t>
    </dgm:pt>
    <dgm:pt modelId="{E7A9D200-F172-4259-8583-C2D039A579AD}">
      <dgm:prSet custT="1"/>
      <dgm:spPr/>
      <dgm:t>
        <a:bodyPr/>
        <a:lstStyle/>
        <a:p>
          <a:pPr>
            <a:defRPr b="1"/>
          </a:pPr>
          <a:r>
            <a:rPr lang="en-US" sz="1800"/>
            <a:t>She complains of pain in her left calf, which has been present for a week. </a:t>
          </a:r>
        </a:p>
      </dgm:t>
    </dgm:pt>
    <dgm:pt modelId="{3F1D6DB1-BA34-4911-B992-2B03910D8B19}" type="parTrans" cxnId="{D25E78B6-ADD4-4AB6-B196-93857CA37C85}">
      <dgm:prSet/>
      <dgm:spPr/>
      <dgm:t>
        <a:bodyPr/>
        <a:lstStyle/>
        <a:p>
          <a:endParaRPr lang="en-US" sz="2400"/>
        </a:p>
      </dgm:t>
    </dgm:pt>
    <dgm:pt modelId="{237C8693-CB8A-4726-A41A-F2CC6D3F0FBA}" type="sibTrans" cxnId="{D25E78B6-ADD4-4AB6-B196-93857CA37C85}">
      <dgm:prSet/>
      <dgm:spPr/>
      <dgm:t>
        <a:bodyPr/>
        <a:lstStyle/>
        <a:p>
          <a:endParaRPr lang="en-US" sz="2400"/>
        </a:p>
      </dgm:t>
    </dgm:pt>
    <dgm:pt modelId="{A0C91D21-92C9-43B3-8AAE-D7D61D827DCE}">
      <dgm:prSet custT="1"/>
      <dgm:spPr/>
      <dgm:t>
        <a:bodyPr/>
        <a:lstStyle/>
        <a:p>
          <a:pPr>
            <a:defRPr b="1"/>
          </a:pPr>
          <a:r>
            <a:rPr lang="en-US" sz="1800"/>
            <a:t>She also reports that the back of her calf appears red. She plays regular sport and says this pain feels different from previous muscle injuries. </a:t>
          </a:r>
        </a:p>
      </dgm:t>
    </dgm:pt>
    <dgm:pt modelId="{702052BA-FB09-41E7-8CD0-3852BE5986D2}" type="parTrans" cxnId="{D712BDA4-9517-42BB-8E35-88CC60333EA9}">
      <dgm:prSet/>
      <dgm:spPr/>
      <dgm:t>
        <a:bodyPr/>
        <a:lstStyle/>
        <a:p>
          <a:endParaRPr lang="en-US" sz="2400"/>
        </a:p>
      </dgm:t>
    </dgm:pt>
    <dgm:pt modelId="{A0406519-3F1C-4D9E-ABE0-59BC836D93B3}" type="sibTrans" cxnId="{D712BDA4-9517-42BB-8E35-88CC60333EA9}">
      <dgm:prSet/>
      <dgm:spPr/>
      <dgm:t>
        <a:bodyPr/>
        <a:lstStyle/>
        <a:p>
          <a:endParaRPr lang="en-US" sz="2400"/>
        </a:p>
      </dgm:t>
    </dgm:pt>
    <dgm:pt modelId="{45EC6079-FBF7-442A-BE09-9840C626EB5E}">
      <dgm:prSet custT="1"/>
      <dgm:spPr/>
      <dgm:t>
        <a:bodyPr/>
        <a:lstStyle/>
        <a:p>
          <a:pPr>
            <a:defRPr b="1"/>
          </a:pPr>
          <a:r>
            <a:rPr lang="en-US" sz="1800" dirty="0"/>
            <a:t>Recent-history: </a:t>
          </a:r>
          <a:endParaRPr lang="tr-TR" sz="1800" dirty="0"/>
        </a:p>
        <a:p>
          <a:pPr>
            <a:defRPr b="1"/>
          </a:pPr>
          <a:r>
            <a:rPr lang="en-US" sz="1800" dirty="0"/>
            <a:t>Last week, she came to Ankara from Chicago for mid-term holiday </a:t>
          </a:r>
        </a:p>
      </dgm:t>
    </dgm:pt>
    <dgm:pt modelId="{191CBC09-F3AC-4E95-AC05-C1B4B836125E}" type="parTrans" cxnId="{5C4E39E7-0F9C-4053-8B66-CFAFD68D0CB5}">
      <dgm:prSet/>
      <dgm:spPr/>
      <dgm:t>
        <a:bodyPr/>
        <a:lstStyle/>
        <a:p>
          <a:endParaRPr lang="en-US" sz="2400"/>
        </a:p>
      </dgm:t>
    </dgm:pt>
    <dgm:pt modelId="{16608A6B-8AC5-4709-B400-37E78C9E2EFE}" type="sibTrans" cxnId="{5C4E39E7-0F9C-4053-8B66-CFAFD68D0CB5}">
      <dgm:prSet/>
      <dgm:spPr/>
      <dgm:t>
        <a:bodyPr/>
        <a:lstStyle/>
        <a:p>
          <a:endParaRPr lang="en-US" sz="2400"/>
        </a:p>
      </dgm:t>
    </dgm:pt>
    <dgm:pt modelId="{FFB61FDD-995D-4884-BE4B-05B6EF365E12}">
      <dgm:prSet custT="1"/>
      <dgm:spPr/>
      <dgm:t>
        <a:bodyPr/>
        <a:lstStyle/>
        <a:p>
          <a:r>
            <a:rPr lang="en-US" sz="1800" b="1" dirty="0"/>
            <a:t>A combined oral contraceptive pill for the past 3 years for the menstrual regulation; smoking</a:t>
          </a:r>
        </a:p>
      </dgm:t>
    </dgm:pt>
    <dgm:pt modelId="{71EA6A46-4002-4FE6-872A-599F21B17E6E}" type="parTrans" cxnId="{1E05630A-05C1-4801-97F0-F3F91554F5E0}">
      <dgm:prSet/>
      <dgm:spPr/>
      <dgm:t>
        <a:bodyPr/>
        <a:lstStyle/>
        <a:p>
          <a:endParaRPr lang="en-US" sz="2400"/>
        </a:p>
      </dgm:t>
    </dgm:pt>
    <dgm:pt modelId="{40E3F35D-0E56-4B5F-80CA-F71863A55E7C}" type="sibTrans" cxnId="{1E05630A-05C1-4801-97F0-F3F91554F5E0}">
      <dgm:prSet/>
      <dgm:spPr/>
      <dgm:t>
        <a:bodyPr/>
        <a:lstStyle/>
        <a:p>
          <a:endParaRPr lang="en-US" sz="2400"/>
        </a:p>
      </dgm:t>
    </dgm:pt>
    <dgm:pt modelId="{E494C70C-408C-4AFA-B61F-577FDBC319C1}">
      <dgm:prSet custT="1"/>
      <dgm:spPr/>
      <dgm:t>
        <a:bodyPr/>
        <a:lstStyle/>
        <a:p>
          <a:pPr>
            <a:defRPr b="1"/>
          </a:pPr>
          <a:r>
            <a:rPr lang="en-US" sz="1800"/>
            <a:t>Family history: Grandfather was death of pulmonary embolism.  Her mother has hypertension. Her father has healthy. </a:t>
          </a:r>
        </a:p>
      </dgm:t>
    </dgm:pt>
    <dgm:pt modelId="{8A5A8A70-46FD-4A3C-A37D-E4FDA6E1BF5F}" type="parTrans" cxnId="{6279607D-E5E1-4F58-9B2E-A2B37DF18CFF}">
      <dgm:prSet/>
      <dgm:spPr/>
      <dgm:t>
        <a:bodyPr/>
        <a:lstStyle/>
        <a:p>
          <a:endParaRPr lang="en-US" sz="2400"/>
        </a:p>
      </dgm:t>
    </dgm:pt>
    <dgm:pt modelId="{F0E9112F-44F5-4178-8AE3-89CF0542D179}" type="sibTrans" cxnId="{6279607D-E5E1-4F58-9B2E-A2B37DF18CFF}">
      <dgm:prSet/>
      <dgm:spPr/>
      <dgm:t>
        <a:bodyPr/>
        <a:lstStyle/>
        <a:p>
          <a:endParaRPr lang="en-US" sz="2400"/>
        </a:p>
      </dgm:t>
    </dgm:pt>
    <dgm:pt modelId="{AE0CADA0-1DC1-4B71-9DBB-5F0A622FA2CD}" type="pres">
      <dgm:prSet presAssocID="{B66AA52A-DD0C-4DB2-91C1-6256B08F0CC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BDBB0F-26DC-43C0-9647-D785352F90E5}" type="pres">
      <dgm:prSet presAssocID="{574889AD-B70F-426C-99B9-812DABF26A9B}" presName="compNode" presStyleCnt="0"/>
      <dgm:spPr/>
    </dgm:pt>
    <dgm:pt modelId="{0D13D4F8-1D9A-4A4E-8348-FCD3B3025717}" type="pres">
      <dgm:prSet presAssocID="{574889AD-B70F-426C-99B9-812DABF26A9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imono"/>
        </a:ext>
      </dgm:extLst>
    </dgm:pt>
    <dgm:pt modelId="{DF160735-0A47-4AA8-9187-DB4645596692}" type="pres">
      <dgm:prSet presAssocID="{574889AD-B70F-426C-99B9-812DABF26A9B}" presName="iconSpace" presStyleCnt="0"/>
      <dgm:spPr/>
    </dgm:pt>
    <dgm:pt modelId="{784893D1-F62E-49EE-981E-7A110DA8B317}" type="pres">
      <dgm:prSet presAssocID="{574889AD-B70F-426C-99B9-812DABF26A9B}" presName="parTx" presStyleLbl="revTx" presStyleIdx="0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4890E24A-042C-44EB-852A-E4C868AC5897}" type="pres">
      <dgm:prSet presAssocID="{574889AD-B70F-426C-99B9-812DABF26A9B}" presName="txSpace" presStyleCnt="0"/>
      <dgm:spPr/>
    </dgm:pt>
    <dgm:pt modelId="{E957D1FB-DD5A-4616-BFF7-B992B571C795}" type="pres">
      <dgm:prSet presAssocID="{574889AD-B70F-426C-99B9-812DABF26A9B}" presName="desTx" presStyleLbl="revTx" presStyleIdx="1" presStyleCnt="10">
        <dgm:presLayoutVars/>
      </dgm:prSet>
      <dgm:spPr/>
    </dgm:pt>
    <dgm:pt modelId="{F3C90713-D402-45BE-A1B5-CEC1C07108A9}" type="pres">
      <dgm:prSet presAssocID="{7C82592F-2968-46D0-8C80-15A083D208DD}" presName="sibTrans" presStyleCnt="0"/>
      <dgm:spPr/>
    </dgm:pt>
    <dgm:pt modelId="{652DD673-1AF3-4D1A-BCA3-72F5A9E9C2A5}" type="pres">
      <dgm:prSet presAssocID="{E7A9D200-F172-4259-8583-C2D039A579AD}" presName="compNode" presStyleCnt="0"/>
      <dgm:spPr/>
    </dgm:pt>
    <dgm:pt modelId="{7A4E3101-4FDE-40B6-9730-DC4B2A90E33B}" type="pres">
      <dgm:prSet presAssocID="{E7A9D200-F172-4259-8583-C2D039A579A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084FC4A-6200-44D4-ABE7-63521C43FE13}" type="pres">
      <dgm:prSet presAssocID="{E7A9D200-F172-4259-8583-C2D039A579AD}" presName="iconSpace" presStyleCnt="0"/>
      <dgm:spPr/>
    </dgm:pt>
    <dgm:pt modelId="{2DB3B666-CB05-4634-BCA6-0CD10FCA163B}" type="pres">
      <dgm:prSet presAssocID="{E7A9D200-F172-4259-8583-C2D039A579AD}" presName="parTx" presStyleLbl="revTx" presStyleIdx="2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D7BC8921-C6B9-442B-B3CE-27EBCD8E792F}" type="pres">
      <dgm:prSet presAssocID="{E7A9D200-F172-4259-8583-C2D039A579AD}" presName="txSpace" presStyleCnt="0"/>
      <dgm:spPr/>
    </dgm:pt>
    <dgm:pt modelId="{F20047F3-453D-4F68-A058-73F120CBEBBA}" type="pres">
      <dgm:prSet presAssocID="{E7A9D200-F172-4259-8583-C2D039A579AD}" presName="desTx" presStyleLbl="revTx" presStyleIdx="3" presStyleCnt="10">
        <dgm:presLayoutVars/>
      </dgm:prSet>
      <dgm:spPr/>
    </dgm:pt>
    <dgm:pt modelId="{2815B132-1870-4421-8884-E29FB262D168}" type="pres">
      <dgm:prSet presAssocID="{237C8693-CB8A-4726-A41A-F2CC6D3F0FBA}" presName="sibTrans" presStyleCnt="0"/>
      <dgm:spPr/>
    </dgm:pt>
    <dgm:pt modelId="{3F6191D7-1670-4C6C-9614-62483E4B4A4C}" type="pres">
      <dgm:prSet presAssocID="{A0C91D21-92C9-43B3-8AAE-D7D61D827DCE}" presName="compNode" presStyleCnt="0"/>
      <dgm:spPr/>
    </dgm:pt>
    <dgm:pt modelId="{DEEB6180-9540-4BDE-9B90-769AB2752B12}" type="pres">
      <dgm:prSet presAssocID="{A0C91D21-92C9-43B3-8AAE-D7D61D827DC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ricket"/>
        </a:ext>
      </dgm:extLst>
    </dgm:pt>
    <dgm:pt modelId="{6D564573-C2AB-45A3-91C5-6C4336EE6CE2}" type="pres">
      <dgm:prSet presAssocID="{A0C91D21-92C9-43B3-8AAE-D7D61D827DCE}" presName="iconSpace" presStyleCnt="0"/>
      <dgm:spPr/>
    </dgm:pt>
    <dgm:pt modelId="{ACF03087-69D6-4320-9E1E-E79C71542D15}" type="pres">
      <dgm:prSet presAssocID="{A0C91D21-92C9-43B3-8AAE-D7D61D827DCE}" presName="parTx" presStyleLbl="revTx" presStyleIdx="4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AD2CC1EE-0601-474E-ADB0-F32C40094E85}" type="pres">
      <dgm:prSet presAssocID="{A0C91D21-92C9-43B3-8AAE-D7D61D827DCE}" presName="txSpace" presStyleCnt="0"/>
      <dgm:spPr/>
    </dgm:pt>
    <dgm:pt modelId="{D918323D-BC1B-48AC-99C4-00976269FE30}" type="pres">
      <dgm:prSet presAssocID="{A0C91D21-92C9-43B3-8AAE-D7D61D827DCE}" presName="desTx" presStyleLbl="revTx" presStyleIdx="5" presStyleCnt="10">
        <dgm:presLayoutVars/>
      </dgm:prSet>
      <dgm:spPr/>
    </dgm:pt>
    <dgm:pt modelId="{B84C4C8E-CF15-45B7-BCBF-C25ABD0B8D85}" type="pres">
      <dgm:prSet presAssocID="{A0406519-3F1C-4D9E-ABE0-59BC836D93B3}" presName="sibTrans" presStyleCnt="0"/>
      <dgm:spPr/>
    </dgm:pt>
    <dgm:pt modelId="{10F8793B-3E18-4477-AF5A-E6D462297766}" type="pres">
      <dgm:prSet presAssocID="{45EC6079-FBF7-442A-BE09-9840C626EB5E}" presName="compNode" presStyleCnt="0"/>
      <dgm:spPr/>
    </dgm:pt>
    <dgm:pt modelId="{8C90FBF3-B5E7-4D4D-9603-3BFEBC3131E4}" type="pres">
      <dgm:prSet presAssocID="{45EC6079-FBF7-442A-BE09-9840C626EB5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65852DD-7A1B-481D-9EE6-4912F436985D}" type="pres">
      <dgm:prSet presAssocID="{45EC6079-FBF7-442A-BE09-9840C626EB5E}" presName="iconSpace" presStyleCnt="0"/>
      <dgm:spPr/>
    </dgm:pt>
    <dgm:pt modelId="{42BFBE1E-83CF-4ADA-A879-C39F1F1C5CB1}" type="pres">
      <dgm:prSet presAssocID="{45EC6079-FBF7-442A-BE09-9840C626EB5E}" presName="parTx" presStyleLbl="revTx" presStyleIdx="6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876FAF15-F638-4A3E-A4F5-26D78BFF2236}" type="pres">
      <dgm:prSet presAssocID="{45EC6079-FBF7-442A-BE09-9840C626EB5E}" presName="txSpace" presStyleCnt="0"/>
      <dgm:spPr/>
    </dgm:pt>
    <dgm:pt modelId="{29A2D0BF-8986-43AE-ACFE-2CE2658ED38C}" type="pres">
      <dgm:prSet presAssocID="{45EC6079-FBF7-442A-BE09-9840C626EB5E}" presName="desTx" presStyleLbl="revTx" presStyleIdx="7" presStyleCnt="10" custScaleX="123076" custLinFactY="-29032" custLinFactNeighborX="-311" custLinFactNeighborY="-100000">
        <dgm:presLayoutVars/>
      </dgm:prSet>
      <dgm:spPr/>
      <dgm:t>
        <a:bodyPr/>
        <a:lstStyle/>
        <a:p>
          <a:endParaRPr lang="tr-TR"/>
        </a:p>
      </dgm:t>
    </dgm:pt>
    <dgm:pt modelId="{B7EA564C-D0AE-42C1-B583-E4F3CA808C48}" type="pres">
      <dgm:prSet presAssocID="{16608A6B-8AC5-4709-B400-37E78C9E2EFE}" presName="sibTrans" presStyleCnt="0"/>
      <dgm:spPr/>
    </dgm:pt>
    <dgm:pt modelId="{BE8E0DF1-97A5-4A5F-B979-1BD52F3DC43D}" type="pres">
      <dgm:prSet presAssocID="{E494C70C-408C-4AFA-B61F-577FDBC319C1}" presName="compNode" presStyleCnt="0"/>
      <dgm:spPr/>
    </dgm:pt>
    <dgm:pt modelId="{A71E146A-5B77-4CB3-8F62-72CF864DA2CF}" type="pres">
      <dgm:prSet presAssocID="{E494C70C-408C-4AFA-B61F-577FDBC319C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4CAE157-5C1B-406A-BC9B-8298EB8EB040}" type="pres">
      <dgm:prSet presAssocID="{E494C70C-408C-4AFA-B61F-577FDBC319C1}" presName="iconSpace" presStyleCnt="0"/>
      <dgm:spPr/>
    </dgm:pt>
    <dgm:pt modelId="{D7D87726-22DF-4A34-AB0A-C3A3D222F007}" type="pres">
      <dgm:prSet presAssocID="{E494C70C-408C-4AFA-B61F-577FDBC319C1}" presName="parTx" presStyleLbl="revTx" presStyleIdx="8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D09D21DA-F838-4422-A027-3A1D304349DC}" type="pres">
      <dgm:prSet presAssocID="{E494C70C-408C-4AFA-B61F-577FDBC319C1}" presName="txSpace" presStyleCnt="0"/>
      <dgm:spPr/>
    </dgm:pt>
    <dgm:pt modelId="{19766E0F-A6F9-4387-B70F-5A5D5CE64DE4}" type="pres">
      <dgm:prSet presAssocID="{E494C70C-408C-4AFA-B61F-577FDBC319C1}" presName="desTx" presStyleLbl="revTx" presStyleIdx="9" presStyleCnt="10">
        <dgm:presLayoutVars/>
      </dgm:prSet>
      <dgm:spPr/>
    </dgm:pt>
  </dgm:ptLst>
  <dgm:cxnLst>
    <dgm:cxn modelId="{C89C5B57-9742-4559-9435-1C3693EE955C}" type="presOf" srcId="{574889AD-B70F-426C-99B9-812DABF26A9B}" destId="{784893D1-F62E-49EE-981E-7A110DA8B317}" srcOrd="0" destOrd="0" presId="urn:microsoft.com/office/officeart/2018/5/layout/CenteredIconLabelDescriptionList"/>
    <dgm:cxn modelId="{A30F634B-4981-415B-B223-F0245A8B5BA5}" type="presOf" srcId="{45EC6079-FBF7-442A-BE09-9840C626EB5E}" destId="{42BFBE1E-83CF-4ADA-A879-C39F1F1C5CB1}" srcOrd="0" destOrd="0" presId="urn:microsoft.com/office/officeart/2018/5/layout/CenteredIconLabelDescriptionList"/>
    <dgm:cxn modelId="{D25E78B6-ADD4-4AB6-B196-93857CA37C85}" srcId="{B66AA52A-DD0C-4DB2-91C1-6256B08F0CC5}" destId="{E7A9D200-F172-4259-8583-C2D039A579AD}" srcOrd="1" destOrd="0" parTransId="{3F1D6DB1-BA34-4911-B992-2B03910D8B19}" sibTransId="{237C8693-CB8A-4726-A41A-F2CC6D3F0FBA}"/>
    <dgm:cxn modelId="{886D2B41-EEE3-4875-B055-0C2E12F85B21}" type="presOf" srcId="{E7A9D200-F172-4259-8583-C2D039A579AD}" destId="{2DB3B666-CB05-4634-BCA6-0CD10FCA163B}" srcOrd="0" destOrd="0" presId="urn:microsoft.com/office/officeart/2018/5/layout/CenteredIconLabelDescriptionList"/>
    <dgm:cxn modelId="{0B4CD8BD-A097-4259-8A90-14F04776AFF3}" type="presOf" srcId="{E494C70C-408C-4AFA-B61F-577FDBC319C1}" destId="{D7D87726-22DF-4A34-AB0A-C3A3D222F007}" srcOrd="0" destOrd="0" presId="urn:microsoft.com/office/officeart/2018/5/layout/CenteredIconLabelDescriptionList"/>
    <dgm:cxn modelId="{6279607D-E5E1-4F58-9B2E-A2B37DF18CFF}" srcId="{B66AA52A-DD0C-4DB2-91C1-6256B08F0CC5}" destId="{E494C70C-408C-4AFA-B61F-577FDBC319C1}" srcOrd="4" destOrd="0" parTransId="{8A5A8A70-46FD-4A3C-A37D-E4FDA6E1BF5F}" sibTransId="{F0E9112F-44F5-4178-8AE3-89CF0542D179}"/>
    <dgm:cxn modelId="{8471245F-03CD-4DCA-91B9-493EC2DA0FD6}" type="presOf" srcId="{FFB61FDD-995D-4884-BE4B-05B6EF365E12}" destId="{29A2D0BF-8986-43AE-ACFE-2CE2658ED38C}" srcOrd="0" destOrd="0" presId="urn:microsoft.com/office/officeart/2018/5/layout/CenteredIconLabelDescriptionList"/>
    <dgm:cxn modelId="{1E05630A-05C1-4801-97F0-F3F91554F5E0}" srcId="{45EC6079-FBF7-442A-BE09-9840C626EB5E}" destId="{FFB61FDD-995D-4884-BE4B-05B6EF365E12}" srcOrd="0" destOrd="0" parTransId="{71EA6A46-4002-4FE6-872A-599F21B17E6E}" sibTransId="{40E3F35D-0E56-4B5F-80CA-F71863A55E7C}"/>
    <dgm:cxn modelId="{37383EEB-1199-4BC5-9ADD-7991CECE4DC7}" type="presOf" srcId="{A0C91D21-92C9-43B3-8AAE-D7D61D827DCE}" destId="{ACF03087-69D6-4320-9E1E-E79C71542D15}" srcOrd="0" destOrd="0" presId="urn:microsoft.com/office/officeart/2018/5/layout/CenteredIconLabelDescriptionList"/>
    <dgm:cxn modelId="{ECD889A1-1A14-443C-82E5-0B7A9D783CFE}" type="presOf" srcId="{B66AA52A-DD0C-4DB2-91C1-6256B08F0CC5}" destId="{AE0CADA0-1DC1-4B71-9DBB-5F0A622FA2CD}" srcOrd="0" destOrd="0" presId="urn:microsoft.com/office/officeart/2018/5/layout/CenteredIconLabelDescriptionList"/>
    <dgm:cxn modelId="{D712BDA4-9517-42BB-8E35-88CC60333EA9}" srcId="{B66AA52A-DD0C-4DB2-91C1-6256B08F0CC5}" destId="{A0C91D21-92C9-43B3-8AAE-D7D61D827DCE}" srcOrd="2" destOrd="0" parTransId="{702052BA-FB09-41E7-8CD0-3852BE5986D2}" sibTransId="{A0406519-3F1C-4D9E-ABE0-59BC836D93B3}"/>
    <dgm:cxn modelId="{56EB1CB9-5B64-4F86-9A0D-92BB9519CA11}" srcId="{B66AA52A-DD0C-4DB2-91C1-6256B08F0CC5}" destId="{574889AD-B70F-426C-99B9-812DABF26A9B}" srcOrd="0" destOrd="0" parTransId="{968292A4-5A9F-465D-BBC5-763214BE69B9}" sibTransId="{7C82592F-2968-46D0-8C80-15A083D208DD}"/>
    <dgm:cxn modelId="{5C4E39E7-0F9C-4053-8B66-CFAFD68D0CB5}" srcId="{B66AA52A-DD0C-4DB2-91C1-6256B08F0CC5}" destId="{45EC6079-FBF7-442A-BE09-9840C626EB5E}" srcOrd="3" destOrd="0" parTransId="{191CBC09-F3AC-4E95-AC05-C1B4B836125E}" sibTransId="{16608A6B-8AC5-4709-B400-37E78C9E2EFE}"/>
    <dgm:cxn modelId="{C1278054-E969-4FF0-9B6A-93DB7AB56C72}" type="presParOf" srcId="{AE0CADA0-1DC1-4B71-9DBB-5F0A622FA2CD}" destId="{05BDBB0F-26DC-43C0-9647-D785352F90E5}" srcOrd="0" destOrd="0" presId="urn:microsoft.com/office/officeart/2018/5/layout/CenteredIconLabelDescriptionList"/>
    <dgm:cxn modelId="{E1BDD91C-3E18-4960-A9B4-623B05205033}" type="presParOf" srcId="{05BDBB0F-26DC-43C0-9647-D785352F90E5}" destId="{0D13D4F8-1D9A-4A4E-8348-FCD3B3025717}" srcOrd="0" destOrd="0" presId="urn:microsoft.com/office/officeart/2018/5/layout/CenteredIconLabelDescriptionList"/>
    <dgm:cxn modelId="{8B62CA0D-D392-44C6-BDC9-E97EE0940F21}" type="presParOf" srcId="{05BDBB0F-26DC-43C0-9647-D785352F90E5}" destId="{DF160735-0A47-4AA8-9187-DB4645596692}" srcOrd="1" destOrd="0" presId="urn:microsoft.com/office/officeart/2018/5/layout/CenteredIconLabelDescriptionList"/>
    <dgm:cxn modelId="{DF0B4A04-6F36-4624-998F-C9D57FEF5891}" type="presParOf" srcId="{05BDBB0F-26DC-43C0-9647-D785352F90E5}" destId="{784893D1-F62E-49EE-981E-7A110DA8B317}" srcOrd="2" destOrd="0" presId="urn:microsoft.com/office/officeart/2018/5/layout/CenteredIconLabelDescriptionList"/>
    <dgm:cxn modelId="{06720CA1-3DE8-47D9-AF8E-D305F4565376}" type="presParOf" srcId="{05BDBB0F-26DC-43C0-9647-D785352F90E5}" destId="{4890E24A-042C-44EB-852A-E4C868AC5897}" srcOrd="3" destOrd="0" presId="urn:microsoft.com/office/officeart/2018/5/layout/CenteredIconLabelDescriptionList"/>
    <dgm:cxn modelId="{EB522CA1-B5DE-43EA-ADA0-874096B96D40}" type="presParOf" srcId="{05BDBB0F-26DC-43C0-9647-D785352F90E5}" destId="{E957D1FB-DD5A-4616-BFF7-B992B571C795}" srcOrd="4" destOrd="0" presId="urn:microsoft.com/office/officeart/2018/5/layout/CenteredIconLabelDescriptionList"/>
    <dgm:cxn modelId="{534301E1-5D30-408B-883C-88D196F9F126}" type="presParOf" srcId="{AE0CADA0-1DC1-4B71-9DBB-5F0A622FA2CD}" destId="{F3C90713-D402-45BE-A1B5-CEC1C07108A9}" srcOrd="1" destOrd="0" presId="urn:microsoft.com/office/officeart/2018/5/layout/CenteredIconLabelDescriptionList"/>
    <dgm:cxn modelId="{2FE1B26C-4B16-4DA9-AB6C-0F66E541D2E2}" type="presParOf" srcId="{AE0CADA0-1DC1-4B71-9DBB-5F0A622FA2CD}" destId="{652DD673-1AF3-4D1A-BCA3-72F5A9E9C2A5}" srcOrd="2" destOrd="0" presId="urn:microsoft.com/office/officeart/2018/5/layout/CenteredIconLabelDescriptionList"/>
    <dgm:cxn modelId="{2B3AE723-E56C-4913-98E5-6302D58397A4}" type="presParOf" srcId="{652DD673-1AF3-4D1A-BCA3-72F5A9E9C2A5}" destId="{7A4E3101-4FDE-40B6-9730-DC4B2A90E33B}" srcOrd="0" destOrd="0" presId="urn:microsoft.com/office/officeart/2018/5/layout/CenteredIconLabelDescriptionList"/>
    <dgm:cxn modelId="{4ACAA2CD-0B3E-4D0F-90FE-CA9657440AD1}" type="presParOf" srcId="{652DD673-1AF3-4D1A-BCA3-72F5A9E9C2A5}" destId="{C084FC4A-6200-44D4-ABE7-63521C43FE13}" srcOrd="1" destOrd="0" presId="urn:microsoft.com/office/officeart/2018/5/layout/CenteredIconLabelDescriptionList"/>
    <dgm:cxn modelId="{4BEE96DF-0031-4036-A9D5-E190C39AE84F}" type="presParOf" srcId="{652DD673-1AF3-4D1A-BCA3-72F5A9E9C2A5}" destId="{2DB3B666-CB05-4634-BCA6-0CD10FCA163B}" srcOrd="2" destOrd="0" presId="urn:microsoft.com/office/officeart/2018/5/layout/CenteredIconLabelDescriptionList"/>
    <dgm:cxn modelId="{AE699EB2-4B1E-4889-86D5-F037CE0787A7}" type="presParOf" srcId="{652DD673-1AF3-4D1A-BCA3-72F5A9E9C2A5}" destId="{D7BC8921-C6B9-442B-B3CE-27EBCD8E792F}" srcOrd="3" destOrd="0" presId="urn:microsoft.com/office/officeart/2018/5/layout/CenteredIconLabelDescriptionList"/>
    <dgm:cxn modelId="{29F1EE56-663E-4450-8E7D-4F2798F28E18}" type="presParOf" srcId="{652DD673-1AF3-4D1A-BCA3-72F5A9E9C2A5}" destId="{F20047F3-453D-4F68-A058-73F120CBEBBA}" srcOrd="4" destOrd="0" presId="urn:microsoft.com/office/officeart/2018/5/layout/CenteredIconLabelDescriptionList"/>
    <dgm:cxn modelId="{F5CF6001-6090-4AA6-9F0F-A86880EE28F8}" type="presParOf" srcId="{AE0CADA0-1DC1-4B71-9DBB-5F0A622FA2CD}" destId="{2815B132-1870-4421-8884-E29FB262D168}" srcOrd="3" destOrd="0" presId="urn:microsoft.com/office/officeart/2018/5/layout/CenteredIconLabelDescriptionList"/>
    <dgm:cxn modelId="{855B70AE-9E19-492D-9B86-8C119FF7798E}" type="presParOf" srcId="{AE0CADA0-1DC1-4B71-9DBB-5F0A622FA2CD}" destId="{3F6191D7-1670-4C6C-9614-62483E4B4A4C}" srcOrd="4" destOrd="0" presId="urn:microsoft.com/office/officeart/2018/5/layout/CenteredIconLabelDescriptionList"/>
    <dgm:cxn modelId="{F23840D0-1DF4-44E8-9AD4-D11E32DFB63C}" type="presParOf" srcId="{3F6191D7-1670-4C6C-9614-62483E4B4A4C}" destId="{DEEB6180-9540-4BDE-9B90-769AB2752B12}" srcOrd="0" destOrd="0" presId="urn:microsoft.com/office/officeart/2018/5/layout/CenteredIconLabelDescriptionList"/>
    <dgm:cxn modelId="{3A370C8C-5132-40F7-9E5C-6005DC155AE9}" type="presParOf" srcId="{3F6191D7-1670-4C6C-9614-62483E4B4A4C}" destId="{6D564573-C2AB-45A3-91C5-6C4336EE6CE2}" srcOrd="1" destOrd="0" presId="urn:microsoft.com/office/officeart/2018/5/layout/CenteredIconLabelDescriptionList"/>
    <dgm:cxn modelId="{D59DA6DA-02B2-479B-9DC4-3423D7DB79FE}" type="presParOf" srcId="{3F6191D7-1670-4C6C-9614-62483E4B4A4C}" destId="{ACF03087-69D6-4320-9E1E-E79C71542D15}" srcOrd="2" destOrd="0" presId="urn:microsoft.com/office/officeart/2018/5/layout/CenteredIconLabelDescriptionList"/>
    <dgm:cxn modelId="{28081F85-41A4-4854-A04D-751729D5851B}" type="presParOf" srcId="{3F6191D7-1670-4C6C-9614-62483E4B4A4C}" destId="{AD2CC1EE-0601-474E-ADB0-F32C40094E85}" srcOrd="3" destOrd="0" presId="urn:microsoft.com/office/officeart/2018/5/layout/CenteredIconLabelDescriptionList"/>
    <dgm:cxn modelId="{BCAF0250-8296-44A4-9D40-B0AAF7C67DC0}" type="presParOf" srcId="{3F6191D7-1670-4C6C-9614-62483E4B4A4C}" destId="{D918323D-BC1B-48AC-99C4-00976269FE30}" srcOrd="4" destOrd="0" presId="urn:microsoft.com/office/officeart/2018/5/layout/CenteredIconLabelDescriptionList"/>
    <dgm:cxn modelId="{03C865C4-7353-4E8A-BFBF-7C4E3C18371A}" type="presParOf" srcId="{AE0CADA0-1DC1-4B71-9DBB-5F0A622FA2CD}" destId="{B84C4C8E-CF15-45B7-BCBF-C25ABD0B8D85}" srcOrd="5" destOrd="0" presId="urn:microsoft.com/office/officeart/2018/5/layout/CenteredIconLabelDescriptionList"/>
    <dgm:cxn modelId="{83D0DF9B-5FBF-4DE7-A033-BF2BBD416392}" type="presParOf" srcId="{AE0CADA0-1DC1-4B71-9DBB-5F0A622FA2CD}" destId="{10F8793B-3E18-4477-AF5A-E6D462297766}" srcOrd="6" destOrd="0" presId="urn:microsoft.com/office/officeart/2018/5/layout/CenteredIconLabelDescriptionList"/>
    <dgm:cxn modelId="{953412F6-17DC-4BC4-8C78-E8EF8A15783C}" type="presParOf" srcId="{10F8793B-3E18-4477-AF5A-E6D462297766}" destId="{8C90FBF3-B5E7-4D4D-9603-3BFEBC3131E4}" srcOrd="0" destOrd="0" presId="urn:microsoft.com/office/officeart/2018/5/layout/CenteredIconLabelDescriptionList"/>
    <dgm:cxn modelId="{E3D9C540-EF09-4FA1-B4EE-74824566AA2C}" type="presParOf" srcId="{10F8793B-3E18-4477-AF5A-E6D462297766}" destId="{965852DD-7A1B-481D-9EE6-4912F436985D}" srcOrd="1" destOrd="0" presId="urn:microsoft.com/office/officeart/2018/5/layout/CenteredIconLabelDescriptionList"/>
    <dgm:cxn modelId="{211135B4-B67E-4285-837C-6228E1656512}" type="presParOf" srcId="{10F8793B-3E18-4477-AF5A-E6D462297766}" destId="{42BFBE1E-83CF-4ADA-A879-C39F1F1C5CB1}" srcOrd="2" destOrd="0" presId="urn:microsoft.com/office/officeart/2018/5/layout/CenteredIconLabelDescriptionList"/>
    <dgm:cxn modelId="{4C286B22-490D-4AED-A5E7-39DB07C72E71}" type="presParOf" srcId="{10F8793B-3E18-4477-AF5A-E6D462297766}" destId="{876FAF15-F638-4A3E-A4F5-26D78BFF2236}" srcOrd="3" destOrd="0" presId="urn:microsoft.com/office/officeart/2018/5/layout/CenteredIconLabelDescriptionList"/>
    <dgm:cxn modelId="{2B8439B7-70C0-4DD1-BF35-34A61F172846}" type="presParOf" srcId="{10F8793B-3E18-4477-AF5A-E6D462297766}" destId="{29A2D0BF-8986-43AE-ACFE-2CE2658ED38C}" srcOrd="4" destOrd="0" presId="urn:microsoft.com/office/officeart/2018/5/layout/CenteredIconLabelDescriptionList"/>
    <dgm:cxn modelId="{5839A096-E83B-400D-9E60-9DA4C8AC941D}" type="presParOf" srcId="{AE0CADA0-1DC1-4B71-9DBB-5F0A622FA2CD}" destId="{B7EA564C-D0AE-42C1-B583-E4F3CA808C48}" srcOrd="7" destOrd="0" presId="urn:microsoft.com/office/officeart/2018/5/layout/CenteredIconLabelDescriptionList"/>
    <dgm:cxn modelId="{2D2E2845-CA0A-47E2-BCC4-AA2EC1A1D0EE}" type="presParOf" srcId="{AE0CADA0-1DC1-4B71-9DBB-5F0A622FA2CD}" destId="{BE8E0DF1-97A5-4A5F-B979-1BD52F3DC43D}" srcOrd="8" destOrd="0" presId="urn:microsoft.com/office/officeart/2018/5/layout/CenteredIconLabelDescriptionList"/>
    <dgm:cxn modelId="{E324E1DB-E61F-4750-A3B2-27B17E6C1808}" type="presParOf" srcId="{BE8E0DF1-97A5-4A5F-B979-1BD52F3DC43D}" destId="{A71E146A-5B77-4CB3-8F62-72CF864DA2CF}" srcOrd="0" destOrd="0" presId="urn:microsoft.com/office/officeart/2018/5/layout/CenteredIconLabelDescriptionList"/>
    <dgm:cxn modelId="{C74D03F9-D707-468B-B94C-C2CE80299364}" type="presParOf" srcId="{BE8E0DF1-97A5-4A5F-B979-1BD52F3DC43D}" destId="{04CAE157-5C1B-406A-BC9B-8298EB8EB040}" srcOrd="1" destOrd="0" presId="urn:microsoft.com/office/officeart/2018/5/layout/CenteredIconLabelDescriptionList"/>
    <dgm:cxn modelId="{AE4DE4AE-EADC-4339-B3AE-ED36BDA2642C}" type="presParOf" srcId="{BE8E0DF1-97A5-4A5F-B979-1BD52F3DC43D}" destId="{D7D87726-22DF-4A34-AB0A-C3A3D222F007}" srcOrd="2" destOrd="0" presId="urn:microsoft.com/office/officeart/2018/5/layout/CenteredIconLabelDescriptionList"/>
    <dgm:cxn modelId="{7DF68EA5-A26A-4D07-BA1B-B588466DB389}" type="presParOf" srcId="{BE8E0DF1-97A5-4A5F-B979-1BD52F3DC43D}" destId="{D09D21DA-F838-4422-A027-3A1D304349DC}" srcOrd="3" destOrd="0" presId="urn:microsoft.com/office/officeart/2018/5/layout/CenteredIconLabelDescriptionList"/>
    <dgm:cxn modelId="{DCA10115-BBCA-4AF3-BF22-AA9B531CB69B}" type="presParOf" srcId="{BE8E0DF1-97A5-4A5F-B979-1BD52F3DC43D}" destId="{19766E0F-A6F9-4387-B70F-5A5D5CE64DE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AA52A-DD0C-4DB2-91C1-6256B08F0CC5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4889AD-B70F-426C-99B9-812DABF26A9B}">
      <dgm:prSet custT="1"/>
      <dgm:spPr/>
      <dgm:t>
        <a:bodyPr/>
        <a:lstStyle/>
        <a:p>
          <a:pPr>
            <a:defRPr b="1"/>
          </a:pPr>
          <a:r>
            <a:rPr lang="en-US" sz="1800"/>
            <a:t>Ece is 24-year-old female </a:t>
          </a:r>
        </a:p>
      </dgm:t>
    </dgm:pt>
    <dgm:pt modelId="{968292A4-5A9F-465D-BBC5-763214BE69B9}" type="parTrans" cxnId="{56EB1CB9-5B64-4F86-9A0D-92BB9519CA11}">
      <dgm:prSet/>
      <dgm:spPr/>
      <dgm:t>
        <a:bodyPr/>
        <a:lstStyle/>
        <a:p>
          <a:endParaRPr lang="en-US" sz="2400"/>
        </a:p>
      </dgm:t>
    </dgm:pt>
    <dgm:pt modelId="{7C82592F-2968-46D0-8C80-15A083D208DD}" type="sibTrans" cxnId="{56EB1CB9-5B64-4F86-9A0D-92BB9519CA11}">
      <dgm:prSet/>
      <dgm:spPr/>
      <dgm:t>
        <a:bodyPr/>
        <a:lstStyle/>
        <a:p>
          <a:endParaRPr lang="en-US" sz="2400"/>
        </a:p>
      </dgm:t>
    </dgm:pt>
    <dgm:pt modelId="{E7A9D200-F172-4259-8583-C2D039A579AD}">
      <dgm:prSet custT="1"/>
      <dgm:spPr/>
      <dgm:t>
        <a:bodyPr/>
        <a:lstStyle/>
        <a:p>
          <a:pPr>
            <a:defRPr b="1"/>
          </a:pPr>
          <a:r>
            <a:rPr lang="en-US" sz="1800"/>
            <a:t>She complains of pain in her left calf, which has been present for a week. </a:t>
          </a:r>
        </a:p>
      </dgm:t>
    </dgm:pt>
    <dgm:pt modelId="{3F1D6DB1-BA34-4911-B992-2B03910D8B19}" type="parTrans" cxnId="{D25E78B6-ADD4-4AB6-B196-93857CA37C85}">
      <dgm:prSet/>
      <dgm:spPr/>
      <dgm:t>
        <a:bodyPr/>
        <a:lstStyle/>
        <a:p>
          <a:endParaRPr lang="en-US" sz="2400"/>
        </a:p>
      </dgm:t>
    </dgm:pt>
    <dgm:pt modelId="{237C8693-CB8A-4726-A41A-F2CC6D3F0FBA}" type="sibTrans" cxnId="{D25E78B6-ADD4-4AB6-B196-93857CA37C85}">
      <dgm:prSet/>
      <dgm:spPr/>
      <dgm:t>
        <a:bodyPr/>
        <a:lstStyle/>
        <a:p>
          <a:endParaRPr lang="en-US" sz="2400"/>
        </a:p>
      </dgm:t>
    </dgm:pt>
    <dgm:pt modelId="{A0C91D21-92C9-43B3-8AAE-D7D61D827DCE}">
      <dgm:prSet custT="1"/>
      <dgm:spPr/>
      <dgm:t>
        <a:bodyPr/>
        <a:lstStyle/>
        <a:p>
          <a:pPr>
            <a:defRPr b="1"/>
          </a:pPr>
          <a:r>
            <a:rPr lang="en-US" sz="1800"/>
            <a:t>She also reports that the back of her calf appears red. She plays regular sport and says this pain feels different from previous muscle injuries. </a:t>
          </a:r>
        </a:p>
      </dgm:t>
    </dgm:pt>
    <dgm:pt modelId="{702052BA-FB09-41E7-8CD0-3852BE5986D2}" type="parTrans" cxnId="{D712BDA4-9517-42BB-8E35-88CC60333EA9}">
      <dgm:prSet/>
      <dgm:spPr/>
      <dgm:t>
        <a:bodyPr/>
        <a:lstStyle/>
        <a:p>
          <a:endParaRPr lang="en-US" sz="2400"/>
        </a:p>
      </dgm:t>
    </dgm:pt>
    <dgm:pt modelId="{A0406519-3F1C-4D9E-ABE0-59BC836D93B3}" type="sibTrans" cxnId="{D712BDA4-9517-42BB-8E35-88CC60333EA9}">
      <dgm:prSet/>
      <dgm:spPr/>
      <dgm:t>
        <a:bodyPr/>
        <a:lstStyle/>
        <a:p>
          <a:endParaRPr lang="en-US" sz="2400"/>
        </a:p>
      </dgm:t>
    </dgm:pt>
    <dgm:pt modelId="{45EC6079-FBF7-442A-BE09-9840C626EB5E}">
      <dgm:prSet custT="1"/>
      <dgm:spPr/>
      <dgm:t>
        <a:bodyPr/>
        <a:lstStyle/>
        <a:p>
          <a:pPr>
            <a:defRPr b="1"/>
          </a:pPr>
          <a:r>
            <a:rPr lang="en-US" sz="1800" dirty="0"/>
            <a:t>Recent-history: </a:t>
          </a:r>
          <a:endParaRPr lang="tr-TR" sz="1800" dirty="0"/>
        </a:p>
        <a:p>
          <a:pPr>
            <a:defRPr b="1"/>
          </a:pPr>
          <a:r>
            <a:rPr lang="en-US" sz="1800" dirty="0"/>
            <a:t>Last week, she came to Ankara from Chicago for mid-term holiday </a:t>
          </a:r>
        </a:p>
      </dgm:t>
    </dgm:pt>
    <dgm:pt modelId="{191CBC09-F3AC-4E95-AC05-C1B4B836125E}" type="parTrans" cxnId="{5C4E39E7-0F9C-4053-8B66-CFAFD68D0CB5}">
      <dgm:prSet/>
      <dgm:spPr/>
      <dgm:t>
        <a:bodyPr/>
        <a:lstStyle/>
        <a:p>
          <a:endParaRPr lang="en-US" sz="2400"/>
        </a:p>
      </dgm:t>
    </dgm:pt>
    <dgm:pt modelId="{16608A6B-8AC5-4709-B400-37E78C9E2EFE}" type="sibTrans" cxnId="{5C4E39E7-0F9C-4053-8B66-CFAFD68D0CB5}">
      <dgm:prSet/>
      <dgm:spPr/>
      <dgm:t>
        <a:bodyPr/>
        <a:lstStyle/>
        <a:p>
          <a:endParaRPr lang="en-US" sz="2400"/>
        </a:p>
      </dgm:t>
    </dgm:pt>
    <dgm:pt modelId="{FFB61FDD-995D-4884-BE4B-05B6EF365E12}">
      <dgm:prSet custT="1"/>
      <dgm:spPr/>
      <dgm:t>
        <a:bodyPr/>
        <a:lstStyle/>
        <a:p>
          <a:r>
            <a:rPr lang="en-US" sz="1800" b="1" dirty="0"/>
            <a:t>A combined oral contraceptive pill for the past 3 years for the menstrual regulation; smoking</a:t>
          </a:r>
        </a:p>
      </dgm:t>
    </dgm:pt>
    <dgm:pt modelId="{71EA6A46-4002-4FE6-872A-599F21B17E6E}" type="parTrans" cxnId="{1E05630A-05C1-4801-97F0-F3F91554F5E0}">
      <dgm:prSet/>
      <dgm:spPr/>
      <dgm:t>
        <a:bodyPr/>
        <a:lstStyle/>
        <a:p>
          <a:endParaRPr lang="en-US" sz="2400"/>
        </a:p>
      </dgm:t>
    </dgm:pt>
    <dgm:pt modelId="{40E3F35D-0E56-4B5F-80CA-F71863A55E7C}" type="sibTrans" cxnId="{1E05630A-05C1-4801-97F0-F3F91554F5E0}">
      <dgm:prSet/>
      <dgm:spPr/>
      <dgm:t>
        <a:bodyPr/>
        <a:lstStyle/>
        <a:p>
          <a:endParaRPr lang="en-US" sz="2400"/>
        </a:p>
      </dgm:t>
    </dgm:pt>
    <dgm:pt modelId="{E494C70C-408C-4AFA-B61F-577FDBC319C1}">
      <dgm:prSet custT="1"/>
      <dgm:spPr/>
      <dgm:t>
        <a:bodyPr/>
        <a:lstStyle/>
        <a:p>
          <a:pPr>
            <a:defRPr b="1"/>
          </a:pPr>
          <a:r>
            <a:rPr lang="en-US" sz="1800"/>
            <a:t>Family history: Grandfather was death of pulmonary embolism.  Her mother has hypertension. Her father has healthy. </a:t>
          </a:r>
        </a:p>
      </dgm:t>
    </dgm:pt>
    <dgm:pt modelId="{8A5A8A70-46FD-4A3C-A37D-E4FDA6E1BF5F}" type="parTrans" cxnId="{6279607D-E5E1-4F58-9B2E-A2B37DF18CFF}">
      <dgm:prSet/>
      <dgm:spPr/>
      <dgm:t>
        <a:bodyPr/>
        <a:lstStyle/>
        <a:p>
          <a:endParaRPr lang="en-US" sz="2400"/>
        </a:p>
      </dgm:t>
    </dgm:pt>
    <dgm:pt modelId="{F0E9112F-44F5-4178-8AE3-89CF0542D179}" type="sibTrans" cxnId="{6279607D-E5E1-4F58-9B2E-A2B37DF18CFF}">
      <dgm:prSet/>
      <dgm:spPr/>
      <dgm:t>
        <a:bodyPr/>
        <a:lstStyle/>
        <a:p>
          <a:endParaRPr lang="en-US" sz="2400"/>
        </a:p>
      </dgm:t>
    </dgm:pt>
    <dgm:pt modelId="{AE0CADA0-1DC1-4B71-9DBB-5F0A622FA2CD}" type="pres">
      <dgm:prSet presAssocID="{B66AA52A-DD0C-4DB2-91C1-6256B08F0CC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BDBB0F-26DC-43C0-9647-D785352F90E5}" type="pres">
      <dgm:prSet presAssocID="{574889AD-B70F-426C-99B9-812DABF26A9B}" presName="compNode" presStyleCnt="0"/>
      <dgm:spPr/>
    </dgm:pt>
    <dgm:pt modelId="{0D13D4F8-1D9A-4A4E-8348-FCD3B3025717}" type="pres">
      <dgm:prSet presAssocID="{574889AD-B70F-426C-99B9-812DABF26A9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imono"/>
        </a:ext>
      </dgm:extLst>
    </dgm:pt>
    <dgm:pt modelId="{DF160735-0A47-4AA8-9187-DB4645596692}" type="pres">
      <dgm:prSet presAssocID="{574889AD-B70F-426C-99B9-812DABF26A9B}" presName="iconSpace" presStyleCnt="0"/>
      <dgm:spPr/>
    </dgm:pt>
    <dgm:pt modelId="{784893D1-F62E-49EE-981E-7A110DA8B317}" type="pres">
      <dgm:prSet presAssocID="{574889AD-B70F-426C-99B9-812DABF26A9B}" presName="parTx" presStyleLbl="revTx" presStyleIdx="0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4890E24A-042C-44EB-852A-E4C868AC5897}" type="pres">
      <dgm:prSet presAssocID="{574889AD-B70F-426C-99B9-812DABF26A9B}" presName="txSpace" presStyleCnt="0"/>
      <dgm:spPr/>
    </dgm:pt>
    <dgm:pt modelId="{E957D1FB-DD5A-4616-BFF7-B992B571C795}" type="pres">
      <dgm:prSet presAssocID="{574889AD-B70F-426C-99B9-812DABF26A9B}" presName="desTx" presStyleLbl="revTx" presStyleIdx="1" presStyleCnt="10">
        <dgm:presLayoutVars/>
      </dgm:prSet>
      <dgm:spPr/>
    </dgm:pt>
    <dgm:pt modelId="{F3C90713-D402-45BE-A1B5-CEC1C07108A9}" type="pres">
      <dgm:prSet presAssocID="{7C82592F-2968-46D0-8C80-15A083D208DD}" presName="sibTrans" presStyleCnt="0"/>
      <dgm:spPr/>
    </dgm:pt>
    <dgm:pt modelId="{652DD673-1AF3-4D1A-BCA3-72F5A9E9C2A5}" type="pres">
      <dgm:prSet presAssocID="{E7A9D200-F172-4259-8583-C2D039A579AD}" presName="compNode" presStyleCnt="0"/>
      <dgm:spPr/>
    </dgm:pt>
    <dgm:pt modelId="{7A4E3101-4FDE-40B6-9730-DC4B2A90E33B}" type="pres">
      <dgm:prSet presAssocID="{E7A9D200-F172-4259-8583-C2D039A579A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084FC4A-6200-44D4-ABE7-63521C43FE13}" type="pres">
      <dgm:prSet presAssocID="{E7A9D200-F172-4259-8583-C2D039A579AD}" presName="iconSpace" presStyleCnt="0"/>
      <dgm:spPr/>
    </dgm:pt>
    <dgm:pt modelId="{2DB3B666-CB05-4634-BCA6-0CD10FCA163B}" type="pres">
      <dgm:prSet presAssocID="{E7A9D200-F172-4259-8583-C2D039A579AD}" presName="parTx" presStyleLbl="revTx" presStyleIdx="2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D7BC8921-C6B9-442B-B3CE-27EBCD8E792F}" type="pres">
      <dgm:prSet presAssocID="{E7A9D200-F172-4259-8583-C2D039A579AD}" presName="txSpace" presStyleCnt="0"/>
      <dgm:spPr/>
    </dgm:pt>
    <dgm:pt modelId="{F20047F3-453D-4F68-A058-73F120CBEBBA}" type="pres">
      <dgm:prSet presAssocID="{E7A9D200-F172-4259-8583-C2D039A579AD}" presName="desTx" presStyleLbl="revTx" presStyleIdx="3" presStyleCnt="10">
        <dgm:presLayoutVars/>
      </dgm:prSet>
      <dgm:spPr/>
    </dgm:pt>
    <dgm:pt modelId="{2815B132-1870-4421-8884-E29FB262D168}" type="pres">
      <dgm:prSet presAssocID="{237C8693-CB8A-4726-A41A-F2CC6D3F0FBA}" presName="sibTrans" presStyleCnt="0"/>
      <dgm:spPr/>
    </dgm:pt>
    <dgm:pt modelId="{3F6191D7-1670-4C6C-9614-62483E4B4A4C}" type="pres">
      <dgm:prSet presAssocID="{A0C91D21-92C9-43B3-8AAE-D7D61D827DCE}" presName="compNode" presStyleCnt="0"/>
      <dgm:spPr/>
    </dgm:pt>
    <dgm:pt modelId="{DEEB6180-9540-4BDE-9B90-769AB2752B12}" type="pres">
      <dgm:prSet presAssocID="{A0C91D21-92C9-43B3-8AAE-D7D61D827DC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ricket"/>
        </a:ext>
      </dgm:extLst>
    </dgm:pt>
    <dgm:pt modelId="{6D564573-C2AB-45A3-91C5-6C4336EE6CE2}" type="pres">
      <dgm:prSet presAssocID="{A0C91D21-92C9-43B3-8AAE-D7D61D827DCE}" presName="iconSpace" presStyleCnt="0"/>
      <dgm:spPr/>
    </dgm:pt>
    <dgm:pt modelId="{ACF03087-69D6-4320-9E1E-E79C71542D15}" type="pres">
      <dgm:prSet presAssocID="{A0C91D21-92C9-43B3-8AAE-D7D61D827DCE}" presName="parTx" presStyleLbl="revTx" presStyleIdx="4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AD2CC1EE-0601-474E-ADB0-F32C40094E85}" type="pres">
      <dgm:prSet presAssocID="{A0C91D21-92C9-43B3-8AAE-D7D61D827DCE}" presName="txSpace" presStyleCnt="0"/>
      <dgm:spPr/>
    </dgm:pt>
    <dgm:pt modelId="{D918323D-BC1B-48AC-99C4-00976269FE30}" type="pres">
      <dgm:prSet presAssocID="{A0C91D21-92C9-43B3-8AAE-D7D61D827DCE}" presName="desTx" presStyleLbl="revTx" presStyleIdx="5" presStyleCnt="10">
        <dgm:presLayoutVars/>
      </dgm:prSet>
      <dgm:spPr/>
    </dgm:pt>
    <dgm:pt modelId="{B84C4C8E-CF15-45B7-BCBF-C25ABD0B8D85}" type="pres">
      <dgm:prSet presAssocID="{A0406519-3F1C-4D9E-ABE0-59BC836D93B3}" presName="sibTrans" presStyleCnt="0"/>
      <dgm:spPr/>
    </dgm:pt>
    <dgm:pt modelId="{10F8793B-3E18-4477-AF5A-E6D462297766}" type="pres">
      <dgm:prSet presAssocID="{45EC6079-FBF7-442A-BE09-9840C626EB5E}" presName="compNode" presStyleCnt="0"/>
      <dgm:spPr/>
    </dgm:pt>
    <dgm:pt modelId="{8C90FBF3-B5E7-4D4D-9603-3BFEBC3131E4}" type="pres">
      <dgm:prSet presAssocID="{45EC6079-FBF7-442A-BE09-9840C626EB5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65852DD-7A1B-481D-9EE6-4912F436985D}" type="pres">
      <dgm:prSet presAssocID="{45EC6079-FBF7-442A-BE09-9840C626EB5E}" presName="iconSpace" presStyleCnt="0"/>
      <dgm:spPr/>
    </dgm:pt>
    <dgm:pt modelId="{42BFBE1E-83CF-4ADA-A879-C39F1F1C5CB1}" type="pres">
      <dgm:prSet presAssocID="{45EC6079-FBF7-442A-BE09-9840C626EB5E}" presName="parTx" presStyleLbl="revTx" presStyleIdx="6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876FAF15-F638-4A3E-A4F5-26D78BFF2236}" type="pres">
      <dgm:prSet presAssocID="{45EC6079-FBF7-442A-BE09-9840C626EB5E}" presName="txSpace" presStyleCnt="0"/>
      <dgm:spPr/>
    </dgm:pt>
    <dgm:pt modelId="{29A2D0BF-8986-43AE-ACFE-2CE2658ED38C}" type="pres">
      <dgm:prSet presAssocID="{45EC6079-FBF7-442A-BE09-9840C626EB5E}" presName="desTx" presStyleLbl="revTx" presStyleIdx="7" presStyleCnt="10" custScaleX="123076" custLinFactY="-29032" custLinFactNeighborX="-311" custLinFactNeighborY="-100000">
        <dgm:presLayoutVars/>
      </dgm:prSet>
      <dgm:spPr/>
      <dgm:t>
        <a:bodyPr/>
        <a:lstStyle/>
        <a:p>
          <a:endParaRPr lang="tr-TR"/>
        </a:p>
      </dgm:t>
    </dgm:pt>
    <dgm:pt modelId="{B7EA564C-D0AE-42C1-B583-E4F3CA808C48}" type="pres">
      <dgm:prSet presAssocID="{16608A6B-8AC5-4709-B400-37E78C9E2EFE}" presName="sibTrans" presStyleCnt="0"/>
      <dgm:spPr/>
    </dgm:pt>
    <dgm:pt modelId="{BE8E0DF1-97A5-4A5F-B979-1BD52F3DC43D}" type="pres">
      <dgm:prSet presAssocID="{E494C70C-408C-4AFA-B61F-577FDBC319C1}" presName="compNode" presStyleCnt="0"/>
      <dgm:spPr/>
    </dgm:pt>
    <dgm:pt modelId="{A71E146A-5B77-4CB3-8F62-72CF864DA2CF}" type="pres">
      <dgm:prSet presAssocID="{E494C70C-408C-4AFA-B61F-577FDBC319C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4CAE157-5C1B-406A-BC9B-8298EB8EB040}" type="pres">
      <dgm:prSet presAssocID="{E494C70C-408C-4AFA-B61F-577FDBC319C1}" presName="iconSpace" presStyleCnt="0"/>
      <dgm:spPr/>
    </dgm:pt>
    <dgm:pt modelId="{D7D87726-22DF-4A34-AB0A-C3A3D222F007}" type="pres">
      <dgm:prSet presAssocID="{E494C70C-408C-4AFA-B61F-577FDBC319C1}" presName="parTx" presStyleLbl="revTx" presStyleIdx="8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D09D21DA-F838-4422-A027-3A1D304349DC}" type="pres">
      <dgm:prSet presAssocID="{E494C70C-408C-4AFA-B61F-577FDBC319C1}" presName="txSpace" presStyleCnt="0"/>
      <dgm:spPr/>
    </dgm:pt>
    <dgm:pt modelId="{19766E0F-A6F9-4387-B70F-5A5D5CE64DE4}" type="pres">
      <dgm:prSet presAssocID="{E494C70C-408C-4AFA-B61F-577FDBC319C1}" presName="desTx" presStyleLbl="revTx" presStyleIdx="9" presStyleCnt="10">
        <dgm:presLayoutVars/>
      </dgm:prSet>
      <dgm:spPr/>
    </dgm:pt>
  </dgm:ptLst>
  <dgm:cxnLst>
    <dgm:cxn modelId="{C89C5B57-9742-4559-9435-1C3693EE955C}" type="presOf" srcId="{574889AD-B70F-426C-99B9-812DABF26A9B}" destId="{784893D1-F62E-49EE-981E-7A110DA8B317}" srcOrd="0" destOrd="0" presId="urn:microsoft.com/office/officeart/2018/5/layout/CenteredIconLabelDescriptionList"/>
    <dgm:cxn modelId="{A30F634B-4981-415B-B223-F0245A8B5BA5}" type="presOf" srcId="{45EC6079-FBF7-442A-BE09-9840C626EB5E}" destId="{42BFBE1E-83CF-4ADA-A879-C39F1F1C5CB1}" srcOrd="0" destOrd="0" presId="urn:microsoft.com/office/officeart/2018/5/layout/CenteredIconLabelDescriptionList"/>
    <dgm:cxn modelId="{D25E78B6-ADD4-4AB6-B196-93857CA37C85}" srcId="{B66AA52A-DD0C-4DB2-91C1-6256B08F0CC5}" destId="{E7A9D200-F172-4259-8583-C2D039A579AD}" srcOrd="1" destOrd="0" parTransId="{3F1D6DB1-BA34-4911-B992-2B03910D8B19}" sibTransId="{237C8693-CB8A-4726-A41A-F2CC6D3F0FBA}"/>
    <dgm:cxn modelId="{886D2B41-EEE3-4875-B055-0C2E12F85B21}" type="presOf" srcId="{E7A9D200-F172-4259-8583-C2D039A579AD}" destId="{2DB3B666-CB05-4634-BCA6-0CD10FCA163B}" srcOrd="0" destOrd="0" presId="urn:microsoft.com/office/officeart/2018/5/layout/CenteredIconLabelDescriptionList"/>
    <dgm:cxn modelId="{0B4CD8BD-A097-4259-8A90-14F04776AFF3}" type="presOf" srcId="{E494C70C-408C-4AFA-B61F-577FDBC319C1}" destId="{D7D87726-22DF-4A34-AB0A-C3A3D222F007}" srcOrd="0" destOrd="0" presId="urn:microsoft.com/office/officeart/2018/5/layout/CenteredIconLabelDescriptionList"/>
    <dgm:cxn modelId="{6279607D-E5E1-4F58-9B2E-A2B37DF18CFF}" srcId="{B66AA52A-DD0C-4DB2-91C1-6256B08F0CC5}" destId="{E494C70C-408C-4AFA-B61F-577FDBC319C1}" srcOrd="4" destOrd="0" parTransId="{8A5A8A70-46FD-4A3C-A37D-E4FDA6E1BF5F}" sibTransId="{F0E9112F-44F5-4178-8AE3-89CF0542D179}"/>
    <dgm:cxn modelId="{8471245F-03CD-4DCA-91B9-493EC2DA0FD6}" type="presOf" srcId="{FFB61FDD-995D-4884-BE4B-05B6EF365E12}" destId="{29A2D0BF-8986-43AE-ACFE-2CE2658ED38C}" srcOrd="0" destOrd="0" presId="urn:microsoft.com/office/officeart/2018/5/layout/CenteredIconLabelDescriptionList"/>
    <dgm:cxn modelId="{1E05630A-05C1-4801-97F0-F3F91554F5E0}" srcId="{45EC6079-FBF7-442A-BE09-9840C626EB5E}" destId="{FFB61FDD-995D-4884-BE4B-05B6EF365E12}" srcOrd="0" destOrd="0" parTransId="{71EA6A46-4002-4FE6-872A-599F21B17E6E}" sibTransId="{40E3F35D-0E56-4B5F-80CA-F71863A55E7C}"/>
    <dgm:cxn modelId="{37383EEB-1199-4BC5-9ADD-7991CECE4DC7}" type="presOf" srcId="{A0C91D21-92C9-43B3-8AAE-D7D61D827DCE}" destId="{ACF03087-69D6-4320-9E1E-E79C71542D15}" srcOrd="0" destOrd="0" presId="urn:microsoft.com/office/officeart/2018/5/layout/CenteredIconLabelDescriptionList"/>
    <dgm:cxn modelId="{ECD889A1-1A14-443C-82E5-0B7A9D783CFE}" type="presOf" srcId="{B66AA52A-DD0C-4DB2-91C1-6256B08F0CC5}" destId="{AE0CADA0-1DC1-4B71-9DBB-5F0A622FA2CD}" srcOrd="0" destOrd="0" presId="urn:microsoft.com/office/officeart/2018/5/layout/CenteredIconLabelDescriptionList"/>
    <dgm:cxn modelId="{D712BDA4-9517-42BB-8E35-88CC60333EA9}" srcId="{B66AA52A-DD0C-4DB2-91C1-6256B08F0CC5}" destId="{A0C91D21-92C9-43B3-8AAE-D7D61D827DCE}" srcOrd="2" destOrd="0" parTransId="{702052BA-FB09-41E7-8CD0-3852BE5986D2}" sibTransId="{A0406519-3F1C-4D9E-ABE0-59BC836D93B3}"/>
    <dgm:cxn modelId="{56EB1CB9-5B64-4F86-9A0D-92BB9519CA11}" srcId="{B66AA52A-DD0C-4DB2-91C1-6256B08F0CC5}" destId="{574889AD-B70F-426C-99B9-812DABF26A9B}" srcOrd="0" destOrd="0" parTransId="{968292A4-5A9F-465D-BBC5-763214BE69B9}" sibTransId="{7C82592F-2968-46D0-8C80-15A083D208DD}"/>
    <dgm:cxn modelId="{5C4E39E7-0F9C-4053-8B66-CFAFD68D0CB5}" srcId="{B66AA52A-DD0C-4DB2-91C1-6256B08F0CC5}" destId="{45EC6079-FBF7-442A-BE09-9840C626EB5E}" srcOrd="3" destOrd="0" parTransId="{191CBC09-F3AC-4E95-AC05-C1B4B836125E}" sibTransId="{16608A6B-8AC5-4709-B400-37E78C9E2EFE}"/>
    <dgm:cxn modelId="{C1278054-E969-4FF0-9B6A-93DB7AB56C72}" type="presParOf" srcId="{AE0CADA0-1DC1-4B71-9DBB-5F0A622FA2CD}" destId="{05BDBB0F-26DC-43C0-9647-D785352F90E5}" srcOrd="0" destOrd="0" presId="urn:microsoft.com/office/officeart/2018/5/layout/CenteredIconLabelDescriptionList"/>
    <dgm:cxn modelId="{E1BDD91C-3E18-4960-A9B4-623B05205033}" type="presParOf" srcId="{05BDBB0F-26DC-43C0-9647-D785352F90E5}" destId="{0D13D4F8-1D9A-4A4E-8348-FCD3B3025717}" srcOrd="0" destOrd="0" presId="urn:microsoft.com/office/officeart/2018/5/layout/CenteredIconLabelDescriptionList"/>
    <dgm:cxn modelId="{8B62CA0D-D392-44C6-BDC9-E97EE0940F21}" type="presParOf" srcId="{05BDBB0F-26DC-43C0-9647-D785352F90E5}" destId="{DF160735-0A47-4AA8-9187-DB4645596692}" srcOrd="1" destOrd="0" presId="urn:microsoft.com/office/officeart/2018/5/layout/CenteredIconLabelDescriptionList"/>
    <dgm:cxn modelId="{DF0B4A04-6F36-4624-998F-C9D57FEF5891}" type="presParOf" srcId="{05BDBB0F-26DC-43C0-9647-D785352F90E5}" destId="{784893D1-F62E-49EE-981E-7A110DA8B317}" srcOrd="2" destOrd="0" presId="urn:microsoft.com/office/officeart/2018/5/layout/CenteredIconLabelDescriptionList"/>
    <dgm:cxn modelId="{06720CA1-3DE8-47D9-AF8E-D305F4565376}" type="presParOf" srcId="{05BDBB0F-26DC-43C0-9647-D785352F90E5}" destId="{4890E24A-042C-44EB-852A-E4C868AC5897}" srcOrd="3" destOrd="0" presId="urn:microsoft.com/office/officeart/2018/5/layout/CenteredIconLabelDescriptionList"/>
    <dgm:cxn modelId="{EB522CA1-B5DE-43EA-ADA0-874096B96D40}" type="presParOf" srcId="{05BDBB0F-26DC-43C0-9647-D785352F90E5}" destId="{E957D1FB-DD5A-4616-BFF7-B992B571C795}" srcOrd="4" destOrd="0" presId="urn:microsoft.com/office/officeart/2018/5/layout/CenteredIconLabelDescriptionList"/>
    <dgm:cxn modelId="{534301E1-5D30-408B-883C-88D196F9F126}" type="presParOf" srcId="{AE0CADA0-1DC1-4B71-9DBB-5F0A622FA2CD}" destId="{F3C90713-D402-45BE-A1B5-CEC1C07108A9}" srcOrd="1" destOrd="0" presId="urn:microsoft.com/office/officeart/2018/5/layout/CenteredIconLabelDescriptionList"/>
    <dgm:cxn modelId="{2FE1B26C-4B16-4DA9-AB6C-0F66E541D2E2}" type="presParOf" srcId="{AE0CADA0-1DC1-4B71-9DBB-5F0A622FA2CD}" destId="{652DD673-1AF3-4D1A-BCA3-72F5A9E9C2A5}" srcOrd="2" destOrd="0" presId="urn:microsoft.com/office/officeart/2018/5/layout/CenteredIconLabelDescriptionList"/>
    <dgm:cxn modelId="{2B3AE723-E56C-4913-98E5-6302D58397A4}" type="presParOf" srcId="{652DD673-1AF3-4D1A-BCA3-72F5A9E9C2A5}" destId="{7A4E3101-4FDE-40B6-9730-DC4B2A90E33B}" srcOrd="0" destOrd="0" presId="urn:microsoft.com/office/officeart/2018/5/layout/CenteredIconLabelDescriptionList"/>
    <dgm:cxn modelId="{4ACAA2CD-0B3E-4D0F-90FE-CA9657440AD1}" type="presParOf" srcId="{652DD673-1AF3-4D1A-BCA3-72F5A9E9C2A5}" destId="{C084FC4A-6200-44D4-ABE7-63521C43FE13}" srcOrd="1" destOrd="0" presId="urn:microsoft.com/office/officeart/2018/5/layout/CenteredIconLabelDescriptionList"/>
    <dgm:cxn modelId="{4BEE96DF-0031-4036-A9D5-E190C39AE84F}" type="presParOf" srcId="{652DD673-1AF3-4D1A-BCA3-72F5A9E9C2A5}" destId="{2DB3B666-CB05-4634-BCA6-0CD10FCA163B}" srcOrd="2" destOrd="0" presId="urn:microsoft.com/office/officeart/2018/5/layout/CenteredIconLabelDescriptionList"/>
    <dgm:cxn modelId="{AE699EB2-4B1E-4889-86D5-F037CE0787A7}" type="presParOf" srcId="{652DD673-1AF3-4D1A-BCA3-72F5A9E9C2A5}" destId="{D7BC8921-C6B9-442B-B3CE-27EBCD8E792F}" srcOrd="3" destOrd="0" presId="urn:microsoft.com/office/officeart/2018/5/layout/CenteredIconLabelDescriptionList"/>
    <dgm:cxn modelId="{29F1EE56-663E-4450-8E7D-4F2798F28E18}" type="presParOf" srcId="{652DD673-1AF3-4D1A-BCA3-72F5A9E9C2A5}" destId="{F20047F3-453D-4F68-A058-73F120CBEBBA}" srcOrd="4" destOrd="0" presId="urn:microsoft.com/office/officeart/2018/5/layout/CenteredIconLabelDescriptionList"/>
    <dgm:cxn modelId="{F5CF6001-6090-4AA6-9F0F-A86880EE28F8}" type="presParOf" srcId="{AE0CADA0-1DC1-4B71-9DBB-5F0A622FA2CD}" destId="{2815B132-1870-4421-8884-E29FB262D168}" srcOrd="3" destOrd="0" presId="urn:microsoft.com/office/officeart/2018/5/layout/CenteredIconLabelDescriptionList"/>
    <dgm:cxn modelId="{855B70AE-9E19-492D-9B86-8C119FF7798E}" type="presParOf" srcId="{AE0CADA0-1DC1-4B71-9DBB-5F0A622FA2CD}" destId="{3F6191D7-1670-4C6C-9614-62483E4B4A4C}" srcOrd="4" destOrd="0" presId="urn:microsoft.com/office/officeart/2018/5/layout/CenteredIconLabelDescriptionList"/>
    <dgm:cxn modelId="{F23840D0-1DF4-44E8-9AD4-D11E32DFB63C}" type="presParOf" srcId="{3F6191D7-1670-4C6C-9614-62483E4B4A4C}" destId="{DEEB6180-9540-4BDE-9B90-769AB2752B12}" srcOrd="0" destOrd="0" presId="urn:microsoft.com/office/officeart/2018/5/layout/CenteredIconLabelDescriptionList"/>
    <dgm:cxn modelId="{3A370C8C-5132-40F7-9E5C-6005DC155AE9}" type="presParOf" srcId="{3F6191D7-1670-4C6C-9614-62483E4B4A4C}" destId="{6D564573-C2AB-45A3-91C5-6C4336EE6CE2}" srcOrd="1" destOrd="0" presId="urn:microsoft.com/office/officeart/2018/5/layout/CenteredIconLabelDescriptionList"/>
    <dgm:cxn modelId="{D59DA6DA-02B2-479B-9DC4-3423D7DB79FE}" type="presParOf" srcId="{3F6191D7-1670-4C6C-9614-62483E4B4A4C}" destId="{ACF03087-69D6-4320-9E1E-E79C71542D15}" srcOrd="2" destOrd="0" presId="urn:microsoft.com/office/officeart/2018/5/layout/CenteredIconLabelDescriptionList"/>
    <dgm:cxn modelId="{28081F85-41A4-4854-A04D-751729D5851B}" type="presParOf" srcId="{3F6191D7-1670-4C6C-9614-62483E4B4A4C}" destId="{AD2CC1EE-0601-474E-ADB0-F32C40094E85}" srcOrd="3" destOrd="0" presId="urn:microsoft.com/office/officeart/2018/5/layout/CenteredIconLabelDescriptionList"/>
    <dgm:cxn modelId="{BCAF0250-8296-44A4-9D40-B0AAF7C67DC0}" type="presParOf" srcId="{3F6191D7-1670-4C6C-9614-62483E4B4A4C}" destId="{D918323D-BC1B-48AC-99C4-00976269FE30}" srcOrd="4" destOrd="0" presId="urn:microsoft.com/office/officeart/2018/5/layout/CenteredIconLabelDescriptionList"/>
    <dgm:cxn modelId="{03C865C4-7353-4E8A-BFBF-7C4E3C18371A}" type="presParOf" srcId="{AE0CADA0-1DC1-4B71-9DBB-5F0A622FA2CD}" destId="{B84C4C8E-CF15-45B7-BCBF-C25ABD0B8D85}" srcOrd="5" destOrd="0" presId="urn:microsoft.com/office/officeart/2018/5/layout/CenteredIconLabelDescriptionList"/>
    <dgm:cxn modelId="{83D0DF9B-5FBF-4DE7-A033-BF2BBD416392}" type="presParOf" srcId="{AE0CADA0-1DC1-4B71-9DBB-5F0A622FA2CD}" destId="{10F8793B-3E18-4477-AF5A-E6D462297766}" srcOrd="6" destOrd="0" presId="urn:microsoft.com/office/officeart/2018/5/layout/CenteredIconLabelDescriptionList"/>
    <dgm:cxn modelId="{953412F6-17DC-4BC4-8C78-E8EF8A15783C}" type="presParOf" srcId="{10F8793B-3E18-4477-AF5A-E6D462297766}" destId="{8C90FBF3-B5E7-4D4D-9603-3BFEBC3131E4}" srcOrd="0" destOrd="0" presId="urn:microsoft.com/office/officeart/2018/5/layout/CenteredIconLabelDescriptionList"/>
    <dgm:cxn modelId="{E3D9C540-EF09-4FA1-B4EE-74824566AA2C}" type="presParOf" srcId="{10F8793B-3E18-4477-AF5A-E6D462297766}" destId="{965852DD-7A1B-481D-9EE6-4912F436985D}" srcOrd="1" destOrd="0" presId="urn:microsoft.com/office/officeart/2018/5/layout/CenteredIconLabelDescriptionList"/>
    <dgm:cxn modelId="{211135B4-B67E-4285-837C-6228E1656512}" type="presParOf" srcId="{10F8793B-3E18-4477-AF5A-E6D462297766}" destId="{42BFBE1E-83CF-4ADA-A879-C39F1F1C5CB1}" srcOrd="2" destOrd="0" presId="urn:microsoft.com/office/officeart/2018/5/layout/CenteredIconLabelDescriptionList"/>
    <dgm:cxn modelId="{4C286B22-490D-4AED-A5E7-39DB07C72E71}" type="presParOf" srcId="{10F8793B-3E18-4477-AF5A-E6D462297766}" destId="{876FAF15-F638-4A3E-A4F5-26D78BFF2236}" srcOrd="3" destOrd="0" presId="urn:microsoft.com/office/officeart/2018/5/layout/CenteredIconLabelDescriptionList"/>
    <dgm:cxn modelId="{2B8439B7-70C0-4DD1-BF35-34A61F172846}" type="presParOf" srcId="{10F8793B-3E18-4477-AF5A-E6D462297766}" destId="{29A2D0BF-8986-43AE-ACFE-2CE2658ED38C}" srcOrd="4" destOrd="0" presId="urn:microsoft.com/office/officeart/2018/5/layout/CenteredIconLabelDescriptionList"/>
    <dgm:cxn modelId="{5839A096-E83B-400D-9E60-9DA4C8AC941D}" type="presParOf" srcId="{AE0CADA0-1DC1-4B71-9DBB-5F0A622FA2CD}" destId="{B7EA564C-D0AE-42C1-B583-E4F3CA808C48}" srcOrd="7" destOrd="0" presId="urn:microsoft.com/office/officeart/2018/5/layout/CenteredIconLabelDescriptionList"/>
    <dgm:cxn modelId="{2D2E2845-CA0A-47E2-BCC4-AA2EC1A1D0EE}" type="presParOf" srcId="{AE0CADA0-1DC1-4B71-9DBB-5F0A622FA2CD}" destId="{BE8E0DF1-97A5-4A5F-B979-1BD52F3DC43D}" srcOrd="8" destOrd="0" presId="urn:microsoft.com/office/officeart/2018/5/layout/CenteredIconLabelDescriptionList"/>
    <dgm:cxn modelId="{E324E1DB-E61F-4750-A3B2-27B17E6C1808}" type="presParOf" srcId="{BE8E0DF1-97A5-4A5F-B979-1BD52F3DC43D}" destId="{A71E146A-5B77-4CB3-8F62-72CF864DA2CF}" srcOrd="0" destOrd="0" presId="urn:microsoft.com/office/officeart/2018/5/layout/CenteredIconLabelDescriptionList"/>
    <dgm:cxn modelId="{C74D03F9-D707-468B-B94C-C2CE80299364}" type="presParOf" srcId="{BE8E0DF1-97A5-4A5F-B979-1BD52F3DC43D}" destId="{04CAE157-5C1B-406A-BC9B-8298EB8EB040}" srcOrd="1" destOrd="0" presId="urn:microsoft.com/office/officeart/2018/5/layout/CenteredIconLabelDescriptionList"/>
    <dgm:cxn modelId="{AE4DE4AE-EADC-4339-B3AE-ED36BDA2642C}" type="presParOf" srcId="{BE8E0DF1-97A5-4A5F-B979-1BD52F3DC43D}" destId="{D7D87726-22DF-4A34-AB0A-C3A3D222F007}" srcOrd="2" destOrd="0" presId="urn:microsoft.com/office/officeart/2018/5/layout/CenteredIconLabelDescriptionList"/>
    <dgm:cxn modelId="{7DF68EA5-A26A-4D07-BA1B-B588466DB389}" type="presParOf" srcId="{BE8E0DF1-97A5-4A5F-B979-1BD52F3DC43D}" destId="{D09D21DA-F838-4422-A027-3A1D304349DC}" srcOrd="3" destOrd="0" presId="urn:microsoft.com/office/officeart/2018/5/layout/CenteredIconLabelDescriptionList"/>
    <dgm:cxn modelId="{DCA10115-BBCA-4AF3-BF22-AA9B531CB69B}" type="presParOf" srcId="{BE8E0DF1-97A5-4A5F-B979-1BD52F3DC43D}" destId="{19766E0F-A6F9-4387-B70F-5A5D5CE64DE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3D4F8-1D9A-4A4E-8348-FCD3B3025717}">
      <dsp:nvSpPr>
        <dsp:cNvPr id="0" name=""/>
        <dsp:cNvSpPr/>
      </dsp:nvSpPr>
      <dsp:spPr>
        <a:xfrm>
          <a:off x="624522" y="579763"/>
          <a:ext cx="660854" cy="6608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893D1-F62E-49EE-981E-7A110DA8B317}">
      <dsp:nvSpPr>
        <dsp:cNvPr id="0" name=""/>
        <dsp:cNvSpPr/>
      </dsp:nvSpPr>
      <dsp:spPr>
        <a:xfrm>
          <a:off x="10872" y="1381146"/>
          <a:ext cx="1888154" cy="209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/>
            <a:t>Ece is 24-year-old female </a:t>
          </a:r>
        </a:p>
      </dsp:txBody>
      <dsp:txXfrm>
        <a:off x="10872" y="1381146"/>
        <a:ext cx="1888154" cy="2095875"/>
      </dsp:txXfrm>
    </dsp:sp>
    <dsp:sp modelId="{E957D1FB-DD5A-4616-BFF7-B992B571C795}">
      <dsp:nvSpPr>
        <dsp:cNvPr id="0" name=""/>
        <dsp:cNvSpPr/>
      </dsp:nvSpPr>
      <dsp:spPr>
        <a:xfrm>
          <a:off x="10872" y="3542383"/>
          <a:ext cx="1888154" cy="30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E3101-4FDE-40B6-9730-DC4B2A90E33B}">
      <dsp:nvSpPr>
        <dsp:cNvPr id="0" name=""/>
        <dsp:cNvSpPr/>
      </dsp:nvSpPr>
      <dsp:spPr>
        <a:xfrm>
          <a:off x="2843103" y="579763"/>
          <a:ext cx="660854" cy="6608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3B666-CB05-4634-BCA6-0CD10FCA163B}">
      <dsp:nvSpPr>
        <dsp:cNvPr id="0" name=""/>
        <dsp:cNvSpPr/>
      </dsp:nvSpPr>
      <dsp:spPr>
        <a:xfrm>
          <a:off x="2229453" y="1381146"/>
          <a:ext cx="1888154" cy="209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/>
            <a:t>She complains of pain in her left calf, which has been present for a week. </a:t>
          </a:r>
        </a:p>
      </dsp:txBody>
      <dsp:txXfrm>
        <a:off x="2229453" y="1381146"/>
        <a:ext cx="1888154" cy="2095875"/>
      </dsp:txXfrm>
    </dsp:sp>
    <dsp:sp modelId="{F20047F3-453D-4F68-A058-73F120CBEBBA}">
      <dsp:nvSpPr>
        <dsp:cNvPr id="0" name=""/>
        <dsp:cNvSpPr/>
      </dsp:nvSpPr>
      <dsp:spPr>
        <a:xfrm>
          <a:off x="2229453" y="3542383"/>
          <a:ext cx="1888154" cy="30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B6180-9540-4BDE-9B90-769AB2752B12}">
      <dsp:nvSpPr>
        <dsp:cNvPr id="0" name=""/>
        <dsp:cNvSpPr/>
      </dsp:nvSpPr>
      <dsp:spPr>
        <a:xfrm>
          <a:off x="5061685" y="579763"/>
          <a:ext cx="660854" cy="6608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03087-69D6-4320-9E1E-E79C71542D15}">
      <dsp:nvSpPr>
        <dsp:cNvPr id="0" name=""/>
        <dsp:cNvSpPr/>
      </dsp:nvSpPr>
      <dsp:spPr>
        <a:xfrm>
          <a:off x="4448035" y="1381146"/>
          <a:ext cx="1888154" cy="209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/>
            <a:t>She also reports that the back of her calf appears red. She plays regular sport and says this pain feels different from previous muscle injuries. </a:t>
          </a:r>
        </a:p>
      </dsp:txBody>
      <dsp:txXfrm>
        <a:off x="4448035" y="1381146"/>
        <a:ext cx="1888154" cy="2095875"/>
      </dsp:txXfrm>
    </dsp:sp>
    <dsp:sp modelId="{D918323D-BC1B-48AC-99C4-00976269FE30}">
      <dsp:nvSpPr>
        <dsp:cNvPr id="0" name=""/>
        <dsp:cNvSpPr/>
      </dsp:nvSpPr>
      <dsp:spPr>
        <a:xfrm>
          <a:off x="4448035" y="3542383"/>
          <a:ext cx="1888154" cy="30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0FBF3-B5E7-4D4D-9603-3BFEBC3131E4}">
      <dsp:nvSpPr>
        <dsp:cNvPr id="0" name=""/>
        <dsp:cNvSpPr/>
      </dsp:nvSpPr>
      <dsp:spPr>
        <a:xfrm>
          <a:off x="7498121" y="579763"/>
          <a:ext cx="660854" cy="6608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FBE1E-83CF-4ADA-A879-C39F1F1C5CB1}">
      <dsp:nvSpPr>
        <dsp:cNvPr id="0" name=""/>
        <dsp:cNvSpPr/>
      </dsp:nvSpPr>
      <dsp:spPr>
        <a:xfrm>
          <a:off x="6884471" y="1381146"/>
          <a:ext cx="1888154" cy="209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/>
            <a:t>Recent-history: </a:t>
          </a:r>
          <a:endParaRPr lang="tr-TR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/>
            <a:t>Last week, she came to Ankara from Chicago for mid-term holiday </a:t>
          </a:r>
        </a:p>
      </dsp:txBody>
      <dsp:txXfrm>
        <a:off x="6884471" y="1381146"/>
        <a:ext cx="1888154" cy="2095875"/>
      </dsp:txXfrm>
    </dsp:sp>
    <dsp:sp modelId="{29A2D0BF-8986-43AE-ACFE-2CE2658ED38C}">
      <dsp:nvSpPr>
        <dsp:cNvPr id="0" name=""/>
        <dsp:cNvSpPr/>
      </dsp:nvSpPr>
      <dsp:spPr>
        <a:xfrm>
          <a:off x="6660744" y="3149023"/>
          <a:ext cx="2323864" cy="30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 combined oral contraceptive pill for the past 3 years for the menstrual regulation; smoking</a:t>
          </a:r>
        </a:p>
      </dsp:txBody>
      <dsp:txXfrm>
        <a:off x="6660744" y="3149023"/>
        <a:ext cx="2323864" cy="304855"/>
      </dsp:txXfrm>
    </dsp:sp>
    <dsp:sp modelId="{A71E146A-5B77-4CB3-8F62-72CF864DA2CF}">
      <dsp:nvSpPr>
        <dsp:cNvPr id="0" name=""/>
        <dsp:cNvSpPr/>
      </dsp:nvSpPr>
      <dsp:spPr>
        <a:xfrm>
          <a:off x="9934558" y="579763"/>
          <a:ext cx="660854" cy="6608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87726-22DF-4A34-AB0A-C3A3D222F007}">
      <dsp:nvSpPr>
        <dsp:cNvPr id="0" name=""/>
        <dsp:cNvSpPr/>
      </dsp:nvSpPr>
      <dsp:spPr>
        <a:xfrm>
          <a:off x="9320908" y="1381146"/>
          <a:ext cx="1888154" cy="209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/>
            <a:t>Family history: Grandfather was death of pulmonary embolism.  Her mother has hypertension. Her father has healthy. </a:t>
          </a:r>
        </a:p>
      </dsp:txBody>
      <dsp:txXfrm>
        <a:off x="9320908" y="1381146"/>
        <a:ext cx="1888154" cy="2095875"/>
      </dsp:txXfrm>
    </dsp:sp>
    <dsp:sp modelId="{19766E0F-A6F9-4387-B70F-5A5D5CE64DE4}">
      <dsp:nvSpPr>
        <dsp:cNvPr id="0" name=""/>
        <dsp:cNvSpPr/>
      </dsp:nvSpPr>
      <dsp:spPr>
        <a:xfrm>
          <a:off x="9320908" y="3542383"/>
          <a:ext cx="1888154" cy="30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3D4F8-1D9A-4A4E-8348-FCD3B3025717}">
      <dsp:nvSpPr>
        <dsp:cNvPr id="0" name=""/>
        <dsp:cNvSpPr/>
      </dsp:nvSpPr>
      <dsp:spPr>
        <a:xfrm>
          <a:off x="624522" y="579763"/>
          <a:ext cx="660854" cy="6608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893D1-F62E-49EE-981E-7A110DA8B317}">
      <dsp:nvSpPr>
        <dsp:cNvPr id="0" name=""/>
        <dsp:cNvSpPr/>
      </dsp:nvSpPr>
      <dsp:spPr>
        <a:xfrm>
          <a:off x="10872" y="1381146"/>
          <a:ext cx="1888154" cy="209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/>
            <a:t>Ece is 24-year-old female </a:t>
          </a:r>
        </a:p>
      </dsp:txBody>
      <dsp:txXfrm>
        <a:off x="10872" y="1381146"/>
        <a:ext cx="1888154" cy="2095875"/>
      </dsp:txXfrm>
    </dsp:sp>
    <dsp:sp modelId="{E957D1FB-DD5A-4616-BFF7-B992B571C795}">
      <dsp:nvSpPr>
        <dsp:cNvPr id="0" name=""/>
        <dsp:cNvSpPr/>
      </dsp:nvSpPr>
      <dsp:spPr>
        <a:xfrm>
          <a:off x="10872" y="3542383"/>
          <a:ext cx="1888154" cy="30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E3101-4FDE-40B6-9730-DC4B2A90E33B}">
      <dsp:nvSpPr>
        <dsp:cNvPr id="0" name=""/>
        <dsp:cNvSpPr/>
      </dsp:nvSpPr>
      <dsp:spPr>
        <a:xfrm>
          <a:off x="2843103" y="579763"/>
          <a:ext cx="660854" cy="6608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3B666-CB05-4634-BCA6-0CD10FCA163B}">
      <dsp:nvSpPr>
        <dsp:cNvPr id="0" name=""/>
        <dsp:cNvSpPr/>
      </dsp:nvSpPr>
      <dsp:spPr>
        <a:xfrm>
          <a:off x="2229453" y="1381146"/>
          <a:ext cx="1888154" cy="209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/>
            <a:t>She complains of pain in her left calf, which has been present for a week. </a:t>
          </a:r>
        </a:p>
      </dsp:txBody>
      <dsp:txXfrm>
        <a:off x="2229453" y="1381146"/>
        <a:ext cx="1888154" cy="2095875"/>
      </dsp:txXfrm>
    </dsp:sp>
    <dsp:sp modelId="{F20047F3-453D-4F68-A058-73F120CBEBBA}">
      <dsp:nvSpPr>
        <dsp:cNvPr id="0" name=""/>
        <dsp:cNvSpPr/>
      </dsp:nvSpPr>
      <dsp:spPr>
        <a:xfrm>
          <a:off x="2229453" y="3542383"/>
          <a:ext cx="1888154" cy="30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B6180-9540-4BDE-9B90-769AB2752B12}">
      <dsp:nvSpPr>
        <dsp:cNvPr id="0" name=""/>
        <dsp:cNvSpPr/>
      </dsp:nvSpPr>
      <dsp:spPr>
        <a:xfrm>
          <a:off x="5061685" y="579763"/>
          <a:ext cx="660854" cy="6608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03087-69D6-4320-9E1E-E79C71542D15}">
      <dsp:nvSpPr>
        <dsp:cNvPr id="0" name=""/>
        <dsp:cNvSpPr/>
      </dsp:nvSpPr>
      <dsp:spPr>
        <a:xfrm>
          <a:off x="4448035" y="1381146"/>
          <a:ext cx="1888154" cy="209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/>
            <a:t>She also reports that the back of her calf appears red. She plays regular sport and says this pain feels different from previous muscle injuries. </a:t>
          </a:r>
        </a:p>
      </dsp:txBody>
      <dsp:txXfrm>
        <a:off x="4448035" y="1381146"/>
        <a:ext cx="1888154" cy="2095875"/>
      </dsp:txXfrm>
    </dsp:sp>
    <dsp:sp modelId="{D918323D-BC1B-48AC-99C4-00976269FE30}">
      <dsp:nvSpPr>
        <dsp:cNvPr id="0" name=""/>
        <dsp:cNvSpPr/>
      </dsp:nvSpPr>
      <dsp:spPr>
        <a:xfrm>
          <a:off x="4448035" y="3542383"/>
          <a:ext cx="1888154" cy="30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0FBF3-B5E7-4D4D-9603-3BFEBC3131E4}">
      <dsp:nvSpPr>
        <dsp:cNvPr id="0" name=""/>
        <dsp:cNvSpPr/>
      </dsp:nvSpPr>
      <dsp:spPr>
        <a:xfrm>
          <a:off x="7498121" y="579763"/>
          <a:ext cx="660854" cy="6608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FBE1E-83CF-4ADA-A879-C39F1F1C5CB1}">
      <dsp:nvSpPr>
        <dsp:cNvPr id="0" name=""/>
        <dsp:cNvSpPr/>
      </dsp:nvSpPr>
      <dsp:spPr>
        <a:xfrm>
          <a:off x="6884471" y="1381146"/>
          <a:ext cx="1888154" cy="209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/>
            <a:t>Recent-history: </a:t>
          </a:r>
          <a:endParaRPr lang="tr-TR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/>
            <a:t>Last week, she came to Ankara from Chicago for mid-term holiday </a:t>
          </a:r>
        </a:p>
      </dsp:txBody>
      <dsp:txXfrm>
        <a:off x="6884471" y="1381146"/>
        <a:ext cx="1888154" cy="2095875"/>
      </dsp:txXfrm>
    </dsp:sp>
    <dsp:sp modelId="{29A2D0BF-8986-43AE-ACFE-2CE2658ED38C}">
      <dsp:nvSpPr>
        <dsp:cNvPr id="0" name=""/>
        <dsp:cNvSpPr/>
      </dsp:nvSpPr>
      <dsp:spPr>
        <a:xfrm>
          <a:off x="6660744" y="3149023"/>
          <a:ext cx="2323864" cy="30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 combined oral contraceptive pill for the past 3 years for the menstrual regulation; smoking</a:t>
          </a:r>
        </a:p>
      </dsp:txBody>
      <dsp:txXfrm>
        <a:off x="6660744" y="3149023"/>
        <a:ext cx="2323864" cy="304855"/>
      </dsp:txXfrm>
    </dsp:sp>
    <dsp:sp modelId="{A71E146A-5B77-4CB3-8F62-72CF864DA2CF}">
      <dsp:nvSpPr>
        <dsp:cNvPr id="0" name=""/>
        <dsp:cNvSpPr/>
      </dsp:nvSpPr>
      <dsp:spPr>
        <a:xfrm>
          <a:off x="9934558" y="579763"/>
          <a:ext cx="660854" cy="6608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87726-22DF-4A34-AB0A-C3A3D222F007}">
      <dsp:nvSpPr>
        <dsp:cNvPr id="0" name=""/>
        <dsp:cNvSpPr/>
      </dsp:nvSpPr>
      <dsp:spPr>
        <a:xfrm>
          <a:off x="9320908" y="1381146"/>
          <a:ext cx="1888154" cy="209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/>
            <a:t>Family history: Grandfather was death of pulmonary embolism.  Her mother has hypertension. Her father has healthy. </a:t>
          </a:r>
        </a:p>
      </dsp:txBody>
      <dsp:txXfrm>
        <a:off x="9320908" y="1381146"/>
        <a:ext cx="1888154" cy="2095875"/>
      </dsp:txXfrm>
    </dsp:sp>
    <dsp:sp modelId="{19766E0F-A6F9-4387-B70F-5A5D5CE64DE4}">
      <dsp:nvSpPr>
        <dsp:cNvPr id="0" name=""/>
        <dsp:cNvSpPr/>
      </dsp:nvSpPr>
      <dsp:spPr>
        <a:xfrm>
          <a:off x="9320908" y="3542383"/>
          <a:ext cx="1888154" cy="30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THROMBOSIS: WHO, WHEN, HOW?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4" y="4147495"/>
            <a:ext cx="4775075" cy="55965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Pervin </a:t>
            </a:r>
            <a:r>
              <a:rPr lang="en-US" dirty="0" err="1">
                <a:solidFill>
                  <a:schemeClr val="tx1"/>
                </a:solidFill>
              </a:rPr>
              <a:t>Topcuoglu</a:t>
            </a:r>
            <a:r>
              <a:rPr lang="en-US" dirty="0">
                <a:solidFill>
                  <a:schemeClr val="tx1"/>
                </a:solidFill>
              </a:rPr>
              <a:t>, MD</a:t>
            </a:r>
          </a:p>
          <a:p>
            <a:r>
              <a:rPr lang="en-US" dirty="0">
                <a:solidFill>
                  <a:schemeClr val="tx1"/>
                </a:solidFill>
              </a:rPr>
              <a:t>Hematology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117048-C2E1-494B-8108-135CA4ACF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Hereditary Risk Fa</a:t>
            </a:r>
            <a:r>
              <a:rPr lang="tr-TR" b="1" dirty="0">
                <a:solidFill>
                  <a:srgbClr val="FF0000"/>
                </a:solidFill>
              </a:rPr>
              <a:t>C</a:t>
            </a:r>
            <a:r>
              <a:rPr lang="en-US" b="1" dirty="0">
                <a:solidFill>
                  <a:srgbClr val="FF0000"/>
                </a:solidFill>
              </a:rPr>
              <a:t>tors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3301F3-C297-4A6E-BE7C-70F2E8C69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236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5801-228A-48D3-BE78-AE50E7CF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Protein C Deficiency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A8B6-DE4A-4F5C-9438-1F2891698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685692" cy="3849624"/>
          </a:xfrm>
        </p:spPr>
        <p:txBody>
          <a:bodyPr>
            <a:noAutofit/>
          </a:bodyPr>
          <a:lstStyle/>
          <a:p>
            <a:r>
              <a:rPr lang="en-US" sz="2000" dirty="0"/>
              <a:t>Protein C is a vitamin K–dependent protein, converted during the coagulation process to activated protein C (APC). </a:t>
            </a:r>
          </a:p>
          <a:p>
            <a:r>
              <a:rPr lang="en-US" sz="2000" dirty="0"/>
              <a:t>APC acts as a natural anticoagulant. </a:t>
            </a:r>
          </a:p>
          <a:p>
            <a:r>
              <a:rPr lang="en-US" sz="2000" dirty="0"/>
              <a:t>In complex with the cofactor protein S, it inactivates coagulation factors </a:t>
            </a:r>
            <a:r>
              <a:rPr lang="en-US" sz="2000" dirty="0" err="1"/>
              <a:t>Va</a:t>
            </a:r>
            <a:r>
              <a:rPr lang="en-US" sz="2000" dirty="0"/>
              <a:t> and </a:t>
            </a:r>
            <a:r>
              <a:rPr lang="en-US" sz="2000" dirty="0" err="1"/>
              <a:t>VIIIa</a:t>
            </a:r>
            <a:r>
              <a:rPr lang="en-US" sz="2000" dirty="0"/>
              <a:t>, making them unavailable as cofactors during the coagulation.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A6D9F-0EF0-4E32-B544-329660F5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973" y="2103120"/>
            <a:ext cx="4655563" cy="291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5801-228A-48D3-BE78-AE50E7CF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Protein C Deficiency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A8B6-DE4A-4F5C-9438-1F289169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Two types of deficiency are known, but their distinction is not clinically important for the thrombotic risk. </a:t>
            </a:r>
          </a:p>
          <a:p>
            <a:pPr lvl="1"/>
            <a:r>
              <a:rPr lang="en-US" sz="2000" dirty="0"/>
              <a:t>Type I </a:t>
            </a:r>
            <a:r>
              <a:rPr lang="tr-TR" sz="2000" dirty="0"/>
              <a:t>(85%) </a:t>
            </a:r>
            <a:r>
              <a:rPr lang="en-US" sz="2000" dirty="0"/>
              <a:t>is defined as a quantitative deficiency with low functional protein C (activity) and immunologic (antigen) level</a:t>
            </a:r>
            <a:r>
              <a:rPr lang="tr-TR" sz="2000" dirty="0"/>
              <a:t>. </a:t>
            </a:r>
            <a:endParaRPr lang="en-US" sz="2000" dirty="0"/>
          </a:p>
          <a:p>
            <a:pPr lvl="1"/>
            <a:r>
              <a:rPr lang="en-US" sz="2000" dirty="0"/>
              <a:t>Type II </a:t>
            </a:r>
            <a:r>
              <a:rPr lang="tr-TR" sz="2000" dirty="0"/>
              <a:t>(15%) </a:t>
            </a:r>
            <a:r>
              <a:rPr lang="en-US" sz="2000" dirty="0"/>
              <a:t>is defined as a qualitative deficiency with low activity but normal antigen level.</a:t>
            </a:r>
          </a:p>
          <a:p>
            <a:r>
              <a:rPr lang="en-US" sz="2000" dirty="0"/>
              <a:t>It is inherited in an autosomal dominant fashion.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A6D9F-0EF0-4E32-B544-329660F5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081" y="75283"/>
            <a:ext cx="3242084" cy="20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6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5801-228A-48D3-BE78-AE50E7CF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Protein S Deficiency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A8B6-DE4A-4F5C-9438-1F2891698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137031" cy="3849624"/>
          </a:xfrm>
        </p:spPr>
        <p:txBody>
          <a:bodyPr>
            <a:noAutofit/>
          </a:bodyPr>
          <a:lstStyle/>
          <a:p>
            <a:r>
              <a:rPr lang="en-US" sz="2000" dirty="0"/>
              <a:t>Protein S is also a vitamin K–dependent protein. </a:t>
            </a:r>
          </a:p>
          <a:p>
            <a:r>
              <a:rPr lang="en-US" sz="2000" dirty="0"/>
              <a:t>40% of protein S exists in a free form, and the remaining 60% in a complex with the transport protein called </a:t>
            </a:r>
            <a:r>
              <a:rPr lang="en-US" sz="2000" i="1" dirty="0"/>
              <a:t>C4b-binding protein </a:t>
            </a:r>
            <a:r>
              <a:rPr lang="en-US" sz="2000" dirty="0"/>
              <a:t>(C4b-BP).</a:t>
            </a:r>
          </a:p>
          <a:p>
            <a:r>
              <a:rPr lang="en-US" sz="2000" dirty="0"/>
              <a:t>It is mostly free protein S that functions as a natural anticoagulant, by being a cofactor for APC to inactivate </a:t>
            </a:r>
            <a:r>
              <a:rPr lang="en-US" sz="2000" dirty="0" err="1"/>
              <a:t>FVa</a:t>
            </a:r>
            <a:r>
              <a:rPr lang="en-US" sz="2000" dirty="0"/>
              <a:t> and </a:t>
            </a:r>
            <a:r>
              <a:rPr lang="en-US" sz="2000" dirty="0" err="1"/>
              <a:t>FVIIIa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A6D9F-0EF0-4E32-B544-329660F5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541" y="2103120"/>
            <a:ext cx="4309111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63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5801-228A-48D3-BE78-AE50E7CF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Protein S Deficiency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A8B6-DE4A-4F5C-9438-1F289169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It is inherited in an autosomal dominant fashion.</a:t>
            </a:r>
          </a:p>
          <a:p>
            <a:pPr lvl="1"/>
            <a:r>
              <a:rPr lang="en-US" sz="2000" b="1" dirty="0"/>
              <a:t>Type I</a:t>
            </a:r>
            <a:r>
              <a:rPr lang="en-US" sz="2000" dirty="0"/>
              <a:t> is defined as a quantitative deficiency in which both free and total protein S antigen levels are decreased.</a:t>
            </a:r>
          </a:p>
          <a:p>
            <a:pPr lvl="1"/>
            <a:r>
              <a:rPr lang="en-US" sz="2000" dirty="0"/>
              <a:t>Type II is defined as a qualitative deficiency in which protein S activity is low, but free and total antigen levels are normal.</a:t>
            </a:r>
          </a:p>
          <a:p>
            <a:pPr lvl="1"/>
            <a:r>
              <a:rPr lang="en-US" sz="2000" dirty="0"/>
              <a:t>Type III is a quantitative deficiency, in which free protein S antigen level is low and the total antigen level is normal. It is either due to a high C4b-BP plasma concentration or to an abnormal binding of protein S to this carrier protein.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A6D9F-0EF0-4E32-B544-329660F5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081" y="75283"/>
            <a:ext cx="3242084" cy="20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56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2997-D3BE-40FB-BDC5-7D540361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Factor V Leiden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8D8E-DD2C-4805-B6E4-D0B29404C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554" y="2554458"/>
            <a:ext cx="10058400" cy="3849624"/>
          </a:xfrm>
        </p:spPr>
        <p:txBody>
          <a:bodyPr>
            <a:noAutofit/>
          </a:bodyPr>
          <a:lstStyle/>
          <a:p>
            <a:r>
              <a:rPr lang="en-US" sz="2000" dirty="0"/>
              <a:t>APC is a potent inhibitor of the coagulation system, cleaving the activated forms of factors V and VIII (</a:t>
            </a:r>
            <a:r>
              <a:rPr lang="en-US" sz="2000" dirty="0" err="1"/>
              <a:t>FVa</a:t>
            </a:r>
            <a:r>
              <a:rPr lang="en-US" sz="2000" dirty="0"/>
              <a:t> and </a:t>
            </a:r>
            <a:r>
              <a:rPr lang="en-US" sz="2000" dirty="0" err="1"/>
              <a:t>FVIIIa</a:t>
            </a:r>
            <a:r>
              <a:rPr lang="en-US" sz="2000" dirty="0"/>
              <a:t>) </a:t>
            </a:r>
          </a:p>
          <a:p>
            <a:r>
              <a:rPr lang="en-US" sz="2000" dirty="0"/>
              <a:t>The FVL mutation is one of the most commonly identified inherited </a:t>
            </a:r>
            <a:endParaRPr lang="tr-TR" sz="2000" dirty="0"/>
          </a:p>
          <a:p>
            <a:r>
              <a:rPr lang="en-US" sz="2000" dirty="0"/>
              <a:t>Autosomal –dominant inheritance</a:t>
            </a:r>
          </a:p>
          <a:p>
            <a:r>
              <a:rPr lang="en-US" sz="2000" dirty="0"/>
              <a:t>It is a point mutation (G1691A) in the factor V gene, leading to a factor V molecule with an </a:t>
            </a:r>
            <a:r>
              <a:rPr lang="tr-TR" sz="2000" dirty="0"/>
              <a:t>A</a:t>
            </a:r>
            <a:r>
              <a:rPr lang="en-US" sz="2000" dirty="0" err="1"/>
              <a:t>rginine</a:t>
            </a:r>
            <a:r>
              <a:rPr lang="en-US" sz="2000" dirty="0"/>
              <a:t>-to- Glutamine substitution at position 506 (Arg506Gln, R506Q)</a:t>
            </a:r>
          </a:p>
          <a:p>
            <a:r>
              <a:rPr lang="en-US" sz="2000" dirty="0"/>
              <a:t>This abolishes a cleavage site for APC and makes factor </a:t>
            </a:r>
            <a:r>
              <a:rPr lang="en-US" sz="2000" dirty="0" err="1"/>
              <a:t>Va</a:t>
            </a:r>
            <a:r>
              <a:rPr lang="en-US" sz="2000" dirty="0"/>
              <a:t> less susceptible to inactivation</a:t>
            </a:r>
          </a:p>
          <a:p>
            <a:r>
              <a:rPr lang="en-US" sz="2000" dirty="0"/>
              <a:t>FVL accounts for &gt; 90% of APC resistance.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73727-9B49-4505-A102-90569F186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427" y="68398"/>
            <a:ext cx="6725351" cy="215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01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2997-D3BE-40FB-BDC5-7D540361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solidFill>
                  <a:srgbClr val="FF0000"/>
                </a:solidFill>
              </a:rPr>
              <a:t>APC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8D8E-DD2C-4805-B6E4-D0B29404C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684" y="2365782"/>
            <a:ext cx="8778949" cy="3849624"/>
          </a:xfrm>
        </p:spPr>
        <p:txBody>
          <a:bodyPr>
            <a:noAutofit/>
          </a:bodyPr>
          <a:lstStyle/>
          <a:p>
            <a:r>
              <a:rPr lang="en-US" sz="2000" dirty="0"/>
              <a:t>Other causes of APC resistance include less common genetic mutations of factor V (factor V Cambridge, factor V Liverpool), and </a:t>
            </a:r>
          </a:p>
          <a:p>
            <a:r>
              <a:rPr lang="en-US" sz="2000" dirty="0"/>
              <a:t>Acquired causes of APC resistance:</a:t>
            </a:r>
          </a:p>
          <a:p>
            <a:pPr lvl="1"/>
            <a:r>
              <a:rPr lang="en-US" sz="2000" dirty="0"/>
              <a:t>APLAs, </a:t>
            </a:r>
          </a:p>
          <a:p>
            <a:pPr lvl="1"/>
            <a:r>
              <a:rPr lang="en-US" sz="2000" dirty="0"/>
              <a:t>Pregnancy, and </a:t>
            </a:r>
          </a:p>
          <a:p>
            <a:pPr lvl="1"/>
            <a:r>
              <a:rPr lang="en-US" sz="2000" dirty="0"/>
              <a:t>Cancer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6572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8D89B0-B44F-4165-A482-44E65DDD8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0980" y="2719755"/>
            <a:ext cx="4095205" cy="307461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200A-5BB5-4836-8542-72766F72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Antithrombin Deficiency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60FF8-E8E7-47BB-A18B-F8F47012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811108" cy="3849624"/>
          </a:xfrm>
        </p:spPr>
        <p:txBody>
          <a:bodyPr>
            <a:noAutofit/>
          </a:bodyPr>
          <a:lstStyle/>
          <a:p>
            <a:r>
              <a:rPr lang="en-US" sz="2000" dirty="0"/>
              <a:t>AT is an enzyme that interrupts the coagulation process mostly by inhibiting thrombin, </a:t>
            </a:r>
            <a:r>
              <a:rPr lang="en-US" sz="2000" dirty="0" err="1"/>
              <a:t>FXa</a:t>
            </a:r>
            <a:r>
              <a:rPr lang="en-US" sz="2000" dirty="0"/>
              <a:t> and </a:t>
            </a:r>
            <a:r>
              <a:rPr lang="en-US" sz="2000" dirty="0" err="1"/>
              <a:t>FIXa</a:t>
            </a:r>
            <a:r>
              <a:rPr lang="en-US" sz="2000" dirty="0"/>
              <a:t>.</a:t>
            </a:r>
          </a:p>
          <a:p>
            <a:r>
              <a:rPr lang="en-US" sz="2000" dirty="0"/>
              <a:t>Quantitative (type</a:t>
            </a:r>
            <a:r>
              <a:rPr lang="tr-TR" sz="2000" dirty="0"/>
              <a:t>-</a:t>
            </a:r>
            <a:r>
              <a:rPr lang="en-US" sz="2000" dirty="0"/>
              <a:t>I) and qualitative (type</a:t>
            </a:r>
            <a:r>
              <a:rPr lang="tr-TR" sz="2000" dirty="0"/>
              <a:t>-</a:t>
            </a:r>
            <a:r>
              <a:rPr lang="en-US" sz="2000" dirty="0"/>
              <a:t>II) defects exist. </a:t>
            </a:r>
          </a:p>
          <a:p>
            <a:r>
              <a:rPr lang="en-US" sz="2000" dirty="0"/>
              <a:t>Type II deficiencies consist of defects affecting: </a:t>
            </a:r>
          </a:p>
          <a:p>
            <a:pPr lvl="1"/>
            <a:r>
              <a:rPr lang="en-US" sz="2000" dirty="0"/>
              <a:t>The thrombin-binding region, </a:t>
            </a:r>
          </a:p>
          <a:p>
            <a:pPr lvl="1"/>
            <a:r>
              <a:rPr lang="en-US" sz="2000" dirty="0"/>
              <a:t>The heparin-binding region, and </a:t>
            </a:r>
          </a:p>
          <a:p>
            <a:pPr lvl="1"/>
            <a:r>
              <a:rPr lang="en-US" sz="2000" dirty="0"/>
              <a:t>A variety of other AT molecule regions.</a:t>
            </a:r>
            <a:endParaRPr lang="tr-TR" sz="2000" dirty="0"/>
          </a:p>
          <a:p>
            <a:r>
              <a:rPr lang="en-US" sz="2000" dirty="0"/>
              <a:t>Inherited in an autosomal dominant fashion.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8546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4A99-F202-4736-A937-DB58A850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Prothrombin 20210 mutation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EE85F-F807-49A7-A83F-B6BBF0961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892" y="1903828"/>
            <a:ext cx="10058400" cy="3849624"/>
          </a:xfrm>
        </p:spPr>
        <p:txBody>
          <a:bodyPr>
            <a:noAutofit/>
          </a:bodyPr>
          <a:lstStyle/>
          <a:p>
            <a:r>
              <a:rPr lang="en-US" sz="2000" dirty="0"/>
              <a:t>It is the second inherited risk factor for venous thrombosis. </a:t>
            </a:r>
          </a:p>
          <a:p>
            <a:r>
              <a:rPr lang="en-US" sz="2000" dirty="0"/>
              <a:t>Individuals who are heterozygous for this polymorphism have slightly higher levels of circulating prothrombin. </a:t>
            </a:r>
          </a:p>
          <a:p>
            <a:r>
              <a:rPr lang="en-US" sz="2000" dirty="0"/>
              <a:t>It is inherited in an autosomal dominant fashion.</a:t>
            </a:r>
          </a:p>
        </p:txBody>
      </p:sp>
    </p:spTree>
    <p:extLst>
      <p:ext uri="{BB962C8B-B14F-4D97-AF65-F5344CB8AC3E}">
        <p14:creationId xmlns:p14="http://schemas.microsoft.com/office/powerpoint/2010/main" val="2816229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4A2B-CDA6-4543-9C9A-985FC337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54" y="730517"/>
            <a:ext cx="10532348" cy="1371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Prevalence of thrombophilia and relative risk estimates for various clinical manifestations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8198E-CDE2-4126-93F8-64621200EF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1110" y="2343122"/>
            <a:ext cx="10353231" cy="404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3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B634-8419-4B72-ABCA-37CBCC03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5ABFD-4F51-4CDD-83E5-6D79879CC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i="1" dirty="0"/>
              <a:t>Understand the basic pathology of thrombogenesis</a:t>
            </a:r>
          </a:p>
          <a:p>
            <a:r>
              <a:rPr lang="en-US" sz="2400" i="1" dirty="0"/>
              <a:t>Risk factors for development of deep vein thrombosis</a:t>
            </a:r>
          </a:p>
          <a:p>
            <a:r>
              <a:rPr lang="en-US" sz="2400" i="1" dirty="0"/>
              <a:t>Understand of limitation of the assay </a:t>
            </a:r>
          </a:p>
          <a:p>
            <a:r>
              <a:rPr lang="en-US" sz="2400" i="1" dirty="0"/>
              <a:t>Algorithm for the diagnostic approach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4206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1EB5A3-3A9E-4B41-A853-BCD030CC49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1524" y="580511"/>
            <a:ext cx="5234354" cy="5884546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66A64DB-0124-4518-B4B1-3CD40AC4FE2F}"/>
              </a:ext>
            </a:extLst>
          </p:cNvPr>
          <p:cNvSpPr/>
          <p:nvPr/>
        </p:nvSpPr>
        <p:spPr>
          <a:xfrm>
            <a:off x="926123" y="1213338"/>
            <a:ext cx="4964723" cy="4618893"/>
          </a:xfrm>
          <a:prstGeom prst="homePlate">
            <a:avLst>
              <a:gd name="adj" fmla="val 31351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Conditions associated with acquired coagulation factor</a:t>
            </a:r>
            <a:br>
              <a:rPr lang="en-US" sz="4400" b="1" dirty="0"/>
            </a:br>
            <a:r>
              <a:rPr lang="en-US" sz="4400" b="1" dirty="0"/>
              <a:t>deficiencies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52492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06C1E-4450-4D74-9F03-003218A2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non-O Blood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7F4B5-3592-4737-8F52-C2AC7EFD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45" y="1757947"/>
            <a:ext cx="8991241" cy="4457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91FC1B-C4E0-4751-B2B5-C3CC3455590B}"/>
              </a:ext>
            </a:extLst>
          </p:cNvPr>
          <p:cNvSpPr txBox="1"/>
          <p:nvPr/>
        </p:nvSpPr>
        <p:spPr>
          <a:xfrm>
            <a:off x="6259647" y="6142100"/>
            <a:ext cx="550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World J </a:t>
            </a:r>
            <a:r>
              <a:rPr lang="en-US" i="1" dirty="0" err="1"/>
              <a:t>Cardiol</a:t>
            </a:r>
            <a:r>
              <a:rPr lang="en-US" i="1" dirty="0"/>
              <a:t> </a:t>
            </a:r>
            <a:r>
              <a:rPr lang="en-US" dirty="0"/>
              <a:t>2014 September 26; 6(9): 985-992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0801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117048-C2E1-494B-8108-135CA4ACF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ACQUIRED </a:t>
            </a:r>
            <a:r>
              <a:rPr lang="en-US" b="1" dirty="0" err="1">
                <a:solidFill>
                  <a:srgbClr val="FF0000"/>
                </a:solidFill>
              </a:rPr>
              <a:t>Rısk</a:t>
            </a:r>
            <a:r>
              <a:rPr lang="en-US" b="1" dirty="0">
                <a:solidFill>
                  <a:srgbClr val="FF0000"/>
                </a:solidFill>
              </a:rPr>
              <a:t> Fa</a:t>
            </a:r>
            <a:r>
              <a:rPr lang="tr-TR" b="1" dirty="0">
                <a:solidFill>
                  <a:srgbClr val="FF0000"/>
                </a:solidFill>
              </a:rPr>
              <a:t>C</a:t>
            </a:r>
            <a:r>
              <a:rPr lang="en-US" b="1" dirty="0">
                <a:solidFill>
                  <a:srgbClr val="FF0000"/>
                </a:solidFill>
              </a:rPr>
              <a:t>tors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3301F3-C297-4A6E-BE7C-70F2E8C69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48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3A9A-C1DE-4FB7-BE19-AC15D373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Antiphospolipid</a:t>
            </a:r>
            <a:r>
              <a:rPr lang="en-US" sz="4400" b="1" dirty="0">
                <a:solidFill>
                  <a:srgbClr val="FF0000"/>
                </a:solidFill>
              </a:rPr>
              <a:t> antibodies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D8D4-E1EF-4866-9077-DBD4227C4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1" y="2108982"/>
            <a:ext cx="8317523" cy="3849624"/>
          </a:xfrm>
        </p:spPr>
        <p:txBody>
          <a:bodyPr>
            <a:noAutofit/>
          </a:bodyPr>
          <a:lstStyle/>
          <a:p>
            <a:r>
              <a:rPr lang="en-US" sz="2000" dirty="0"/>
              <a:t>APLAs are acquired autoantibodies directed against phospholipids and phospholipid-binding proteins, such as β2-glycoprotein I and prothrombin.</a:t>
            </a:r>
          </a:p>
          <a:p>
            <a:r>
              <a:rPr lang="en-US" sz="2000" dirty="0"/>
              <a:t>They are associated with arterial </a:t>
            </a:r>
            <a:r>
              <a:rPr lang="tr-TR" sz="2000" dirty="0" err="1"/>
              <a:t>and</a:t>
            </a:r>
            <a:r>
              <a:rPr lang="en-US" sz="2000" dirty="0"/>
              <a:t> VTE, and pregnancy complications.</a:t>
            </a:r>
            <a:endParaRPr lang="tr-TR" sz="2000" dirty="0"/>
          </a:p>
          <a:p>
            <a:r>
              <a:rPr lang="en-US" sz="2000" dirty="0"/>
              <a:t>The syndrome can occur:</a:t>
            </a:r>
          </a:p>
          <a:p>
            <a:pPr lvl="1"/>
            <a:r>
              <a:rPr lang="en-US" sz="2000" dirty="0"/>
              <a:t>Primary APS (not associated with any other diseases) or </a:t>
            </a:r>
          </a:p>
          <a:p>
            <a:pPr lvl="1"/>
            <a:r>
              <a:rPr lang="en-US" sz="2000" dirty="0"/>
              <a:t>Secondary APS (associated with autoimmune diseases, malignancy, or drugs).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79179-63C2-44DE-80D8-3C270976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042" y="3939707"/>
            <a:ext cx="2982912" cy="24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55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3A9A-C1DE-4FB7-BE19-AC15D373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Antiphospolipid</a:t>
            </a:r>
            <a:r>
              <a:rPr lang="en-US" sz="4400" b="1" dirty="0">
                <a:solidFill>
                  <a:srgbClr val="FF0000"/>
                </a:solidFill>
              </a:rPr>
              <a:t> antibodies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D8D4-E1EF-4866-9077-DBD4227C4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462" y="2014194"/>
            <a:ext cx="7795846" cy="3849624"/>
          </a:xfrm>
        </p:spPr>
        <p:txBody>
          <a:bodyPr>
            <a:noAutofit/>
          </a:bodyPr>
          <a:lstStyle/>
          <a:p>
            <a:r>
              <a:rPr lang="en-US" sz="2800"/>
              <a:t>Diagnosis of APS requires objectively documented:</a:t>
            </a:r>
          </a:p>
          <a:p>
            <a:pPr lvl="1"/>
            <a:r>
              <a:rPr lang="en-US" sz="2400"/>
              <a:t>venous or arterial thrombosis, </a:t>
            </a:r>
          </a:p>
          <a:p>
            <a:pPr lvl="1"/>
            <a:r>
              <a:rPr lang="en-US" sz="2400"/>
              <a:t>unexplained recurrent (3 or more), early (&lt; 10 weeks of gestation) miscarriages or 1 or more late pregnancy losses, or pregnancy complications associated with placental insufficiency </a:t>
            </a:r>
          </a:p>
          <a:p>
            <a:pPr lvl="1"/>
            <a:r>
              <a:rPr lang="en-US" sz="2400"/>
              <a:t>together with persistent laboratory evidence of APLAs, tested at least 12 weeks apart.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79179-63C2-44DE-80D8-3C270976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751" y="441750"/>
            <a:ext cx="3340202" cy="27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04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C613-4779-41A6-94C9-C4C63CFB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1303A-41BA-4BA2-9763-A0010716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931877" cy="3849624"/>
          </a:xfrm>
        </p:spPr>
        <p:txBody>
          <a:bodyPr>
            <a:normAutofit/>
          </a:bodyPr>
          <a:lstStyle/>
          <a:p>
            <a:r>
              <a:rPr lang="en-US" sz="2000" dirty="0"/>
              <a:t>Immobilization</a:t>
            </a:r>
          </a:p>
          <a:p>
            <a:r>
              <a:rPr lang="en-US" sz="2000" dirty="0"/>
              <a:t>Comorbidities (DM, COPD, heart failure, stroke)</a:t>
            </a:r>
          </a:p>
          <a:p>
            <a:r>
              <a:rPr lang="en-US" sz="2000" dirty="0"/>
              <a:t>Cancer</a:t>
            </a:r>
          </a:p>
          <a:p>
            <a:r>
              <a:rPr lang="en-US" sz="2000" dirty="0"/>
              <a:t>HRT</a:t>
            </a:r>
          </a:p>
          <a:p>
            <a:r>
              <a:rPr lang="en-US" sz="2000" dirty="0"/>
              <a:t>More hospitalization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7BDDB-DA7F-4B35-A07E-24F195E2F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202" y="2313432"/>
            <a:ext cx="4140879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19DE00-A94B-4E42-86F5-D670CD032063}"/>
              </a:ext>
            </a:extLst>
          </p:cNvPr>
          <p:cNvSpPr txBox="1"/>
          <p:nvPr/>
        </p:nvSpPr>
        <p:spPr>
          <a:xfrm>
            <a:off x="5226907" y="6125829"/>
            <a:ext cx="6469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 of Thrombosis and </a:t>
            </a:r>
            <a:r>
              <a:rPr lang="en-US" dirty="0" err="1"/>
              <a:t>Haemostasis</a:t>
            </a:r>
            <a:r>
              <a:rPr lang="en-US" dirty="0"/>
              <a:t>,</a:t>
            </a:r>
            <a:r>
              <a:rPr lang="tr-TR" dirty="0"/>
              <a:t>2010</a:t>
            </a:r>
            <a:r>
              <a:rPr lang="en-US" dirty="0"/>
              <a:t> 8: 2105–2112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8411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C613-4779-41A6-94C9-C4C63CFB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1303A-41BA-4BA2-9763-A00107163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Approximately 20% of all VTEs occur in patients with cancer. </a:t>
            </a:r>
          </a:p>
          <a:p>
            <a:r>
              <a:rPr lang="en-US" sz="1800"/>
              <a:t>About 5% of patients with unprovoked VTE have a previously undiagnosed cancer at the time of the VTE, and</a:t>
            </a:r>
          </a:p>
          <a:p>
            <a:r>
              <a:rPr lang="en-US" sz="1800"/>
              <a:t>Another 10% of patients with unprovoked VTE will be diagnosed with a cancer in the year following the VTE diagnosis.</a:t>
            </a:r>
          </a:p>
          <a:p>
            <a:r>
              <a:rPr lang="en-US" sz="1800"/>
              <a:t>The majority of these VTEs are related to central venous catheters or cancer therapy, such as asparaginase, high-dose corticosteroids or immunomodulator drugs (thalidomide, lenalidomide, etc)</a:t>
            </a:r>
          </a:p>
          <a:p>
            <a:r>
              <a:rPr lang="en-US" sz="1800"/>
              <a:t>Myeloprolipherative neoplasms, ET or PV are associated with a substantial risk for thrombosis (arterial more commonly than venous). </a:t>
            </a:r>
          </a:p>
        </p:txBody>
      </p:sp>
    </p:spTree>
    <p:extLst>
      <p:ext uri="{BB962C8B-B14F-4D97-AF65-F5344CB8AC3E}">
        <p14:creationId xmlns:p14="http://schemas.microsoft.com/office/powerpoint/2010/main" val="58974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A440-02AC-47DB-B6F4-3B277A5A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Heparin-Induced </a:t>
            </a:r>
            <a:r>
              <a:rPr lang="en-US" sz="4400" b="1" dirty="0" err="1">
                <a:solidFill>
                  <a:srgbClr val="FF0000"/>
                </a:solidFill>
              </a:rPr>
              <a:t>Trombocytopenia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91C22-58ED-4891-958B-5E7C49C5D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37" y="1845181"/>
            <a:ext cx="10058400" cy="1583819"/>
          </a:xfrm>
        </p:spPr>
        <p:txBody>
          <a:bodyPr>
            <a:noAutofit/>
          </a:bodyPr>
          <a:lstStyle/>
          <a:p>
            <a:r>
              <a:rPr lang="en-US" sz="2000" dirty="0"/>
              <a:t>An idiosyncratic drug reaction caused by antibodies against multimolecular complexes of PF4 and heparin.</a:t>
            </a:r>
          </a:p>
          <a:p>
            <a:pPr lvl="1"/>
            <a:r>
              <a:rPr lang="en-US" sz="2000" dirty="0"/>
              <a:t>Binding of HIT antibodies to Fc receptors on monocytes and platelets causes cellular activation; </a:t>
            </a:r>
            <a:endParaRPr lang="tr-TR" sz="2000" dirty="0"/>
          </a:p>
          <a:p>
            <a:pPr lvl="1"/>
            <a:r>
              <a:rPr lang="en-US" sz="2000" dirty="0"/>
              <a:t>HIT antibodies also activate endothelial cells by binding endothelial cell–associated PF4.</a:t>
            </a:r>
          </a:p>
          <a:p>
            <a:r>
              <a:rPr lang="en-US" sz="2000" dirty="0"/>
              <a:t>The net result is elevated levels of circulating microparticles and an intensely prothrombotic state.</a:t>
            </a:r>
          </a:p>
        </p:txBody>
      </p:sp>
    </p:spTree>
    <p:extLst>
      <p:ext uri="{BB962C8B-B14F-4D97-AF65-F5344CB8AC3E}">
        <p14:creationId xmlns:p14="http://schemas.microsoft.com/office/powerpoint/2010/main" val="173714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ECA6-AA7E-4531-8898-D4C9BD69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15" y="379181"/>
            <a:ext cx="10638692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Thrombophilia: reasons to test or not test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78D7D-0C86-432F-B84A-17296B595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62" y="1680443"/>
            <a:ext cx="6324599" cy="4649015"/>
          </a:xfrm>
          <a:custGeom>
            <a:avLst/>
            <a:gdLst>
              <a:gd name="connsiteX0" fmla="*/ 0 w 6324599"/>
              <a:gd name="connsiteY0" fmla="*/ 0 h 4649015"/>
              <a:gd name="connsiteX1" fmla="*/ 574964 w 6324599"/>
              <a:gd name="connsiteY1" fmla="*/ 0 h 4649015"/>
              <a:gd name="connsiteX2" fmla="*/ 960189 w 6324599"/>
              <a:gd name="connsiteY2" fmla="*/ 0 h 4649015"/>
              <a:gd name="connsiteX3" fmla="*/ 1471907 w 6324599"/>
              <a:gd name="connsiteY3" fmla="*/ 0 h 4649015"/>
              <a:gd name="connsiteX4" fmla="*/ 2110116 w 6324599"/>
              <a:gd name="connsiteY4" fmla="*/ 0 h 4649015"/>
              <a:gd name="connsiteX5" fmla="*/ 2558588 w 6324599"/>
              <a:gd name="connsiteY5" fmla="*/ 0 h 4649015"/>
              <a:gd name="connsiteX6" fmla="*/ 2943813 w 6324599"/>
              <a:gd name="connsiteY6" fmla="*/ 0 h 4649015"/>
              <a:gd name="connsiteX7" fmla="*/ 3392285 w 6324599"/>
              <a:gd name="connsiteY7" fmla="*/ 0 h 4649015"/>
              <a:gd name="connsiteX8" fmla="*/ 3777510 w 6324599"/>
              <a:gd name="connsiteY8" fmla="*/ 0 h 4649015"/>
              <a:gd name="connsiteX9" fmla="*/ 4162736 w 6324599"/>
              <a:gd name="connsiteY9" fmla="*/ 0 h 4649015"/>
              <a:gd name="connsiteX10" fmla="*/ 4800946 w 6324599"/>
              <a:gd name="connsiteY10" fmla="*/ 0 h 4649015"/>
              <a:gd name="connsiteX11" fmla="*/ 5249417 w 6324599"/>
              <a:gd name="connsiteY11" fmla="*/ 0 h 4649015"/>
              <a:gd name="connsiteX12" fmla="*/ 5697889 w 6324599"/>
              <a:gd name="connsiteY12" fmla="*/ 0 h 4649015"/>
              <a:gd name="connsiteX13" fmla="*/ 6324599 w 6324599"/>
              <a:gd name="connsiteY13" fmla="*/ 0 h 4649015"/>
              <a:gd name="connsiteX14" fmla="*/ 6324599 w 6324599"/>
              <a:gd name="connsiteY14" fmla="*/ 441656 h 4649015"/>
              <a:gd name="connsiteX15" fmla="*/ 6324599 w 6324599"/>
              <a:gd name="connsiteY15" fmla="*/ 1069273 h 4649015"/>
              <a:gd name="connsiteX16" fmla="*/ 6324599 w 6324599"/>
              <a:gd name="connsiteY16" fmla="*/ 1743381 h 4649015"/>
              <a:gd name="connsiteX17" fmla="*/ 6324599 w 6324599"/>
              <a:gd name="connsiteY17" fmla="*/ 2417488 h 4649015"/>
              <a:gd name="connsiteX18" fmla="*/ 6324599 w 6324599"/>
              <a:gd name="connsiteY18" fmla="*/ 2952125 h 4649015"/>
              <a:gd name="connsiteX19" fmla="*/ 6324599 w 6324599"/>
              <a:gd name="connsiteY19" fmla="*/ 3440271 h 4649015"/>
              <a:gd name="connsiteX20" fmla="*/ 6324599 w 6324599"/>
              <a:gd name="connsiteY20" fmla="*/ 4114378 h 4649015"/>
              <a:gd name="connsiteX21" fmla="*/ 6324599 w 6324599"/>
              <a:gd name="connsiteY21" fmla="*/ 4649015 h 4649015"/>
              <a:gd name="connsiteX22" fmla="*/ 5812881 w 6324599"/>
              <a:gd name="connsiteY22" fmla="*/ 4649015 h 4649015"/>
              <a:gd name="connsiteX23" fmla="*/ 5237918 w 6324599"/>
              <a:gd name="connsiteY23" fmla="*/ 4649015 h 4649015"/>
              <a:gd name="connsiteX24" fmla="*/ 4789446 w 6324599"/>
              <a:gd name="connsiteY24" fmla="*/ 4649015 h 4649015"/>
              <a:gd name="connsiteX25" fmla="*/ 4277729 w 6324599"/>
              <a:gd name="connsiteY25" fmla="*/ 4649015 h 4649015"/>
              <a:gd name="connsiteX26" fmla="*/ 3576273 w 6324599"/>
              <a:gd name="connsiteY26" fmla="*/ 4649015 h 4649015"/>
              <a:gd name="connsiteX27" fmla="*/ 3001310 w 6324599"/>
              <a:gd name="connsiteY27" fmla="*/ 4649015 h 4649015"/>
              <a:gd name="connsiteX28" fmla="*/ 2363100 w 6324599"/>
              <a:gd name="connsiteY28" fmla="*/ 4649015 h 4649015"/>
              <a:gd name="connsiteX29" fmla="*/ 1724891 w 6324599"/>
              <a:gd name="connsiteY29" fmla="*/ 4649015 h 4649015"/>
              <a:gd name="connsiteX30" fmla="*/ 1023435 w 6324599"/>
              <a:gd name="connsiteY30" fmla="*/ 4649015 h 4649015"/>
              <a:gd name="connsiteX31" fmla="*/ 0 w 6324599"/>
              <a:gd name="connsiteY31" fmla="*/ 4649015 h 4649015"/>
              <a:gd name="connsiteX32" fmla="*/ 0 w 6324599"/>
              <a:gd name="connsiteY32" fmla="*/ 4207359 h 4649015"/>
              <a:gd name="connsiteX33" fmla="*/ 0 w 6324599"/>
              <a:gd name="connsiteY33" fmla="*/ 3579742 h 4649015"/>
              <a:gd name="connsiteX34" fmla="*/ 0 w 6324599"/>
              <a:gd name="connsiteY34" fmla="*/ 2998615 h 4649015"/>
              <a:gd name="connsiteX35" fmla="*/ 0 w 6324599"/>
              <a:gd name="connsiteY35" fmla="*/ 2510468 h 4649015"/>
              <a:gd name="connsiteX36" fmla="*/ 0 w 6324599"/>
              <a:gd name="connsiteY36" fmla="*/ 1882851 h 4649015"/>
              <a:gd name="connsiteX37" fmla="*/ 0 w 6324599"/>
              <a:gd name="connsiteY37" fmla="*/ 1208744 h 4649015"/>
              <a:gd name="connsiteX38" fmla="*/ 0 w 6324599"/>
              <a:gd name="connsiteY38" fmla="*/ 720597 h 4649015"/>
              <a:gd name="connsiteX39" fmla="*/ 0 w 6324599"/>
              <a:gd name="connsiteY39" fmla="*/ 0 h 464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324599" h="4649015" fill="none" extrusionOk="0">
                <a:moveTo>
                  <a:pt x="0" y="0"/>
                </a:moveTo>
                <a:cubicBezTo>
                  <a:pt x="184197" y="-63505"/>
                  <a:pt x="338311" y="43984"/>
                  <a:pt x="574964" y="0"/>
                </a:cubicBezTo>
                <a:cubicBezTo>
                  <a:pt x="811617" y="-43984"/>
                  <a:pt x="770978" y="19366"/>
                  <a:pt x="960189" y="0"/>
                </a:cubicBezTo>
                <a:cubicBezTo>
                  <a:pt x="1149400" y="-19366"/>
                  <a:pt x="1216181" y="61278"/>
                  <a:pt x="1471907" y="0"/>
                </a:cubicBezTo>
                <a:cubicBezTo>
                  <a:pt x="1727633" y="-61278"/>
                  <a:pt x="1808596" y="20059"/>
                  <a:pt x="2110116" y="0"/>
                </a:cubicBezTo>
                <a:cubicBezTo>
                  <a:pt x="2411636" y="-20059"/>
                  <a:pt x="2466189" y="8210"/>
                  <a:pt x="2558588" y="0"/>
                </a:cubicBezTo>
                <a:cubicBezTo>
                  <a:pt x="2650987" y="-8210"/>
                  <a:pt x="2835033" y="40193"/>
                  <a:pt x="2943813" y="0"/>
                </a:cubicBezTo>
                <a:cubicBezTo>
                  <a:pt x="3052594" y="-40193"/>
                  <a:pt x="3245366" y="4306"/>
                  <a:pt x="3392285" y="0"/>
                </a:cubicBezTo>
                <a:cubicBezTo>
                  <a:pt x="3539204" y="-4306"/>
                  <a:pt x="3600687" y="34515"/>
                  <a:pt x="3777510" y="0"/>
                </a:cubicBezTo>
                <a:cubicBezTo>
                  <a:pt x="3954333" y="-34515"/>
                  <a:pt x="4033008" y="567"/>
                  <a:pt x="4162736" y="0"/>
                </a:cubicBezTo>
                <a:cubicBezTo>
                  <a:pt x="4292464" y="-567"/>
                  <a:pt x="4486648" y="52490"/>
                  <a:pt x="4800946" y="0"/>
                </a:cubicBezTo>
                <a:cubicBezTo>
                  <a:pt x="5115244" y="-52490"/>
                  <a:pt x="5128784" y="36640"/>
                  <a:pt x="5249417" y="0"/>
                </a:cubicBezTo>
                <a:cubicBezTo>
                  <a:pt x="5370050" y="-36640"/>
                  <a:pt x="5507863" y="19379"/>
                  <a:pt x="5697889" y="0"/>
                </a:cubicBezTo>
                <a:cubicBezTo>
                  <a:pt x="5887915" y="-19379"/>
                  <a:pt x="6145183" y="43313"/>
                  <a:pt x="6324599" y="0"/>
                </a:cubicBezTo>
                <a:cubicBezTo>
                  <a:pt x="6340338" y="109076"/>
                  <a:pt x="6281853" y="280091"/>
                  <a:pt x="6324599" y="441656"/>
                </a:cubicBezTo>
                <a:cubicBezTo>
                  <a:pt x="6367345" y="603221"/>
                  <a:pt x="6322572" y="799812"/>
                  <a:pt x="6324599" y="1069273"/>
                </a:cubicBezTo>
                <a:cubicBezTo>
                  <a:pt x="6326626" y="1338734"/>
                  <a:pt x="6268801" y="1496798"/>
                  <a:pt x="6324599" y="1743381"/>
                </a:cubicBezTo>
                <a:cubicBezTo>
                  <a:pt x="6380397" y="1989964"/>
                  <a:pt x="6252940" y="2110100"/>
                  <a:pt x="6324599" y="2417488"/>
                </a:cubicBezTo>
                <a:cubicBezTo>
                  <a:pt x="6396258" y="2724876"/>
                  <a:pt x="6300352" y="2761472"/>
                  <a:pt x="6324599" y="2952125"/>
                </a:cubicBezTo>
                <a:cubicBezTo>
                  <a:pt x="6348846" y="3142778"/>
                  <a:pt x="6290175" y="3246968"/>
                  <a:pt x="6324599" y="3440271"/>
                </a:cubicBezTo>
                <a:cubicBezTo>
                  <a:pt x="6359023" y="3633574"/>
                  <a:pt x="6296789" y="3843415"/>
                  <a:pt x="6324599" y="4114378"/>
                </a:cubicBezTo>
                <a:cubicBezTo>
                  <a:pt x="6352409" y="4385341"/>
                  <a:pt x="6309843" y="4444158"/>
                  <a:pt x="6324599" y="4649015"/>
                </a:cubicBezTo>
                <a:cubicBezTo>
                  <a:pt x="6122397" y="4666054"/>
                  <a:pt x="5947823" y="4635230"/>
                  <a:pt x="5812881" y="4649015"/>
                </a:cubicBezTo>
                <a:cubicBezTo>
                  <a:pt x="5677939" y="4662800"/>
                  <a:pt x="5374594" y="4644786"/>
                  <a:pt x="5237918" y="4649015"/>
                </a:cubicBezTo>
                <a:cubicBezTo>
                  <a:pt x="5101242" y="4653244"/>
                  <a:pt x="4891369" y="4635067"/>
                  <a:pt x="4789446" y="4649015"/>
                </a:cubicBezTo>
                <a:cubicBezTo>
                  <a:pt x="4687523" y="4662963"/>
                  <a:pt x="4424534" y="4597427"/>
                  <a:pt x="4277729" y="4649015"/>
                </a:cubicBezTo>
                <a:cubicBezTo>
                  <a:pt x="4130924" y="4700603"/>
                  <a:pt x="3762036" y="4566878"/>
                  <a:pt x="3576273" y="4649015"/>
                </a:cubicBezTo>
                <a:cubicBezTo>
                  <a:pt x="3390510" y="4731152"/>
                  <a:pt x="3198192" y="4640297"/>
                  <a:pt x="3001310" y="4649015"/>
                </a:cubicBezTo>
                <a:cubicBezTo>
                  <a:pt x="2804428" y="4657733"/>
                  <a:pt x="2673044" y="4600213"/>
                  <a:pt x="2363100" y="4649015"/>
                </a:cubicBezTo>
                <a:cubicBezTo>
                  <a:pt x="2053156" y="4697817"/>
                  <a:pt x="1858776" y="4625762"/>
                  <a:pt x="1724891" y="4649015"/>
                </a:cubicBezTo>
                <a:cubicBezTo>
                  <a:pt x="1591006" y="4672268"/>
                  <a:pt x="1284825" y="4603022"/>
                  <a:pt x="1023435" y="4649015"/>
                </a:cubicBezTo>
                <a:cubicBezTo>
                  <a:pt x="762045" y="4695008"/>
                  <a:pt x="503718" y="4615881"/>
                  <a:pt x="0" y="4649015"/>
                </a:cubicBezTo>
                <a:cubicBezTo>
                  <a:pt x="-28577" y="4456182"/>
                  <a:pt x="5593" y="4338932"/>
                  <a:pt x="0" y="4207359"/>
                </a:cubicBezTo>
                <a:cubicBezTo>
                  <a:pt x="-5593" y="4075786"/>
                  <a:pt x="74301" y="3804367"/>
                  <a:pt x="0" y="3579742"/>
                </a:cubicBezTo>
                <a:cubicBezTo>
                  <a:pt x="-74301" y="3355117"/>
                  <a:pt x="48587" y="3236793"/>
                  <a:pt x="0" y="2998615"/>
                </a:cubicBezTo>
                <a:cubicBezTo>
                  <a:pt x="-48587" y="2760437"/>
                  <a:pt x="34790" y="2723654"/>
                  <a:pt x="0" y="2510468"/>
                </a:cubicBezTo>
                <a:cubicBezTo>
                  <a:pt x="-34790" y="2297282"/>
                  <a:pt x="54143" y="2121144"/>
                  <a:pt x="0" y="1882851"/>
                </a:cubicBezTo>
                <a:cubicBezTo>
                  <a:pt x="-54143" y="1644558"/>
                  <a:pt x="73172" y="1376037"/>
                  <a:pt x="0" y="1208744"/>
                </a:cubicBezTo>
                <a:cubicBezTo>
                  <a:pt x="-73172" y="1041451"/>
                  <a:pt x="6911" y="890998"/>
                  <a:pt x="0" y="720597"/>
                </a:cubicBezTo>
                <a:cubicBezTo>
                  <a:pt x="-6911" y="550196"/>
                  <a:pt x="84671" y="246309"/>
                  <a:pt x="0" y="0"/>
                </a:cubicBezTo>
                <a:close/>
              </a:path>
              <a:path w="6324599" h="4649015" stroke="0" extrusionOk="0">
                <a:moveTo>
                  <a:pt x="0" y="0"/>
                </a:moveTo>
                <a:cubicBezTo>
                  <a:pt x="250301" y="-15531"/>
                  <a:pt x="314160" y="36893"/>
                  <a:pt x="511718" y="0"/>
                </a:cubicBezTo>
                <a:cubicBezTo>
                  <a:pt x="709276" y="-36893"/>
                  <a:pt x="724235" y="22113"/>
                  <a:pt x="896943" y="0"/>
                </a:cubicBezTo>
                <a:cubicBezTo>
                  <a:pt x="1069652" y="-22113"/>
                  <a:pt x="1285553" y="42939"/>
                  <a:pt x="1408661" y="0"/>
                </a:cubicBezTo>
                <a:cubicBezTo>
                  <a:pt x="1531769" y="-42939"/>
                  <a:pt x="1669253" y="38716"/>
                  <a:pt x="1920378" y="0"/>
                </a:cubicBezTo>
                <a:cubicBezTo>
                  <a:pt x="2171503" y="-38716"/>
                  <a:pt x="2158191" y="12796"/>
                  <a:pt x="2305604" y="0"/>
                </a:cubicBezTo>
                <a:cubicBezTo>
                  <a:pt x="2453017" y="-12796"/>
                  <a:pt x="2567356" y="24163"/>
                  <a:pt x="2754075" y="0"/>
                </a:cubicBezTo>
                <a:cubicBezTo>
                  <a:pt x="2940794" y="-24163"/>
                  <a:pt x="3052624" y="47061"/>
                  <a:pt x="3265793" y="0"/>
                </a:cubicBezTo>
                <a:cubicBezTo>
                  <a:pt x="3478962" y="-47061"/>
                  <a:pt x="3760997" y="38980"/>
                  <a:pt x="3904002" y="0"/>
                </a:cubicBezTo>
                <a:cubicBezTo>
                  <a:pt x="4047007" y="-38980"/>
                  <a:pt x="4180249" y="52480"/>
                  <a:pt x="4415720" y="0"/>
                </a:cubicBezTo>
                <a:cubicBezTo>
                  <a:pt x="4651191" y="-52480"/>
                  <a:pt x="4723108" y="62628"/>
                  <a:pt x="4990684" y="0"/>
                </a:cubicBezTo>
                <a:cubicBezTo>
                  <a:pt x="5258260" y="-62628"/>
                  <a:pt x="5270790" y="13030"/>
                  <a:pt x="5375909" y="0"/>
                </a:cubicBezTo>
                <a:cubicBezTo>
                  <a:pt x="5481028" y="-13030"/>
                  <a:pt x="6023810" y="1995"/>
                  <a:pt x="6324599" y="0"/>
                </a:cubicBezTo>
                <a:cubicBezTo>
                  <a:pt x="6363170" y="201847"/>
                  <a:pt x="6294892" y="371921"/>
                  <a:pt x="6324599" y="534637"/>
                </a:cubicBezTo>
                <a:cubicBezTo>
                  <a:pt x="6354306" y="697353"/>
                  <a:pt x="6314217" y="988068"/>
                  <a:pt x="6324599" y="1208744"/>
                </a:cubicBezTo>
                <a:cubicBezTo>
                  <a:pt x="6334981" y="1429420"/>
                  <a:pt x="6269709" y="1675346"/>
                  <a:pt x="6324599" y="1836361"/>
                </a:cubicBezTo>
                <a:cubicBezTo>
                  <a:pt x="6379489" y="1997376"/>
                  <a:pt x="6274169" y="2175215"/>
                  <a:pt x="6324599" y="2417488"/>
                </a:cubicBezTo>
                <a:cubicBezTo>
                  <a:pt x="6375029" y="2659761"/>
                  <a:pt x="6268207" y="2801971"/>
                  <a:pt x="6324599" y="2905634"/>
                </a:cubicBezTo>
                <a:cubicBezTo>
                  <a:pt x="6380991" y="3009297"/>
                  <a:pt x="6306830" y="3340037"/>
                  <a:pt x="6324599" y="3579742"/>
                </a:cubicBezTo>
                <a:cubicBezTo>
                  <a:pt x="6342368" y="3819447"/>
                  <a:pt x="6238955" y="4422944"/>
                  <a:pt x="6324599" y="4649015"/>
                </a:cubicBezTo>
                <a:cubicBezTo>
                  <a:pt x="6218725" y="4700249"/>
                  <a:pt x="5991840" y="4597092"/>
                  <a:pt x="5876127" y="4649015"/>
                </a:cubicBezTo>
                <a:cubicBezTo>
                  <a:pt x="5760414" y="4700938"/>
                  <a:pt x="5653010" y="4612045"/>
                  <a:pt x="5490902" y="4649015"/>
                </a:cubicBezTo>
                <a:cubicBezTo>
                  <a:pt x="5328794" y="4685985"/>
                  <a:pt x="5131059" y="4608599"/>
                  <a:pt x="4789446" y="4649015"/>
                </a:cubicBezTo>
                <a:cubicBezTo>
                  <a:pt x="4447833" y="4689431"/>
                  <a:pt x="4354229" y="4635892"/>
                  <a:pt x="4214483" y="4649015"/>
                </a:cubicBezTo>
                <a:cubicBezTo>
                  <a:pt x="4074737" y="4662138"/>
                  <a:pt x="3829863" y="4601366"/>
                  <a:pt x="3513027" y="4649015"/>
                </a:cubicBezTo>
                <a:cubicBezTo>
                  <a:pt x="3196191" y="4696664"/>
                  <a:pt x="3188462" y="4601876"/>
                  <a:pt x="2874818" y="4649015"/>
                </a:cubicBezTo>
                <a:cubicBezTo>
                  <a:pt x="2561174" y="4696154"/>
                  <a:pt x="2418411" y="4647367"/>
                  <a:pt x="2299854" y="4649015"/>
                </a:cubicBezTo>
                <a:cubicBezTo>
                  <a:pt x="2181297" y="4650663"/>
                  <a:pt x="1956194" y="4574423"/>
                  <a:pt x="1661645" y="4649015"/>
                </a:cubicBezTo>
                <a:cubicBezTo>
                  <a:pt x="1367096" y="4723607"/>
                  <a:pt x="1328692" y="4620212"/>
                  <a:pt x="1023435" y="4649015"/>
                </a:cubicBezTo>
                <a:cubicBezTo>
                  <a:pt x="718178" y="4677818"/>
                  <a:pt x="263943" y="4638268"/>
                  <a:pt x="0" y="4649015"/>
                </a:cubicBezTo>
                <a:cubicBezTo>
                  <a:pt x="-55750" y="4477924"/>
                  <a:pt x="65844" y="4143073"/>
                  <a:pt x="0" y="3974908"/>
                </a:cubicBezTo>
                <a:cubicBezTo>
                  <a:pt x="-65844" y="3806743"/>
                  <a:pt x="37210" y="3668410"/>
                  <a:pt x="0" y="3440271"/>
                </a:cubicBezTo>
                <a:cubicBezTo>
                  <a:pt x="-37210" y="3212132"/>
                  <a:pt x="37316" y="3019151"/>
                  <a:pt x="0" y="2859144"/>
                </a:cubicBezTo>
                <a:cubicBezTo>
                  <a:pt x="-37316" y="2699137"/>
                  <a:pt x="36759" y="2559109"/>
                  <a:pt x="0" y="2278017"/>
                </a:cubicBezTo>
                <a:cubicBezTo>
                  <a:pt x="-36759" y="1996925"/>
                  <a:pt x="16248" y="1936871"/>
                  <a:pt x="0" y="1743381"/>
                </a:cubicBezTo>
                <a:cubicBezTo>
                  <a:pt x="-16248" y="1549891"/>
                  <a:pt x="11107" y="1324218"/>
                  <a:pt x="0" y="1208744"/>
                </a:cubicBezTo>
                <a:cubicBezTo>
                  <a:pt x="-11107" y="1093270"/>
                  <a:pt x="10284" y="920434"/>
                  <a:pt x="0" y="767087"/>
                </a:cubicBezTo>
                <a:cubicBezTo>
                  <a:pt x="-10284" y="613740"/>
                  <a:pt x="70030" y="334990"/>
                  <a:pt x="0" y="0"/>
                </a:cubicBezTo>
                <a:close/>
              </a:path>
            </a:pathLst>
          </a:custGeom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63843424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r>
              <a:rPr lang="en-US" sz="2000" dirty="0"/>
              <a:t>experience unprovoked VTE at a young age (&lt; 50 years), </a:t>
            </a:r>
          </a:p>
          <a:p>
            <a:r>
              <a:rPr lang="en-US" sz="2000" dirty="0"/>
              <a:t>experience unprovoked thrombosis at an unusual site (i.e. Cerebral, mesenteric), </a:t>
            </a:r>
          </a:p>
          <a:p>
            <a:r>
              <a:rPr lang="en-US" sz="2000" dirty="0"/>
              <a:t>have a history of VTE in 1 or more first-degree relatives, and </a:t>
            </a:r>
          </a:p>
          <a:p>
            <a:r>
              <a:rPr lang="tr-TR" sz="2000" dirty="0"/>
              <a:t>≥3 </a:t>
            </a:r>
            <a:r>
              <a:rPr lang="en-US" sz="2000" dirty="0"/>
              <a:t>early pregnancy losses, or one or more fetal deaths after 10 weeks gestation</a:t>
            </a:r>
          </a:p>
          <a:p>
            <a:r>
              <a:rPr lang="en-US" sz="2000" dirty="0"/>
              <a:t>remain uncertain about whether to continue anticoagulant therapy after estimating the risk of recurrence with other available information (sex, posttreatment D-dimer </a:t>
            </a:r>
            <a:r>
              <a:rPr lang="tr-TR" sz="2000" dirty="0" err="1"/>
              <a:t>level</a:t>
            </a:r>
            <a:r>
              <a:rPr lang="en-US" sz="2000" dirty="0"/>
              <a:t>, family history).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2B6C5-F6DD-45E6-B30D-51C82082A5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4201" y="1680443"/>
            <a:ext cx="4829907" cy="4649015"/>
          </a:xfrm>
          <a:custGeom>
            <a:avLst/>
            <a:gdLst>
              <a:gd name="connsiteX0" fmla="*/ 0 w 4829907"/>
              <a:gd name="connsiteY0" fmla="*/ 0 h 4649015"/>
              <a:gd name="connsiteX1" fmla="*/ 440058 w 4829907"/>
              <a:gd name="connsiteY1" fmla="*/ 0 h 4649015"/>
              <a:gd name="connsiteX2" fmla="*/ 976715 w 4829907"/>
              <a:gd name="connsiteY2" fmla="*/ 0 h 4649015"/>
              <a:gd name="connsiteX3" fmla="*/ 1609969 w 4829907"/>
              <a:gd name="connsiteY3" fmla="*/ 0 h 4649015"/>
              <a:gd name="connsiteX4" fmla="*/ 2243223 w 4829907"/>
              <a:gd name="connsiteY4" fmla="*/ 0 h 4649015"/>
              <a:gd name="connsiteX5" fmla="*/ 2731581 w 4829907"/>
              <a:gd name="connsiteY5" fmla="*/ 0 h 4649015"/>
              <a:gd name="connsiteX6" fmla="*/ 3316536 w 4829907"/>
              <a:gd name="connsiteY6" fmla="*/ 0 h 4649015"/>
              <a:gd name="connsiteX7" fmla="*/ 3901492 w 4829907"/>
              <a:gd name="connsiteY7" fmla="*/ 0 h 4649015"/>
              <a:gd name="connsiteX8" fmla="*/ 4293251 w 4829907"/>
              <a:gd name="connsiteY8" fmla="*/ 0 h 4649015"/>
              <a:gd name="connsiteX9" fmla="*/ 4829907 w 4829907"/>
              <a:gd name="connsiteY9" fmla="*/ 0 h 4649015"/>
              <a:gd name="connsiteX10" fmla="*/ 4829907 w 4829907"/>
              <a:gd name="connsiteY10" fmla="*/ 488147 h 4649015"/>
              <a:gd name="connsiteX11" fmla="*/ 4829907 w 4829907"/>
              <a:gd name="connsiteY11" fmla="*/ 1115764 h 4649015"/>
              <a:gd name="connsiteX12" fmla="*/ 4829907 w 4829907"/>
              <a:gd name="connsiteY12" fmla="*/ 1557420 h 4649015"/>
              <a:gd name="connsiteX13" fmla="*/ 4829907 w 4829907"/>
              <a:gd name="connsiteY13" fmla="*/ 2138547 h 4649015"/>
              <a:gd name="connsiteX14" fmla="*/ 4829907 w 4829907"/>
              <a:gd name="connsiteY14" fmla="*/ 2673184 h 4649015"/>
              <a:gd name="connsiteX15" fmla="*/ 4829907 w 4829907"/>
              <a:gd name="connsiteY15" fmla="*/ 3300801 h 4649015"/>
              <a:gd name="connsiteX16" fmla="*/ 4829907 w 4829907"/>
              <a:gd name="connsiteY16" fmla="*/ 3835437 h 4649015"/>
              <a:gd name="connsiteX17" fmla="*/ 4829907 w 4829907"/>
              <a:gd name="connsiteY17" fmla="*/ 4649015 h 4649015"/>
              <a:gd name="connsiteX18" fmla="*/ 4341550 w 4829907"/>
              <a:gd name="connsiteY18" fmla="*/ 4649015 h 4649015"/>
              <a:gd name="connsiteX19" fmla="*/ 3949791 w 4829907"/>
              <a:gd name="connsiteY19" fmla="*/ 4649015 h 4649015"/>
              <a:gd name="connsiteX20" fmla="*/ 3364835 w 4829907"/>
              <a:gd name="connsiteY20" fmla="*/ 4649015 h 4649015"/>
              <a:gd name="connsiteX21" fmla="*/ 2876478 w 4829907"/>
              <a:gd name="connsiteY21" fmla="*/ 4649015 h 4649015"/>
              <a:gd name="connsiteX22" fmla="*/ 2388121 w 4829907"/>
              <a:gd name="connsiteY22" fmla="*/ 4649015 h 4649015"/>
              <a:gd name="connsiteX23" fmla="*/ 1851464 w 4829907"/>
              <a:gd name="connsiteY23" fmla="*/ 4649015 h 4649015"/>
              <a:gd name="connsiteX24" fmla="*/ 1314808 w 4829907"/>
              <a:gd name="connsiteY24" fmla="*/ 4649015 h 4649015"/>
              <a:gd name="connsiteX25" fmla="*/ 923049 w 4829907"/>
              <a:gd name="connsiteY25" fmla="*/ 4649015 h 4649015"/>
              <a:gd name="connsiteX26" fmla="*/ 0 w 4829907"/>
              <a:gd name="connsiteY26" fmla="*/ 4649015 h 4649015"/>
              <a:gd name="connsiteX27" fmla="*/ 0 w 4829907"/>
              <a:gd name="connsiteY27" fmla="*/ 4114378 h 4649015"/>
              <a:gd name="connsiteX28" fmla="*/ 0 w 4829907"/>
              <a:gd name="connsiteY28" fmla="*/ 3486761 h 4649015"/>
              <a:gd name="connsiteX29" fmla="*/ 0 w 4829907"/>
              <a:gd name="connsiteY29" fmla="*/ 2952125 h 4649015"/>
              <a:gd name="connsiteX30" fmla="*/ 0 w 4829907"/>
              <a:gd name="connsiteY30" fmla="*/ 2510468 h 4649015"/>
              <a:gd name="connsiteX31" fmla="*/ 0 w 4829907"/>
              <a:gd name="connsiteY31" fmla="*/ 1882851 h 4649015"/>
              <a:gd name="connsiteX32" fmla="*/ 0 w 4829907"/>
              <a:gd name="connsiteY32" fmla="*/ 1394705 h 4649015"/>
              <a:gd name="connsiteX33" fmla="*/ 0 w 4829907"/>
              <a:gd name="connsiteY33" fmla="*/ 813578 h 4649015"/>
              <a:gd name="connsiteX34" fmla="*/ 0 w 4829907"/>
              <a:gd name="connsiteY34" fmla="*/ 0 h 464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29907" h="4649015" fill="none" extrusionOk="0">
                <a:moveTo>
                  <a:pt x="0" y="0"/>
                </a:moveTo>
                <a:cubicBezTo>
                  <a:pt x="184480" y="-47180"/>
                  <a:pt x="221700" y="17749"/>
                  <a:pt x="440058" y="0"/>
                </a:cubicBezTo>
                <a:cubicBezTo>
                  <a:pt x="658416" y="-17749"/>
                  <a:pt x="800915" y="60114"/>
                  <a:pt x="976715" y="0"/>
                </a:cubicBezTo>
                <a:cubicBezTo>
                  <a:pt x="1152515" y="-60114"/>
                  <a:pt x="1299245" y="52079"/>
                  <a:pt x="1609969" y="0"/>
                </a:cubicBezTo>
                <a:cubicBezTo>
                  <a:pt x="1920693" y="-52079"/>
                  <a:pt x="1999602" y="26191"/>
                  <a:pt x="2243223" y="0"/>
                </a:cubicBezTo>
                <a:cubicBezTo>
                  <a:pt x="2486844" y="-26191"/>
                  <a:pt x="2505529" y="39781"/>
                  <a:pt x="2731581" y="0"/>
                </a:cubicBezTo>
                <a:cubicBezTo>
                  <a:pt x="2957633" y="-39781"/>
                  <a:pt x="3159099" y="12856"/>
                  <a:pt x="3316536" y="0"/>
                </a:cubicBezTo>
                <a:cubicBezTo>
                  <a:pt x="3473973" y="-12856"/>
                  <a:pt x="3719569" y="15939"/>
                  <a:pt x="3901492" y="0"/>
                </a:cubicBezTo>
                <a:cubicBezTo>
                  <a:pt x="4083415" y="-15939"/>
                  <a:pt x="4108944" y="26533"/>
                  <a:pt x="4293251" y="0"/>
                </a:cubicBezTo>
                <a:cubicBezTo>
                  <a:pt x="4477558" y="-26533"/>
                  <a:pt x="4593937" y="55085"/>
                  <a:pt x="4829907" y="0"/>
                </a:cubicBezTo>
                <a:cubicBezTo>
                  <a:pt x="4832053" y="197034"/>
                  <a:pt x="4778956" y="296112"/>
                  <a:pt x="4829907" y="488147"/>
                </a:cubicBezTo>
                <a:cubicBezTo>
                  <a:pt x="4880858" y="680182"/>
                  <a:pt x="4792071" y="911294"/>
                  <a:pt x="4829907" y="1115764"/>
                </a:cubicBezTo>
                <a:cubicBezTo>
                  <a:pt x="4867743" y="1320234"/>
                  <a:pt x="4777117" y="1441756"/>
                  <a:pt x="4829907" y="1557420"/>
                </a:cubicBezTo>
                <a:cubicBezTo>
                  <a:pt x="4882697" y="1673084"/>
                  <a:pt x="4761380" y="1851580"/>
                  <a:pt x="4829907" y="2138547"/>
                </a:cubicBezTo>
                <a:cubicBezTo>
                  <a:pt x="4898434" y="2425514"/>
                  <a:pt x="4779384" y="2542088"/>
                  <a:pt x="4829907" y="2673184"/>
                </a:cubicBezTo>
                <a:cubicBezTo>
                  <a:pt x="4880430" y="2804280"/>
                  <a:pt x="4809272" y="3032824"/>
                  <a:pt x="4829907" y="3300801"/>
                </a:cubicBezTo>
                <a:cubicBezTo>
                  <a:pt x="4850542" y="3568778"/>
                  <a:pt x="4766419" y="3584474"/>
                  <a:pt x="4829907" y="3835437"/>
                </a:cubicBezTo>
                <a:cubicBezTo>
                  <a:pt x="4893395" y="4086400"/>
                  <a:pt x="4786751" y="4447468"/>
                  <a:pt x="4829907" y="4649015"/>
                </a:cubicBezTo>
                <a:cubicBezTo>
                  <a:pt x="4586882" y="4663500"/>
                  <a:pt x="4584485" y="4633071"/>
                  <a:pt x="4341550" y="4649015"/>
                </a:cubicBezTo>
                <a:cubicBezTo>
                  <a:pt x="4098615" y="4664959"/>
                  <a:pt x="4043795" y="4647802"/>
                  <a:pt x="3949791" y="4649015"/>
                </a:cubicBezTo>
                <a:cubicBezTo>
                  <a:pt x="3855787" y="4650228"/>
                  <a:pt x="3586954" y="4629784"/>
                  <a:pt x="3364835" y="4649015"/>
                </a:cubicBezTo>
                <a:cubicBezTo>
                  <a:pt x="3142716" y="4668246"/>
                  <a:pt x="3041855" y="4608079"/>
                  <a:pt x="2876478" y="4649015"/>
                </a:cubicBezTo>
                <a:cubicBezTo>
                  <a:pt x="2711101" y="4689951"/>
                  <a:pt x="2610834" y="4631494"/>
                  <a:pt x="2388121" y="4649015"/>
                </a:cubicBezTo>
                <a:cubicBezTo>
                  <a:pt x="2165408" y="4666536"/>
                  <a:pt x="1989450" y="4587881"/>
                  <a:pt x="1851464" y="4649015"/>
                </a:cubicBezTo>
                <a:cubicBezTo>
                  <a:pt x="1713478" y="4710149"/>
                  <a:pt x="1499415" y="4612818"/>
                  <a:pt x="1314808" y="4649015"/>
                </a:cubicBezTo>
                <a:cubicBezTo>
                  <a:pt x="1130201" y="4685212"/>
                  <a:pt x="1056866" y="4617672"/>
                  <a:pt x="923049" y="4649015"/>
                </a:cubicBezTo>
                <a:cubicBezTo>
                  <a:pt x="789232" y="4680358"/>
                  <a:pt x="276545" y="4539814"/>
                  <a:pt x="0" y="4649015"/>
                </a:cubicBezTo>
                <a:cubicBezTo>
                  <a:pt x="-34564" y="4476780"/>
                  <a:pt x="56487" y="4298337"/>
                  <a:pt x="0" y="4114378"/>
                </a:cubicBezTo>
                <a:cubicBezTo>
                  <a:pt x="-56487" y="3930419"/>
                  <a:pt x="9577" y="3712570"/>
                  <a:pt x="0" y="3486761"/>
                </a:cubicBezTo>
                <a:cubicBezTo>
                  <a:pt x="-9577" y="3260952"/>
                  <a:pt x="27382" y="3182950"/>
                  <a:pt x="0" y="2952125"/>
                </a:cubicBezTo>
                <a:cubicBezTo>
                  <a:pt x="-27382" y="2721300"/>
                  <a:pt x="36610" y="2689341"/>
                  <a:pt x="0" y="2510468"/>
                </a:cubicBezTo>
                <a:cubicBezTo>
                  <a:pt x="-36610" y="2331595"/>
                  <a:pt x="60296" y="2067045"/>
                  <a:pt x="0" y="1882851"/>
                </a:cubicBezTo>
                <a:cubicBezTo>
                  <a:pt x="-60296" y="1698657"/>
                  <a:pt x="21753" y="1581296"/>
                  <a:pt x="0" y="1394705"/>
                </a:cubicBezTo>
                <a:cubicBezTo>
                  <a:pt x="-21753" y="1208114"/>
                  <a:pt x="22138" y="1018373"/>
                  <a:pt x="0" y="813578"/>
                </a:cubicBezTo>
                <a:cubicBezTo>
                  <a:pt x="-22138" y="608783"/>
                  <a:pt x="51204" y="374871"/>
                  <a:pt x="0" y="0"/>
                </a:cubicBezTo>
                <a:close/>
              </a:path>
              <a:path w="4829907" h="4649015" stroke="0" extrusionOk="0">
                <a:moveTo>
                  <a:pt x="0" y="0"/>
                </a:moveTo>
                <a:cubicBezTo>
                  <a:pt x="93970" y="-37839"/>
                  <a:pt x="278217" y="32794"/>
                  <a:pt x="391759" y="0"/>
                </a:cubicBezTo>
                <a:cubicBezTo>
                  <a:pt x="505301" y="-32794"/>
                  <a:pt x="636096" y="35636"/>
                  <a:pt x="831817" y="0"/>
                </a:cubicBezTo>
                <a:cubicBezTo>
                  <a:pt x="1027538" y="-35636"/>
                  <a:pt x="1081930" y="2645"/>
                  <a:pt x="1320175" y="0"/>
                </a:cubicBezTo>
                <a:cubicBezTo>
                  <a:pt x="1558420" y="-2645"/>
                  <a:pt x="1553443" y="14474"/>
                  <a:pt x="1711934" y="0"/>
                </a:cubicBezTo>
                <a:cubicBezTo>
                  <a:pt x="1870425" y="-14474"/>
                  <a:pt x="2080725" y="8866"/>
                  <a:pt x="2248590" y="0"/>
                </a:cubicBezTo>
                <a:cubicBezTo>
                  <a:pt x="2416455" y="-8866"/>
                  <a:pt x="2478402" y="36082"/>
                  <a:pt x="2688648" y="0"/>
                </a:cubicBezTo>
                <a:cubicBezTo>
                  <a:pt x="2898894" y="-36082"/>
                  <a:pt x="3032658" y="27119"/>
                  <a:pt x="3128706" y="0"/>
                </a:cubicBezTo>
                <a:cubicBezTo>
                  <a:pt x="3224754" y="-27119"/>
                  <a:pt x="3563349" y="30535"/>
                  <a:pt x="3713662" y="0"/>
                </a:cubicBezTo>
                <a:cubicBezTo>
                  <a:pt x="3863975" y="-30535"/>
                  <a:pt x="4024293" y="31864"/>
                  <a:pt x="4153720" y="0"/>
                </a:cubicBezTo>
                <a:cubicBezTo>
                  <a:pt x="4283147" y="-31864"/>
                  <a:pt x="4538362" y="21021"/>
                  <a:pt x="4829907" y="0"/>
                </a:cubicBezTo>
                <a:cubicBezTo>
                  <a:pt x="4862182" y="125881"/>
                  <a:pt x="4803865" y="402384"/>
                  <a:pt x="4829907" y="581127"/>
                </a:cubicBezTo>
                <a:cubicBezTo>
                  <a:pt x="4855949" y="759870"/>
                  <a:pt x="4824551" y="897153"/>
                  <a:pt x="4829907" y="1208744"/>
                </a:cubicBezTo>
                <a:cubicBezTo>
                  <a:pt x="4835263" y="1520335"/>
                  <a:pt x="4805811" y="1466487"/>
                  <a:pt x="4829907" y="1650400"/>
                </a:cubicBezTo>
                <a:cubicBezTo>
                  <a:pt x="4854003" y="1834313"/>
                  <a:pt x="4828959" y="2091551"/>
                  <a:pt x="4829907" y="2324508"/>
                </a:cubicBezTo>
                <a:cubicBezTo>
                  <a:pt x="4830855" y="2557465"/>
                  <a:pt x="4811894" y="2750127"/>
                  <a:pt x="4829907" y="2859144"/>
                </a:cubicBezTo>
                <a:cubicBezTo>
                  <a:pt x="4847920" y="2968161"/>
                  <a:pt x="4824545" y="3153182"/>
                  <a:pt x="4829907" y="3393781"/>
                </a:cubicBezTo>
                <a:cubicBezTo>
                  <a:pt x="4835269" y="3634380"/>
                  <a:pt x="4828852" y="3690731"/>
                  <a:pt x="4829907" y="3928418"/>
                </a:cubicBezTo>
                <a:cubicBezTo>
                  <a:pt x="4830962" y="4166105"/>
                  <a:pt x="4789853" y="4377415"/>
                  <a:pt x="4829907" y="4649015"/>
                </a:cubicBezTo>
                <a:cubicBezTo>
                  <a:pt x="4663291" y="4661483"/>
                  <a:pt x="4357413" y="4606216"/>
                  <a:pt x="4196653" y="4649015"/>
                </a:cubicBezTo>
                <a:cubicBezTo>
                  <a:pt x="4035893" y="4691814"/>
                  <a:pt x="3899741" y="4608557"/>
                  <a:pt x="3804893" y="4649015"/>
                </a:cubicBezTo>
                <a:cubicBezTo>
                  <a:pt x="3710045" y="4689473"/>
                  <a:pt x="3511921" y="4634567"/>
                  <a:pt x="3219938" y="4649015"/>
                </a:cubicBezTo>
                <a:cubicBezTo>
                  <a:pt x="2927955" y="4663463"/>
                  <a:pt x="2872405" y="4593822"/>
                  <a:pt x="2683282" y="4649015"/>
                </a:cubicBezTo>
                <a:cubicBezTo>
                  <a:pt x="2494159" y="4704208"/>
                  <a:pt x="2434839" y="4625924"/>
                  <a:pt x="2243223" y="4649015"/>
                </a:cubicBezTo>
                <a:cubicBezTo>
                  <a:pt x="2051607" y="4672106"/>
                  <a:pt x="1828405" y="4606646"/>
                  <a:pt x="1658268" y="4649015"/>
                </a:cubicBezTo>
                <a:cubicBezTo>
                  <a:pt x="1488132" y="4691384"/>
                  <a:pt x="1223246" y="4637153"/>
                  <a:pt x="1073313" y="4649015"/>
                </a:cubicBezTo>
                <a:cubicBezTo>
                  <a:pt x="923381" y="4660877"/>
                  <a:pt x="374988" y="4568405"/>
                  <a:pt x="0" y="4649015"/>
                </a:cubicBezTo>
                <a:cubicBezTo>
                  <a:pt x="-7290" y="4416031"/>
                  <a:pt x="63829" y="4278276"/>
                  <a:pt x="0" y="3974908"/>
                </a:cubicBezTo>
                <a:cubicBezTo>
                  <a:pt x="-63829" y="3671540"/>
                  <a:pt x="68545" y="3541026"/>
                  <a:pt x="0" y="3300801"/>
                </a:cubicBezTo>
                <a:cubicBezTo>
                  <a:pt x="-68545" y="3060576"/>
                  <a:pt x="9584" y="2917702"/>
                  <a:pt x="0" y="2626693"/>
                </a:cubicBezTo>
                <a:cubicBezTo>
                  <a:pt x="-9584" y="2335684"/>
                  <a:pt x="11002" y="2333190"/>
                  <a:pt x="0" y="2045567"/>
                </a:cubicBezTo>
                <a:cubicBezTo>
                  <a:pt x="-11002" y="1757944"/>
                  <a:pt x="12775" y="1634235"/>
                  <a:pt x="0" y="1510930"/>
                </a:cubicBezTo>
                <a:cubicBezTo>
                  <a:pt x="-12775" y="1387625"/>
                  <a:pt x="15921" y="1131351"/>
                  <a:pt x="0" y="883313"/>
                </a:cubicBezTo>
                <a:cubicBezTo>
                  <a:pt x="-15921" y="635275"/>
                  <a:pt x="66001" y="434233"/>
                  <a:pt x="0" y="0"/>
                </a:cubicBezTo>
                <a:close/>
              </a:path>
            </a:pathLst>
          </a:custGeom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39299642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875252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3C7E89-7902-4003-BD29-30F61FD6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Essentials Test for Hereditary Thrombophilia Screening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E4D5E-952B-434E-8A5A-74EBBCBE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97" y="2109297"/>
            <a:ext cx="10647405" cy="4285957"/>
          </a:xfrm>
          <a:custGeom>
            <a:avLst/>
            <a:gdLst>
              <a:gd name="connsiteX0" fmla="*/ 0 w 10647405"/>
              <a:gd name="connsiteY0" fmla="*/ 0 h 4285957"/>
              <a:gd name="connsiteX1" fmla="*/ 272100 w 10647405"/>
              <a:gd name="connsiteY1" fmla="*/ 0 h 4285957"/>
              <a:gd name="connsiteX2" fmla="*/ 863623 w 10647405"/>
              <a:gd name="connsiteY2" fmla="*/ 0 h 4285957"/>
              <a:gd name="connsiteX3" fmla="*/ 1668093 w 10647405"/>
              <a:gd name="connsiteY3" fmla="*/ 0 h 4285957"/>
              <a:gd name="connsiteX4" fmla="*/ 2259616 w 10647405"/>
              <a:gd name="connsiteY4" fmla="*/ 0 h 4285957"/>
              <a:gd name="connsiteX5" fmla="*/ 2851138 w 10647405"/>
              <a:gd name="connsiteY5" fmla="*/ 0 h 4285957"/>
              <a:gd name="connsiteX6" fmla="*/ 3442661 w 10647405"/>
              <a:gd name="connsiteY6" fmla="*/ 0 h 4285957"/>
              <a:gd name="connsiteX7" fmla="*/ 3821235 w 10647405"/>
              <a:gd name="connsiteY7" fmla="*/ 0 h 4285957"/>
              <a:gd name="connsiteX8" fmla="*/ 4093336 w 10647405"/>
              <a:gd name="connsiteY8" fmla="*/ 0 h 4285957"/>
              <a:gd name="connsiteX9" fmla="*/ 4897806 w 10647405"/>
              <a:gd name="connsiteY9" fmla="*/ 0 h 4285957"/>
              <a:gd name="connsiteX10" fmla="*/ 5169907 w 10647405"/>
              <a:gd name="connsiteY10" fmla="*/ 0 h 4285957"/>
              <a:gd name="connsiteX11" fmla="*/ 5548481 w 10647405"/>
              <a:gd name="connsiteY11" fmla="*/ 0 h 4285957"/>
              <a:gd name="connsiteX12" fmla="*/ 6246478 w 10647405"/>
              <a:gd name="connsiteY12" fmla="*/ 0 h 4285957"/>
              <a:gd name="connsiteX13" fmla="*/ 6944474 w 10647405"/>
              <a:gd name="connsiteY13" fmla="*/ 0 h 4285957"/>
              <a:gd name="connsiteX14" fmla="*/ 7748945 w 10647405"/>
              <a:gd name="connsiteY14" fmla="*/ 0 h 4285957"/>
              <a:gd name="connsiteX15" fmla="*/ 8553415 w 10647405"/>
              <a:gd name="connsiteY15" fmla="*/ 0 h 4285957"/>
              <a:gd name="connsiteX16" fmla="*/ 9357886 w 10647405"/>
              <a:gd name="connsiteY16" fmla="*/ 0 h 4285957"/>
              <a:gd name="connsiteX17" fmla="*/ 9736460 w 10647405"/>
              <a:gd name="connsiteY17" fmla="*/ 0 h 4285957"/>
              <a:gd name="connsiteX18" fmla="*/ 10115035 w 10647405"/>
              <a:gd name="connsiteY18" fmla="*/ 0 h 4285957"/>
              <a:gd name="connsiteX19" fmla="*/ 10647405 w 10647405"/>
              <a:gd name="connsiteY19" fmla="*/ 0 h 4285957"/>
              <a:gd name="connsiteX20" fmla="*/ 10647405 w 10647405"/>
              <a:gd name="connsiteY20" fmla="*/ 621464 h 4285957"/>
              <a:gd name="connsiteX21" fmla="*/ 10647405 w 10647405"/>
              <a:gd name="connsiteY21" fmla="*/ 1157208 h 4285957"/>
              <a:gd name="connsiteX22" fmla="*/ 10647405 w 10647405"/>
              <a:gd name="connsiteY22" fmla="*/ 1735813 h 4285957"/>
              <a:gd name="connsiteX23" fmla="*/ 10647405 w 10647405"/>
              <a:gd name="connsiteY23" fmla="*/ 2185838 h 4285957"/>
              <a:gd name="connsiteX24" fmla="*/ 10647405 w 10647405"/>
              <a:gd name="connsiteY24" fmla="*/ 2635864 h 4285957"/>
              <a:gd name="connsiteX25" fmla="*/ 10647405 w 10647405"/>
              <a:gd name="connsiteY25" fmla="*/ 3128749 h 4285957"/>
              <a:gd name="connsiteX26" fmla="*/ 10647405 w 10647405"/>
              <a:gd name="connsiteY26" fmla="*/ 3535915 h 4285957"/>
              <a:gd name="connsiteX27" fmla="*/ 10647405 w 10647405"/>
              <a:gd name="connsiteY27" fmla="*/ 4285957 h 4285957"/>
              <a:gd name="connsiteX28" fmla="*/ 9949408 w 10647405"/>
              <a:gd name="connsiteY28" fmla="*/ 4285957 h 4285957"/>
              <a:gd name="connsiteX29" fmla="*/ 9251412 w 10647405"/>
              <a:gd name="connsiteY29" fmla="*/ 4285957 h 4285957"/>
              <a:gd name="connsiteX30" fmla="*/ 8979312 w 10647405"/>
              <a:gd name="connsiteY30" fmla="*/ 4285957 h 4285957"/>
              <a:gd name="connsiteX31" fmla="*/ 8494263 w 10647405"/>
              <a:gd name="connsiteY31" fmla="*/ 4285957 h 4285957"/>
              <a:gd name="connsiteX32" fmla="*/ 7689793 w 10647405"/>
              <a:gd name="connsiteY32" fmla="*/ 4285957 h 4285957"/>
              <a:gd name="connsiteX33" fmla="*/ 7204744 w 10647405"/>
              <a:gd name="connsiteY33" fmla="*/ 4285957 h 4285957"/>
              <a:gd name="connsiteX34" fmla="*/ 6826170 w 10647405"/>
              <a:gd name="connsiteY34" fmla="*/ 4285957 h 4285957"/>
              <a:gd name="connsiteX35" fmla="*/ 6554069 w 10647405"/>
              <a:gd name="connsiteY35" fmla="*/ 4285957 h 4285957"/>
              <a:gd name="connsiteX36" fmla="*/ 6281969 w 10647405"/>
              <a:gd name="connsiteY36" fmla="*/ 4285957 h 4285957"/>
              <a:gd name="connsiteX37" fmla="*/ 5690446 w 10647405"/>
              <a:gd name="connsiteY37" fmla="*/ 4285957 h 4285957"/>
              <a:gd name="connsiteX38" fmla="*/ 4992450 w 10647405"/>
              <a:gd name="connsiteY38" fmla="*/ 4285957 h 4285957"/>
              <a:gd name="connsiteX39" fmla="*/ 4400927 w 10647405"/>
              <a:gd name="connsiteY39" fmla="*/ 4285957 h 4285957"/>
              <a:gd name="connsiteX40" fmla="*/ 3809405 w 10647405"/>
              <a:gd name="connsiteY40" fmla="*/ 4285957 h 4285957"/>
              <a:gd name="connsiteX41" fmla="*/ 3537305 w 10647405"/>
              <a:gd name="connsiteY41" fmla="*/ 4285957 h 4285957"/>
              <a:gd name="connsiteX42" fmla="*/ 3158730 w 10647405"/>
              <a:gd name="connsiteY42" fmla="*/ 4285957 h 4285957"/>
              <a:gd name="connsiteX43" fmla="*/ 2886630 w 10647405"/>
              <a:gd name="connsiteY43" fmla="*/ 4285957 h 4285957"/>
              <a:gd name="connsiteX44" fmla="*/ 2401581 w 10647405"/>
              <a:gd name="connsiteY44" fmla="*/ 4285957 h 4285957"/>
              <a:gd name="connsiteX45" fmla="*/ 1916533 w 10647405"/>
              <a:gd name="connsiteY45" fmla="*/ 4285957 h 4285957"/>
              <a:gd name="connsiteX46" fmla="*/ 1644433 w 10647405"/>
              <a:gd name="connsiteY46" fmla="*/ 4285957 h 4285957"/>
              <a:gd name="connsiteX47" fmla="*/ 1052910 w 10647405"/>
              <a:gd name="connsiteY47" fmla="*/ 4285957 h 4285957"/>
              <a:gd name="connsiteX48" fmla="*/ 0 w 10647405"/>
              <a:gd name="connsiteY48" fmla="*/ 4285957 h 4285957"/>
              <a:gd name="connsiteX49" fmla="*/ 0 w 10647405"/>
              <a:gd name="connsiteY49" fmla="*/ 3878791 h 4285957"/>
              <a:gd name="connsiteX50" fmla="*/ 0 w 10647405"/>
              <a:gd name="connsiteY50" fmla="*/ 3300187 h 4285957"/>
              <a:gd name="connsiteX51" fmla="*/ 0 w 10647405"/>
              <a:gd name="connsiteY51" fmla="*/ 2807302 h 4285957"/>
              <a:gd name="connsiteX52" fmla="*/ 0 w 10647405"/>
              <a:gd name="connsiteY52" fmla="*/ 2314417 h 4285957"/>
              <a:gd name="connsiteX53" fmla="*/ 0 w 10647405"/>
              <a:gd name="connsiteY53" fmla="*/ 1907251 h 4285957"/>
              <a:gd name="connsiteX54" fmla="*/ 0 w 10647405"/>
              <a:gd name="connsiteY54" fmla="*/ 1285787 h 4285957"/>
              <a:gd name="connsiteX55" fmla="*/ 0 w 10647405"/>
              <a:gd name="connsiteY55" fmla="*/ 792902 h 4285957"/>
              <a:gd name="connsiteX56" fmla="*/ 0 w 10647405"/>
              <a:gd name="connsiteY56" fmla="*/ 0 h 428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647405" h="4285957" fill="none" extrusionOk="0">
                <a:moveTo>
                  <a:pt x="0" y="0"/>
                </a:moveTo>
                <a:cubicBezTo>
                  <a:pt x="119107" y="-8095"/>
                  <a:pt x="184884" y="2174"/>
                  <a:pt x="272100" y="0"/>
                </a:cubicBezTo>
                <a:cubicBezTo>
                  <a:pt x="359316" y="-2174"/>
                  <a:pt x="569811" y="26095"/>
                  <a:pt x="863623" y="0"/>
                </a:cubicBezTo>
                <a:cubicBezTo>
                  <a:pt x="1157435" y="-26095"/>
                  <a:pt x="1504393" y="84930"/>
                  <a:pt x="1668093" y="0"/>
                </a:cubicBezTo>
                <a:cubicBezTo>
                  <a:pt x="1831793" y="-84930"/>
                  <a:pt x="2026794" y="34775"/>
                  <a:pt x="2259616" y="0"/>
                </a:cubicBezTo>
                <a:cubicBezTo>
                  <a:pt x="2492438" y="-34775"/>
                  <a:pt x="2563983" y="10739"/>
                  <a:pt x="2851138" y="0"/>
                </a:cubicBezTo>
                <a:cubicBezTo>
                  <a:pt x="3138293" y="-10739"/>
                  <a:pt x="3282553" y="17421"/>
                  <a:pt x="3442661" y="0"/>
                </a:cubicBezTo>
                <a:cubicBezTo>
                  <a:pt x="3602769" y="-17421"/>
                  <a:pt x="3694986" y="14260"/>
                  <a:pt x="3821235" y="0"/>
                </a:cubicBezTo>
                <a:cubicBezTo>
                  <a:pt x="3947484" y="-14260"/>
                  <a:pt x="4007887" y="577"/>
                  <a:pt x="4093336" y="0"/>
                </a:cubicBezTo>
                <a:cubicBezTo>
                  <a:pt x="4178785" y="-577"/>
                  <a:pt x="4722810" y="96252"/>
                  <a:pt x="4897806" y="0"/>
                </a:cubicBezTo>
                <a:cubicBezTo>
                  <a:pt x="5072802" y="-96252"/>
                  <a:pt x="5095819" y="16067"/>
                  <a:pt x="5169907" y="0"/>
                </a:cubicBezTo>
                <a:cubicBezTo>
                  <a:pt x="5243995" y="-16067"/>
                  <a:pt x="5428542" y="22664"/>
                  <a:pt x="5548481" y="0"/>
                </a:cubicBezTo>
                <a:cubicBezTo>
                  <a:pt x="5668420" y="-22664"/>
                  <a:pt x="5899738" y="54721"/>
                  <a:pt x="6246478" y="0"/>
                </a:cubicBezTo>
                <a:cubicBezTo>
                  <a:pt x="6593218" y="-54721"/>
                  <a:pt x="6801602" y="71009"/>
                  <a:pt x="6944474" y="0"/>
                </a:cubicBezTo>
                <a:cubicBezTo>
                  <a:pt x="7087346" y="-71009"/>
                  <a:pt x="7440720" y="69827"/>
                  <a:pt x="7748945" y="0"/>
                </a:cubicBezTo>
                <a:cubicBezTo>
                  <a:pt x="8057170" y="-69827"/>
                  <a:pt x="8278055" y="52665"/>
                  <a:pt x="8553415" y="0"/>
                </a:cubicBezTo>
                <a:cubicBezTo>
                  <a:pt x="8828775" y="-52665"/>
                  <a:pt x="9053837" y="75058"/>
                  <a:pt x="9357886" y="0"/>
                </a:cubicBezTo>
                <a:cubicBezTo>
                  <a:pt x="9661935" y="-75058"/>
                  <a:pt x="9571878" y="22529"/>
                  <a:pt x="9736460" y="0"/>
                </a:cubicBezTo>
                <a:cubicBezTo>
                  <a:pt x="9901042" y="-22529"/>
                  <a:pt x="9943931" y="12787"/>
                  <a:pt x="10115035" y="0"/>
                </a:cubicBezTo>
                <a:cubicBezTo>
                  <a:pt x="10286140" y="-12787"/>
                  <a:pt x="10509520" y="4081"/>
                  <a:pt x="10647405" y="0"/>
                </a:cubicBezTo>
                <a:cubicBezTo>
                  <a:pt x="10717051" y="274992"/>
                  <a:pt x="10589782" y="443193"/>
                  <a:pt x="10647405" y="621464"/>
                </a:cubicBezTo>
                <a:cubicBezTo>
                  <a:pt x="10705028" y="799735"/>
                  <a:pt x="10616577" y="1046175"/>
                  <a:pt x="10647405" y="1157208"/>
                </a:cubicBezTo>
                <a:cubicBezTo>
                  <a:pt x="10678233" y="1268241"/>
                  <a:pt x="10608477" y="1573305"/>
                  <a:pt x="10647405" y="1735813"/>
                </a:cubicBezTo>
                <a:cubicBezTo>
                  <a:pt x="10686333" y="1898321"/>
                  <a:pt x="10645464" y="2038400"/>
                  <a:pt x="10647405" y="2185838"/>
                </a:cubicBezTo>
                <a:cubicBezTo>
                  <a:pt x="10649346" y="2333277"/>
                  <a:pt x="10603720" y="2509386"/>
                  <a:pt x="10647405" y="2635864"/>
                </a:cubicBezTo>
                <a:cubicBezTo>
                  <a:pt x="10691090" y="2762342"/>
                  <a:pt x="10597692" y="2927899"/>
                  <a:pt x="10647405" y="3128749"/>
                </a:cubicBezTo>
                <a:cubicBezTo>
                  <a:pt x="10697118" y="3329600"/>
                  <a:pt x="10646975" y="3402311"/>
                  <a:pt x="10647405" y="3535915"/>
                </a:cubicBezTo>
                <a:cubicBezTo>
                  <a:pt x="10647835" y="3669519"/>
                  <a:pt x="10627297" y="3949367"/>
                  <a:pt x="10647405" y="4285957"/>
                </a:cubicBezTo>
                <a:cubicBezTo>
                  <a:pt x="10328164" y="4290727"/>
                  <a:pt x="10100489" y="4248637"/>
                  <a:pt x="9949408" y="4285957"/>
                </a:cubicBezTo>
                <a:cubicBezTo>
                  <a:pt x="9798327" y="4323277"/>
                  <a:pt x="9510272" y="4284914"/>
                  <a:pt x="9251412" y="4285957"/>
                </a:cubicBezTo>
                <a:cubicBezTo>
                  <a:pt x="8992552" y="4287000"/>
                  <a:pt x="9111843" y="4278262"/>
                  <a:pt x="8979312" y="4285957"/>
                </a:cubicBezTo>
                <a:cubicBezTo>
                  <a:pt x="8846781" y="4293652"/>
                  <a:pt x="8674837" y="4236211"/>
                  <a:pt x="8494263" y="4285957"/>
                </a:cubicBezTo>
                <a:cubicBezTo>
                  <a:pt x="8313689" y="4335703"/>
                  <a:pt x="7980584" y="4236457"/>
                  <a:pt x="7689793" y="4285957"/>
                </a:cubicBezTo>
                <a:cubicBezTo>
                  <a:pt x="7399002" y="4335457"/>
                  <a:pt x="7356445" y="4230414"/>
                  <a:pt x="7204744" y="4285957"/>
                </a:cubicBezTo>
                <a:cubicBezTo>
                  <a:pt x="7053043" y="4341500"/>
                  <a:pt x="6920187" y="4252863"/>
                  <a:pt x="6826170" y="4285957"/>
                </a:cubicBezTo>
                <a:cubicBezTo>
                  <a:pt x="6732153" y="4319051"/>
                  <a:pt x="6645389" y="4269903"/>
                  <a:pt x="6554069" y="4285957"/>
                </a:cubicBezTo>
                <a:cubicBezTo>
                  <a:pt x="6462749" y="4302011"/>
                  <a:pt x="6411306" y="4258893"/>
                  <a:pt x="6281969" y="4285957"/>
                </a:cubicBezTo>
                <a:cubicBezTo>
                  <a:pt x="6152632" y="4313021"/>
                  <a:pt x="5925362" y="4280499"/>
                  <a:pt x="5690446" y="4285957"/>
                </a:cubicBezTo>
                <a:cubicBezTo>
                  <a:pt x="5455530" y="4291415"/>
                  <a:pt x="5327418" y="4269120"/>
                  <a:pt x="4992450" y="4285957"/>
                </a:cubicBezTo>
                <a:cubicBezTo>
                  <a:pt x="4657482" y="4302794"/>
                  <a:pt x="4649625" y="4219209"/>
                  <a:pt x="4400927" y="4285957"/>
                </a:cubicBezTo>
                <a:cubicBezTo>
                  <a:pt x="4152229" y="4352705"/>
                  <a:pt x="4043827" y="4258445"/>
                  <a:pt x="3809405" y="4285957"/>
                </a:cubicBezTo>
                <a:cubicBezTo>
                  <a:pt x="3574983" y="4313469"/>
                  <a:pt x="3626014" y="4256411"/>
                  <a:pt x="3537305" y="4285957"/>
                </a:cubicBezTo>
                <a:cubicBezTo>
                  <a:pt x="3448596" y="4315503"/>
                  <a:pt x="3332094" y="4256519"/>
                  <a:pt x="3158730" y="4285957"/>
                </a:cubicBezTo>
                <a:cubicBezTo>
                  <a:pt x="2985366" y="4315395"/>
                  <a:pt x="2986549" y="4280944"/>
                  <a:pt x="2886630" y="4285957"/>
                </a:cubicBezTo>
                <a:cubicBezTo>
                  <a:pt x="2786711" y="4290970"/>
                  <a:pt x="2537289" y="4253860"/>
                  <a:pt x="2401581" y="4285957"/>
                </a:cubicBezTo>
                <a:cubicBezTo>
                  <a:pt x="2265873" y="4318054"/>
                  <a:pt x="2096398" y="4283929"/>
                  <a:pt x="1916533" y="4285957"/>
                </a:cubicBezTo>
                <a:cubicBezTo>
                  <a:pt x="1736668" y="4287985"/>
                  <a:pt x="1707916" y="4274842"/>
                  <a:pt x="1644433" y="4285957"/>
                </a:cubicBezTo>
                <a:cubicBezTo>
                  <a:pt x="1580950" y="4297072"/>
                  <a:pt x="1345186" y="4262103"/>
                  <a:pt x="1052910" y="4285957"/>
                </a:cubicBezTo>
                <a:cubicBezTo>
                  <a:pt x="760634" y="4309811"/>
                  <a:pt x="479668" y="4210103"/>
                  <a:pt x="0" y="4285957"/>
                </a:cubicBezTo>
                <a:cubicBezTo>
                  <a:pt x="-24873" y="4162462"/>
                  <a:pt x="46312" y="3997205"/>
                  <a:pt x="0" y="3878791"/>
                </a:cubicBezTo>
                <a:cubicBezTo>
                  <a:pt x="-46312" y="3760377"/>
                  <a:pt x="8581" y="3504381"/>
                  <a:pt x="0" y="3300187"/>
                </a:cubicBezTo>
                <a:cubicBezTo>
                  <a:pt x="-8581" y="3095993"/>
                  <a:pt x="28958" y="2998317"/>
                  <a:pt x="0" y="2807302"/>
                </a:cubicBezTo>
                <a:cubicBezTo>
                  <a:pt x="-28958" y="2616287"/>
                  <a:pt x="25881" y="2504493"/>
                  <a:pt x="0" y="2314417"/>
                </a:cubicBezTo>
                <a:cubicBezTo>
                  <a:pt x="-25881" y="2124341"/>
                  <a:pt x="31032" y="2077253"/>
                  <a:pt x="0" y="1907251"/>
                </a:cubicBezTo>
                <a:cubicBezTo>
                  <a:pt x="-31032" y="1737249"/>
                  <a:pt x="69532" y="1512113"/>
                  <a:pt x="0" y="1285787"/>
                </a:cubicBezTo>
                <a:cubicBezTo>
                  <a:pt x="-69532" y="1059461"/>
                  <a:pt x="31959" y="932946"/>
                  <a:pt x="0" y="792902"/>
                </a:cubicBezTo>
                <a:cubicBezTo>
                  <a:pt x="-31959" y="652859"/>
                  <a:pt x="51477" y="353403"/>
                  <a:pt x="0" y="0"/>
                </a:cubicBezTo>
                <a:close/>
              </a:path>
              <a:path w="10647405" h="4285957" stroke="0" extrusionOk="0">
                <a:moveTo>
                  <a:pt x="0" y="0"/>
                </a:moveTo>
                <a:cubicBezTo>
                  <a:pt x="102571" y="-31069"/>
                  <a:pt x="217670" y="31461"/>
                  <a:pt x="272100" y="0"/>
                </a:cubicBezTo>
                <a:cubicBezTo>
                  <a:pt x="326530" y="-31461"/>
                  <a:pt x="779884" y="11442"/>
                  <a:pt x="1076571" y="0"/>
                </a:cubicBezTo>
                <a:cubicBezTo>
                  <a:pt x="1373258" y="-11442"/>
                  <a:pt x="1617966" y="3894"/>
                  <a:pt x="1881042" y="0"/>
                </a:cubicBezTo>
                <a:cubicBezTo>
                  <a:pt x="2144118" y="-3894"/>
                  <a:pt x="2412473" y="36360"/>
                  <a:pt x="2579038" y="0"/>
                </a:cubicBezTo>
                <a:cubicBezTo>
                  <a:pt x="2745603" y="-36360"/>
                  <a:pt x="3133996" y="37799"/>
                  <a:pt x="3277035" y="0"/>
                </a:cubicBezTo>
                <a:cubicBezTo>
                  <a:pt x="3420074" y="-37799"/>
                  <a:pt x="3578382" y="31905"/>
                  <a:pt x="3868557" y="0"/>
                </a:cubicBezTo>
                <a:cubicBezTo>
                  <a:pt x="4158732" y="-31905"/>
                  <a:pt x="4015485" y="4395"/>
                  <a:pt x="4140657" y="0"/>
                </a:cubicBezTo>
                <a:cubicBezTo>
                  <a:pt x="4265829" y="-4395"/>
                  <a:pt x="4496120" y="5308"/>
                  <a:pt x="4732180" y="0"/>
                </a:cubicBezTo>
                <a:cubicBezTo>
                  <a:pt x="4968240" y="-5308"/>
                  <a:pt x="5155768" y="11059"/>
                  <a:pt x="5323703" y="0"/>
                </a:cubicBezTo>
                <a:cubicBezTo>
                  <a:pt x="5491638" y="-11059"/>
                  <a:pt x="5650180" y="12101"/>
                  <a:pt x="5808751" y="0"/>
                </a:cubicBezTo>
                <a:cubicBezTo>
                  <a:pt x="5967322" y="-12101"/>
                  <a:pt x="6302986" y="53750"/>
                  <a:pt x="6506748" y="0"/>
                </a:cubicBezTo>
                <a:cubicBezTo>
                  <a:pt x="6710510" y="-53750"/>
                  <a:pt x="6666212" y="10420"/>
                  <a:pt x="6778848" y="0"/>
                </a:cubicBezTo>
                <a:cubicBezTo>
                  <a:pt x="6891484" y="-10420"/>
                  <a:pt x="7019973" y="22074"/>
                  <a:pt x="7157422" y="0"/>
                </a:cubicBezTo>
                <a:cubicBezTo>
                  <a:pt x="7294871" y="-22074"/>
                  <a:pt x="7561093" y="55015"/>
                  <a:pt x="7748945" y="0"/>
                </a:cubicBezTo>
                <a:cubicBezTo>
                  <a:pt x="7936797" y="-55015"/>
                  <a:pt x="7899686" y="815"/>
                  <a:pt x="8021045" y="0"/>
                </a:cubicBezTo>
                <a:cubicBezTo>
                  <a:pt x="8142404" y="-815"/>
                  <a:pt x="8463659" y="31844"/>
                  <a:pt x="8825516" y="0"/>
                </a:cubicBezTo>
                <a:cubicBezTo>
                  <a:pt x="9187373" y="-31844"/>
                  <a:pt x="9084775" y="40269"/>
                  <a:pt x="9310564" y="0"/>
                </a:cubicBezTo>
                <a:cubicBezTo>
                  <a:pt x="9536353" y="-40269"/>
                  <a:pt x="9673553" y="45251"/>
                  <a:pt x="10008561" y="0"/>
                </a:cubicBezTo>
                <a:cubicBezTo>
                  <a:pt x="10343569" y="-45251"/>
                  <a:pt x="10514576" y="36285"/>
                  <a:pt x="10647405" y="0"/>
                </a:cubicBezTo>
                <a:cubicBezTo>
                  <a:pt x="10693438" y="153261"/>
                  <a:pt x="10610092" y="321687"/>
                  <a:pt x="10647405" y="450025"/>
                </a:cubicBezTo>
                <a:cubicBezTo>
                  <a:pt x="10684718" y="578363"/>
                  <a:pt x="10630827" y="795904"/>
                  <a:pt x="10647405" y="900051"/>
                </a:cubicBezTo>
                <a:cubicBezTo>
                  <a:pt x="10663983" y="1004198"/>
                  <a:pt x="10615337" y="1194700"/>
                  <a:pt x="10647405" y="1435796"/>
                </a:cubicBezTo>
                <a:cubicBezTo>
                  <a:pt x="10679473" y="1676892"/>
                  <a:pt x="10609159" y="1727725"/>
                  <a:pt x="10647405" y="1928681"/>
                </a:cubicBezTo>
                <a:cubicBezTo>
                  <a:pt x="10685651" y="2129638"/>
                  <a:pt x="10624374" y="2218018"/>
                  <a:pt x="10647405" y="2507285"/>
                </a:cubicBezTo>
                <a:cubicBezTo>
                  <a:pt x="10670436" y="2796552"/>
                  <a:pt x="10639354" y="2784494"/>
                  <a:pt x="10647405" y="3043029"/>
                </a:cubicBezTo>
                <a:cubicBezTo>
                  <a:pt x="10655456" y="3301564"/>
                  <a:pt x="10637748" y="3355374"/>
                  <a:pt x="10647405" y="3621634"/>
                </a:cubicBezTo>
                <a:cubicBezTo>
                  <a:pt x="10657062" y="3887894"/>
                  <a:pt x="10596336" y="4123962"/>
                  <a:pt x="10647405" y="4285957"/>
                </a:cubicBezTo>
                <a:cubicBezTo>
                  <a:pt x="10467455" y="4315898"/>
                  <a:pt x="10354246" y="4264938"/>
                  <a:pt x="10268831" y="4285957"/>
                </a:cubicBezTo>
                <a:cubicBezTo>
                  <a:pt x="10183416" y="4306976"/>
                  <a:pt x="9880212" y="4208834"/>
                  <a:pt x="9570834" y="4285957"/>
                </a:cubicBezTo>
                <a:cubicBezTo>
                  <a:pt x="9261456" y="4363080"/>
                  <a:pt x="9054469" y="4191845"/>
                  <a:pt x="8766363" y="4285957"/>
                </a:cubicBezTo>
                <a:cubicBezTo>
                  <a:pt x="8478257" y="4380069"/>
                  <a:pt x="8413248" y="4262432"/>
                  <a:pt x="8174841" y="4285957"/>
                </a:cubicBezTo>
                <a:cubicBezTo>
                  <a:pt x="7936434" y="4309482"/>
                  <a:pt x="7689165" y="4226242"/>
                  <a:pt x="7370370" y="4285957"/>
                </a:cubicBezTo>
                <a:cubicBezTo>
                  <a:pt x="7051575" y="4345672"/>
                  <a:pt x="7025758" y="4283507"/>
                  <a:pt x="6778848" y="4285957"/>
                </a:cubicBezTo>
                <a:cubicBezTo>
                  <a:pt x="6531938" y="4288407"/>
                  <a:pt x="6459089" y="4260339"/>
                  <a:pt x="6187325" y="4285957"/>
                </a:cubicBezTo>
                <a:cubicBezTo>
                  <a:pt x="5915561" y="4311575"/>
                  <a:pt x="5565345" y="4194699"/>
                  <a:pt x="5382855" y="4285957"/>
                </a:cubicBezTo>
                <a:cubicBezTo>
                  <a:pt x="5200365" y="4377215"/>
                  <a:pt x="5007394" y="4251412"/>
                  <a:pt x="4897806" y="4285957"/>
                </a:cubicBezTo>
                <a:cubicBezTo>
                  <a:pt x="4788218" y="4320502"/>
                  <a:pt x="4677559" y="4251683"/>
                  <a:pt x="4519232" y="4285957"/>
                </a:cubicBezTo>
                <a:cubicBezTo>
                  <a:pt x="4360905" y="4320231"/>
                  <a:pt x="4147652" y="4282456"/>
                  <a:pt x="3821235" y="4285957"/>
                </a:cubicBezTo>
                <a:cubicBezTo>
                  <a:pt x="3494818" y="4289458"/>
                  <a:pt x="3556131" y="4283578"/>
                  <a:pt x="3442661" y="4285957"/>
                </a:cubicBezTo>
                <a:cubicBezTo>
                  <a:pt x="3329191" y="4288336"/>
                  <a:pt x="3228862" y="4274687"/>
                  <a:pt x="3170561" y="4285957"/>
                </a:cubicBezTo>
                <a:cubicBezTo>
                  <a:pt x="3112260" y="4297227"/>
                  <a:pt x="2815865" y="4237019"/>
                  <a:pt x="2472564" y="4285957"/>
                </a:cubicBezTo>
                <a:cubicBezTo>
                  <a:pt x="2129263" y="4334895"/>
                  <a:pt x="2328325" y="4257057"/>
                  <a:pt x="2200464" y="4285957"/>
                </a:cubicBezTo>
                <a:cubicBezTo>
                  <a:pt x="2072603" y="4314857"/>
                  <a:pt x="1845786" y="4264415"/>
                  <a:pt x="1502467" y="4285957"/>
                </a:cubicBezTo>
                <a:cubicBezTo>
                  <a:pt x="1159148" y="4307499"/>
                  <a:pt x="968090" y="4254373"/>
                  <a:pt x="697997" y="4285957"/>
                </a:cubicBezTo>
                <a:cubicBezTo>
                  <a:pt x="427904" y="4317541"/>
                  <a:pt x="229766" y="4246639"/>
                  <a:pt x="0" y="4285957"/>
                </a:cubicBezTo>
                <a:cubicBezTo>
                  <a:pt x="-39219" y="4120920"/>
                  <a:pt x="14324" y="4006044"/>
                  <a:pt x="0" y="3878791"/>
                </a:cubicBezTo>
                <a:cubicBezTo>
                  <a:pt x="-14324" y="3751538"/>
                  <a:pt x="26068" y="3536580"/>
                  <a:pt x="0" y="3343046"/>
                </a:cubicBezTo>
                <a:cubicBezTo>
                  <a:pt x="-26068" y="3149512"/>
                  <a:pt x="1340" y="3072940"/>
                  <a:pt x="0" y="2893021"/>
                </a:cubicBezTo>
                <a:cubicBezTo>
                  <a:pt x="-1340" y="2713102"/>
                  <a:pt x="24557" y="2536726"/>
                  <a:pt x="0" y="2400136"/>
                </a:cubicBezTo>
                <a:cubicBezTo>
                  <a:pt x="-24557" y="2263547"/>
                  <a:pt x="5526" y="2057763"/>
                  <a:pt x="0" y="1821532"/>
                </a:cubicBezTo>
                <a:cubicBezTo>
                  <a:pt x="-5526" y="1585301"/>
                  <a:pt x="20473" y="1481279"/>
                  <a:pt x="0" y="1328647"/>
                </a:cubicBezTo>
                <a:cubicBezTo>
                  <a:pt x="-20473" y="1176016"/>
                  <a:pt x="30020" y="1057924"/>
                  <a:pt x="0" y="921481"/>
                </a:cubicBezTo>
                <a:cubicBezTo>
                  <a:pt x="-30020" y="785038"/>
                  <a:pt x="89504" y="246966"/>
                  <a:pt x="0" y="0"/>
                </a:cubicBezTo>
                <a:close/>
              </a:path>
            </a:pathLst>
          </a:custGeom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381056732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r>
              <a:rPr lang="en-US" sz="2400" dirty="0"/>
              <a:t>Basic coagulation screen:</a:t>
            </a:r>
          </a:p>
          <a:p>
            <a:pPr lvl="1"/>
            <a:r>
              <a:rPr lang="en-US" sz="2400" dirty="0"/>
              <a:t> International normalized ratio (INR): to exclude warfarin effect— warfarin will lower protein C and S levels</a:t>
            </a:r>
          </a:p>
          <a:p>
            <a:pPr lvl="1"/>
            <a:r>
              <a:rPr lang="en-US" sz="2400" dirty="0"/>
              <a:t>Activated partial thromboplastin time (</a:t>
            </a:r>
            <a:r>
              <a:rPr lang="en-US" sz="2400" dirty="0" err="1"/>
              <a:t>aPTT</a:t>
            </a:r>
            <a:r>
              <a:rPr lang="en-US" sz="2400" dirty="0"/>
              <a:t>): to exclude heparin effect—heparin will lower antithrombin levels</a:t>
            </a:r>
          </a:p>
          <a:p>
            <a:r>
              <a:rPr lang="en-US" sz="2400" dirty="0"/>
              <a:t>Functional assay for antithrombin, protein C and protein S </a:t>
            </a:r>
          </a:p>
          <a:p>
            <a:r>
              <a:rPr lang="en-US" sz="2400" dirty="0"/>
              <a:t>APC resistance assay: with genetic test for factor V Leiden for confirmation of abnormal results</a:t>
            </a:r>
          </a:p>
          <a:p>
            <a:r>
              <a:rPr lang="en-US" sz="2400" dirty="0"/>
              <a:t>Genetic test for Prothrombin G 20210A gene mutation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305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8326-B0FB-4619-B50B-08AB80A6A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tr-TR" sz="5400" b="1" dirty="0">
                <a:solidFill>
                  <a:srgbClr val="FF0000"/>
                </a:solidFill>
              </a:rPr>
              <a:t>Case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66ADC4B2-D88C-4C06-84B8-B4FCDF61E1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320194"/>
              </p:ext>
            </p:extLst>
          </p:nvPr>
        </p:nvGraphicFramePr>
        <p:xfrm>
          <a:off x="486032" y="1788404"/>
          <a:ext cx="11219935" cy="442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238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3C7E89-7902-4003-BD29-30F61FD6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Essentials Test for Hereditary Thrombophilia Screening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E4D5E-952B-434E-8A5A-74EBBCBE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97" y="2109297"/>
            <a:ext cx="10647405" cy="4285957"/>
          </a:xfrm>
          <a:custGeom>
            <a:avLst/>
            <a:gdLst>
              <a:gd name="connsiteX0" fmla="*/ 0 w 10647405"/>
              <a:gd name="connsiteY0" fmla="*/ 0 h 4285957"/>
              <a:gd name="connsiteX1" fmla="*/ 272100 w 10647405"/>
              <a:gd name="connsiteY1" fmla="*/ 0 h 4285957"/>
              <a:gd name="connsiteX2" fmla="*/ 863623 w 10647405"/>
              <a:gd name="connsiteY2" fmla="*/ 0 h 4285957"/>
              <a:gd name="connsiteX3" fmla="*/ 1668093 w 10647405"/>
              <a:gd name="connsiteY3" fmla="*/ 0 h 4285957"/>
              <a:gd name="connsiteX4" fmla="*/ 2259616 w 10647405"/>
              <a:gd name="connsiteY4" fmla="*/ 0 h 4285957"/>
              <a:gd name="connsiteX5" fmla="*/ 2851138 w 10647405"/>
              <a:gd name="connsiteY5" fmla="*/ 0 h 4285957"/>
              <a:gd name="connsiteX6" fmla="*/ 3442661 w 10647405"/>
              <a:gd name="connsiteY6" fmla="*/ 0 h 4285957"/>
              <a:gd name="connsiteX7" fmla="*/ 3821235 w 10647405"/>
              <a:gd name="connsiteY7" fmla="*/ 0 h 4285957"/>
              <a:gd name="connsiteX8" fmla="*/ 4093336 w 10647405"/>
              <a:gd name="connsiteY8" fmla="*/ 0 h 4285957"/>
              <a:gd name="connsiteX9" fmla="*/ 4897806 w 10647405"/>
              <a:gd name="connsiteY9" fmla="*/ 0 h 4285957"/>
              <a:gd name="connsiteX10" fmla="*/ 5169907 w 10647405"/>
              <a:gd name="connsiteY10" fmla="*/ 0 h 4285957"/>
              <a:gd name="connsiteX11" fmla="*/ 5548481 w 10647405"/>
              <a:gd name="connsiteY11" fmla="*/ 0 h 4285957"/>
              <a:gd name="connsiteX12" fmla="*/ 6246478 w 10647405"/>
              <a:gd name="connsiteY12" fmla="*/ 0 h 4285957"/>
              <a:gd name="connsiteX13" fmla="*/ 6944474 w 10647405"/>
              <a:gd name="connsiteY13" fmla="*/ 0 h 4285957"/>
              <a:gd name="connsiteX14" fmla="*/ 7748945 w 10647405"/>
              <a:gd name="connsiteY14" fmla="*/ 0 h 4285957"/>
              <a:gd name="connsiteX15" fmla="*/ 8553415 w 10647405"/>
              <a:gd name="connsiteY15" fmla="*/ 0 h 4285957"/>
              <a:gd name="connsiteX16" fmla="*/ 9357886 w 10647405"/>
              <a:gd name="connsiteY16" fmla="*/ 0 h 4285957"/>
              <a:gd name="connsiteX17" fmla="*/ 9736460 w 10647405"/>
              <a:gd name="connsiteY17" fmla="*/ 0 h 4285957"/>
              <a:gd name="connsiteX18" fmla="*/ 10115035 w 10647405"/>
              <a:gd name="connsiteY18" fmla="*/ 0 h 4285957"/>
              <a:gd name="connsiteX19" fmla="*/ 10647405 w 10647405"/>
              <a:gd name="connsiteY19" fmla="*/ 0 h 4285957"/>
              <a:gd name="connsiteX20" fmla="*/ 10647405 w 10647405"/>
              <a:gd name="connsiteY20" fmla="*/ 621464 h 4285957"/>
              <a:gd name="connsiteX21" fmla="*/ 10647405 w 10647405"/>
              <a:gd name="connsiteY21" fmla="*/ 1157208 h 4285957"/>
              <a:gd name="connsiteX22" fmla="*/ 10647405 w 10647405"/>
              <a:gd name="connsiteY22" fmla="*/ 1735813 h 4285957"/>
              <a:gd name="connsiteX23" fmla="*/ 10647405 w 10647405"/>
              <a:gd name="connsiteY23" fmla="*/ 2185838 h 4285957"/>
              <a:gd name="connsiteX24" fmla="*/ 10647405 w 10647405"/>
              <a:gd name="connsiteY24" fmla="*/ 2635864 h 4285957"/>
              <a:gd name="connsiteX25" fmla="*/ 10647405 w 10647405"/>
              <a:gd name="connsiteY25" fmla="*/ 3128749 h 4285957"/>
              <a:gd name="connsiteX26" fmla="*/ 10647405 w 10647405"/>
              <a:gd name="connsiteY26" fmla="*/ 3535915 h 4285957"/>
              <a:gd name="connsiteX27" fmla="*/ 10647405 w 10647405"/>
              <a:gd name="connsiteY27" fmla="*/ 4285957 h 4285957"/>
              <a:gd name="connsiteX28" fmla="*/ 9949408 w 10647405"/>
              <a:gd name="connsiteY28" fmla="*/ 4285957 h 4285957"/>
              <a:gd name="connsiteX29" fmla="*/ 9251412 w 10647405"/>
              <a:gd name="connsiteY29" fmla="*/ 4285957 h 4285957"/>
              <a:gd name="connsiteX30" fmla="*/ 8979312 w 10647405"/>
              <a:gd name="connsiteY30" fmla="*/ 4285957 h 4285957"/>
              <a:gd name="connsiteX31" fmla="*/ 8494263 w 10647405"/>
              <a:gd name="connsiteY31" fmla="*/ 4285957 h 4285957"/>
              <a:gd name="connsiteX32" fmla="*/ 7689793 w 10647405"/>
              <a:gd name="connsiteY32" fmla="*/ 4285957 h 4285957"/>
              <a:gd name="connsiteX33" fmla="*/ 7204744 w 10647405"/>
              <a:gd name="connsiteY33" fmla="*/ 4285957 h 4285957"/>
              <a:gd name="connsiteX34" fmla="*/ 6826170 w 10647405"/>
              <a:gd name="connsiteY34" fmla="*/ 4285957 h 4285957"/>
              <a:gd name="connsiteX35" fmla="*/ 6554069 w 10647405"/>
              <a:gd name="connsiteY35" fmla="*/ 4285957 h 4285957"/>
              <a:gd name="connsiteX36" fmla="*/ 6281969 w 10647405"/>
              <a:gd name="connsiteY36" fmla="*/ 4285957 h 4285957"/>
              <a:gd name="connsiteX37" fmla="*/ 5690446 w 10647405"/>
              <a:gd name="connsiteY37" fmla="*/ 4285957 h 4285957"/>
              <a:gd name="connsiteX38" fmla="*/ 4992450 w 10647405"/>
              <a:gd name="connsiteY38" fmla="*/ 4285957 h 4285957"/>
              <a:gd name="connsiteX39" fmla="*/ 4400927 w 10647405"/>
              <a:gd name="connsiteY39" fmla="*/ 4285957 h 4285957"/>
              <a:gd name="connsiteX40" fmla="*/ 3809405 w 10647405"/>
              <a:gd name="connsiteY40" fmla="*/ 4285957 h 4285957"/>
              <a:gd name="connsiteX41" fmla="*/ 3537305 w 10647405"/>
              <a:gd name="connsiteY41" fmla="*/ 4285957 h 4285957"/>
              <a:gd name="connsiteX42" fmla="*/ 3158730 w 10647405"/>
              <a:gd name="connsiteY42" fmla="*/ 4285957 h 4285957"/>
              <a:gd name="connsiteX43" fmla="*/ 2886630 w 10647405"/>
              <a:gd name="connsiteY43" fmla="*/ 4285957 h 4285957"/>
              <a:gd name="connsiteX44" fmla="*/ 2401581 w 10647405"/>
              <a:gd name="connsiteY44" fmla="*/ 4285957 h 4285957"/>
              <a:gd name="connsiteX45" fmla="*/ 1916533 w 10647405"/>
              <a:gd name="connsiteY45" fmla="*/ 4285957 h 4285957"/>
              <a:gd name="connsiteX46" fmla="*/ 1644433 w 10647405"/>
              <a:gd name="connsiteY46" fmla="*/ 4285957 h 4285957"/>
              <a:gd name="connsiteX47" fmla="*/ 1052910 w 10647405"/>
              <a:gd name="connsiteY47" fmla="*/ 4285957 h 4285957"/>
              <a:gd name="connsiteX48" fmla="*/ 0 w 10647405"/>
              <a:gd name="connsiteY48" fmla="*/ 4285957 h 4285957"/>
              <a:gd name="connsiteX49" fmla="*/ 0 w 10647405"/>
              <a:gd name="connsiteY49" fmla="*/ 3878791 h 4285957"/>
              <a:gd name="connsiteX50" fmla="*/ 0 w 10647405"/>
              <a:gd name="connsiteY50" fmla="*/ 3300187 h 4285957"/>
              <a:gd name="connsiteX51" fmla="*/ 0 w 10647405"/>
              <a:gd name="connsiteY51" fmla="*/ 2807302 h 4285957"/>
              <a:gd name="connsiteX52" fmla="*/ 0 w 10647405"/>
              <a:gd name="connsiteY52" fmla="*/ 2314417 h 4285957"/>
              <a:gd name="connsiteX53" fmla="*/ 0 w 10647405"/>
              <a:gd name="connsiteY53" fmla="*/ 1907251 h 4285957"/>
              <a:gd name="connsiteX54" fmla="*/ 0 w 10647405"/>
              <a:gd name="connsiteY54" fmla="*/ 1285787 h 4285957"/>
              <a:gd name="connsiteX55" fmla="*/ 0 w 10647405"/>
              <a:gd name="connsiteY55" fmla="*/ 792902 h 4285957"/>
              <a:gd name="connsiteX56" fmla="*/ 0 w 10647405"/>
              <a:gd name="connsiteY56" fmla="*/ 0 h 428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647405" h="4285957" fill="none" extrusionOk="0">
                <a:moveTo>
                  <a:pt x="0" y="0"/>
                </a:moveTo>
                <a:cubicBezTo>
                  <a:pt x="119107" y="-8095"/>
                  <a:pt x="184884" y="2174"/>
                  <a:pt x="272100" y="0"/>
                </a:cubicBezTo>
                <a:cubicBezTo>
                  <a:pt x="359316" y="-2174"/>
                  <a:pt x="569811" y="26095"/>
                  <a:pt x="863623" y="0"/>
                </a:cubicBezTo>
                <a:cubicBezTo>
                  <a:pt x="1157435" y="-26095"/>
                  <a:pt x="1504393" y="84930"/>
                  <a:pt x="1668093" y="0"/>
                </a:cubicBezTo>
                <a:cubicBezTo>
                  <a:pt x="1831793" y="-84930"/>
                  <a:pt x="2026794" y="34775"/>
                  <a:pt x="2259616" y="0"/>
                </a:cubicBezTo>
                <a:cubicBezTo>
                  <a:pt x="2492438" y="-34775"/>
                  <a:pt x="2563983" y="10739"/>
                  <a:pt x="2851138" y="0"/>
                </a:cubicBezTo>
                <a:cubicBezTo>
                  <a:pt x="3138293" y="-10739"/>
                  <a:pt x="3282553" y="17421"/>
                  <a:pt x="3442661" y="0"/>
                </a:cubicBezTo>
                <a:cubicBezTo>
                  <a:pt x="3602769" y="-17421"/>
                  <a:pt x="3694986" y="14260"/>
                  <a:pt x="3821235" y="0"/>
                </a:cubicBezTo>
                <a:cubicBezTo>
                  <a:pt x="3947484" y="-14260"/>
                  <a:pt x="4007887" y="577"/>
                  <a:pt x="4093336" y="0"/>
                </a:cubicBezTo>
                <a:cubicBezTo>
                  <a:pt x="4178785" y="-577"/>
                  <a:pt x="4722810" y="96252"/>
                  <a:pt x="4897806" y="0"/>
                </a:cubicBezTo>
                <a:cubicBezTo>
                  <a:pt x="5072802" y="-96252"/>
                  <a:pt x="5095819" y="16067"/>
                  <a:pt x="5169907" y="0"/>
                </a:cubicBezTo>
                <a:cubicBezTo>
                  <a:pt x="5243995" y="-16067"/>
                  <a:pt x="5428542" y="22664"/>
                  <a:pt x="5548481" y="0"/>
                </a:cubicBezTo>
                <a:cubicBezTo>
                  <a:pt x="5668420" y="-22664"/>
                  <a:pt x="5899738" y="54721"/>
                  <a:pt x="6246478" y="0"/>
                </a:cubicBezTo>
                <a:cubicBezTo>
                  <a:pt x="6593218" y="-54721"/>
                  <a:pt x="6801602" y="71009"/>
                  <a:pt x="6944474" y="0"/>
                </a:cubicBezTo>
                <a:cubicBezTo>
                  <a:pt x="7087346" y="-71009"/>
                  <a:pt x="7440720" y="69827"/>
                  <a:pt x="7748945" y="0"/>
                </a:cubicBezTo>
                <a:cubicBezTo>
                  <a:pt x="8057170" y="-69827"/>
                  <a:pt x="8278055" y="52665"/>
                  <a:pt x="8553415" y="0"/>
                </a:cubicBezTo>
                <a:cubicBezTo>
                  <a:pt x="8828775" y="-52665"/>
                  <a:pt x="9053837" y="75058"/>
                  <a:pt x="9357886" y="0"/>
                </a:cubicBezTo>
                <a:cubicBezTo>
                  <a:pt x="9661935" y="-75058"/>
                  <a:pt x="9571878" y="22529"/>
                  <a:pt x="9736460" y="0"/>
                </a:cubicBezTo>
                <a:cubicBezTo>
                  <a:pt x="9901042" y="-22529"/>
                  <a:pt x="9943931" y="12787"/>
                  <a:pt x="10115035" y="0"/>
                </a:cubicBezTo>
                <a:cubicBezTo>
                  <a:pt x="10286140" y="-12787"/>
                  <a:pt x="10509520" y="4081"/>
                  <a:pt x="10647405" y="0"/>
                </a:cubicBezTo>
                <a:cubicBezTo>
                  <a:pt x="10717051" y="274992"/>
                  <a:pt x="10589782" y="443193"/>
                  <a:pt x="10647405" y="621464"/>
                </a:cubicBezTo>
                <a:cubicBezTo>
                  <a:pt x="10705028" y="799735"/>
                  <a:pt x="10616577" y="1046175"/>
                  <a:pt x="10647405" y="1157208"/>
                </a:cubicBezTo>
                <a:cubicBezTo>
                  <a:pt x="10678233" y="1268241"/>
                  <a:pt x="10608477" y="1573305"/>
                  <a:pt x="10647405" y="1735813"/>
                </a:cubicBezTo>
                <a:cubicBezTo>
                  <a:pt x="10686333" y="1898321"/>
                  <a:pt x="10645464" y="2038400"/>
                  <a:pt x="10647405" y="2185838"/>
                </a:cubicBezTo>
                <a:cubicBezTo>
                  <a:pt x="10649346" y="2333277"/>
                  <a:pt x="10603720" y="2509386"/>
                  <a:pt x="10647405" y="2635864"/>
                </a:cubicBezTo>
                <a:cubicBezTo>
                  <a:pt x="10691090" y="2762342"/>
                  <a:pt x="10597692" y="2927899"/>
                  <a:pt x="10647405" y="3128749"/>
                </a:cubicBezTo>
                <a:cubicBezTo>
                  <a:pt x="10697118" y="3329600"/>
                  <a:pt x="10646975" y="3402311"/>
                  <a:pt x="10647405" y="3535915"/>
                </a:cubicBezTo>
                <a:cubicBezTo>
                  <a:pt x="10647835" y="3669519"/>
                  <a:pt x="10627297" y="3949367"/>
                  <a:pt x="10647405" y="4285957"/>
                </a:cubicBezTo>
                <a:cubicBezTo>
                  <a:pt x="10328164" y="4290727"/>
                  <a:pt x="10100489" y="4248637"/>
                  <a:pt x="9949408" y="4285957"/>
                </a:cubicBezTo>
                <a:cubicBezTo>
                  <a:pt x="9798327" y="4323277"/>
                  <a:pt x="9510272" y="4284914"/>
                  <a:pt x="9251412" y="4285957"/>
                </a:cubicBezTo>
                <a:cubicBezTo>
                  <a:pt x="8992552" y="4287000"/>
                  <a:pt x="9111843" y="4278262"/>
                  <a:pt x="8979312" y="4285957"/>
                </a:cubicBezTo>
                <a:cubicBezTo>
                  <a:pt x="8846781" y="4293652"/>
                  <a:pt x="8674837" y="4236211"/>
                  <a:pt x="8494263" y="4285957"/>
                </a:cubicBezTo>
                <a:cubicBezTo>
                  <a:pt x="8313689" y="4335703"/>
                  <a:pt x="7980584" y="4236457"/>
                  <a:pt x="7689793" y="4285957"/>
                </a:cubicBezTo>
                <a:cubicBezTo>
                  <a:pt x="7399002" y="4335457"/>
                  <a:pt x="7356445" y="4230414"/>
                  <a:pt x="7204744" y="4285957"/>
                </a:cubicBezTo>
                <a:cubicBezTo>
                  <a:pt x="7053043" y="4341500"/>
                  <a:pt x="6920187" y="4252863"/>
                  <a:pt x="6826170" y="4285957"/>
                </a:cubicBezTo>
                <a:cubicBezTo>
                  <a:pt x="6732153" y="4319051"/>
                  <a:pt x="6645389" y="4269903"/>
                  <a:pt x="6554069" y="4285957"/>
                </a:cubicBezTo>
                <a:cubicBezTo>
                  <a:pt x="6462749" y="4302011"/>
                  <a:pt x="6411306" y="4258893"/>
                  <a:pt x="6281969" y="4285957"/>
                </a:cubicBezTo>
                <a:cubicBezTo>
                  <a:pt x="6152632" y="4313021"/>
                  <a:pt x="5925362" y="4280499"/>
                  <a:pt x="5690446" y="4285957"/>
                </a:cubicBezTo>
                <a:cubicBezTo>
                  <a:pt x="5455530" y="4291415"/>
                  <a:pt x="5327418" y="4269120"/>
                  <a:pt x="4992450" y="4285957"/>
                </a:cubicBezTo>
                <a:cubicBezTo>
                  <a:pt x="4657482" y="4302794"/>
                  <a:pt x="4649625" y="4219209"/>
                  <a:pt x="4400927" y="4285957"/>
                </a:cubicBezTo>
                <a:cubicBezTo>
                  <a:pt x="4152229" y="4352705"/>
                  <a:pt x="4043827" y="4258445"/>
                  <a:pt x="3809405" y="4285957"/>
                </a:cubicBezTo>
                <a:cubicBezTo>
                  <a:pt x="3574983" y="4313469"/>
                  <a:pt x="3626014" y="4256411"/>
                  <a:pt x="3537305" y="4285957"/>
                </a:cubicBezTo>
                <a:cubicBezTo>
                  <a:pt x="3448596" y="4315503"/>
                  <a:pt x="3332094" y="4256519"/>
                  <a:pt x="3158730" y="4285957"/>
                </a:cubicBezTo>
                <a:cubicBezTo>
                  <a:pt x="2985366" y="4315395"/>
                  <a:pt x="2986549" y="4280944"/>
                  <a:pt x="2886630" y="4285957"/>
                </a:cubicBezTo>
                <a:cubicBezTo>
                  <a:pt x="2786711" y="4290970"/>
                  <a:pt x="2537289" y="4253860"/>
                  <a:pt x="2401581" y="4285957"/>
                </a:cubicBezTo>
                <a:cubicBezTo>
                  <a:pt x="2265873" y="4318054"/>
                  <a:pt x="2096398" y="4283929"/>
                  <a:pt x="1916533" y="4285957"/>
                </a:cubicBezTo>
                <a:cubicBezTo>
                  <a:pt x="1736668" y="4287985"/>
                  <a:pt x="1707916" y="4274842"/>
                  <a:pt x="1644433" y="4285957"/>
                </a:cubicBezTo>
                <a:cubicBezTo>
                  <a:pt x="1580950" y="4297072"/>
                  <a:pt x="1345186" y="4262103"/>
                  <a:pt x="1052910" y="4285957"/>
                </a:cubicBezTo>
                <a:cubicBezTo>
                  <a:pt x="760634" y="4309811"/>
                  <a:pt x="479668" y="4210103"/>
                  <a:pt x="0" y="4285957"/>
                </a:cubicBezTo>
                <a:cubicBezTo>
                  <a:pt x="-24873" y="4162462"/>
                  <a:pt x="46312" y="3997205"/>
                  <a:pt x="0" y="3878791"/>
                </a:cubicBezTo>
                <a:cubicBezTo>
                  <a:pt x="-46312" y="3760377"/>
                  <a:pt x="8581" y="3504381"/>
                  <a:pt x="0" y="3300187"/>
                </a:cubicBezTo>
                <a:cubicBezTo>
                  <a:pt x="-8581" y="3095993"/>
                  <a:pt x="28958" y="2998317"/>
                  <a:pt x="0" y="2807302"/>
                </a:cubicBezTo>
                <a:cubicBezTo>
                  <a:pt x="-28958" y="2616287"/>
                  <a:pt x="25881" y="2504493"/>
                  <a:pt x="0" y="2314417"/>
                </a:cubicBezTo>
                <a:cubicBezTo>
                  <a:pt x="-25881" y="2124341"/>
                  <a:pt x="31032" y="2077253"/>
                  <a:pt x="0" y="1907251"/>
                </a:cubicBezTo>
                <a:cubicBezTo>
                  <a:pt x="-31032" y="1737249"/>
                  <a:pt x="69532" y="1512113"/>
                  <a:pt x="0" y="1285787"/>
                </a:cubicBezTo>
                <a:cubicBezTo>
                  <a:pt x="-69532" y="1059461"/>
                  <a:pt x="31959" y="932946"/>
                  <a:pt x="0" y="792902"/>
                </a:cubicBezTo>
                <a:cubicBezTo>
                  <a:pt x="-31959" y="652859"/>
                  <a:pt x="51477" y="353403"/>
                  <a:pt x="0" y="0"/>
                </a:cubicBezTo>
                <a:close/>
              </a:path>
              <a:path w="10647405" h="4285957" stroke="0" extrusionOk="0">
                <a:moveTo>
                  <a:pt x="0" y="0"/>
                </a:moveTo>
                <a:cubicBezTo>
                  <a:pt x="102571" y="-31069"/>
                  <a:pt x="217670" y="31461"/>
                  <a:pt x="272100" y="0"/>
                </a:cubicBezTo>
                <a:cubicBezTo>
                  <a:pt x="326530" y="-31461"/>
                  <a:pt x="779884" y="11442"/>
                  <a:pt x="1076571" y="0"/>
                </a:cubicBezTo>
                <a:cubicBezTo>
                  <a:pt x="1373258" y="-11442"/>
                  <a:pt x="1617966" y="3894"/>
                  <a:pt x="1881042" y="0"/>
                </a:cubicBezTo>
                <a:cubicBezTo>
                  <a:pt x="2144118" y="-3894"/>
                  <a:pt x="2412473" y="36360"/>
                  <a:pt x="2579038" y="0"/>
                </a:cubicBezTo>
                <a:cubicBezTo>
                  <a:pt x="2745603" y="-36360"/>
                  <a:pt x="3133996" y="37799"/>
                  <a:pt x="3277035" y="0"/>
                </a:cubicBezTo>
                <a:cubicBezTo>
                  <a:pt x="3420074" y="-37799"/>
                  <a:pt x="3578382" y="31905"/>
                  <a:pt x="3868557" y="0"/>
                </a:cubicBezTo>
                <a:cubicBezTo>
                  <a:pt x="4158732" y="-31905"/>
                  <a:pt x="4015485" y="4395"/>
                  <a:pt x="4140657" y="0"/>
                </a:cubicBezTo>
                <a:cubicBezTo>
                  <a:pt x="4265829" y="-4395"/>
                  <a:pt x="4496120" y="5308"/>
                  <a:pt x="4732180" y="0"/>
                </a:cubicBezTo>
                <a:cubicBezTo>
                  <a:pt x="4968240" y="-5308"/>
                  <a:pt x="5155768" y="11059"/>
                  <a:pt x="5323703" y="0"/>
                </a:cubicBezTo>
                <a:cubicBezTo>
                  <a:pt x="5491638" y="-11059"/>
                  <a:pt x="5650180" y="12101"/>
                  <a:pt x="5808751" y="0"/>
                </a:cubicBezTo>
                <a:cubicBezTo>
                  <a:pt x="5967322" y="-12101"/>
                  <a:pt x="6302986" y="53750"/>
                  <a:pt x="6506748" y="0"/>
                </a:cubicBezTo>
                <a:cubicBezTo>
                  <a:pt x="6710510" y="-53750"/>
                  <a:pt x="6666212" y="10420"/>
                  <a:pt x="6778848" y="0"/>
                </a:cubicBezTo>
                <a:cubicBezTo>
                  <a:pt x="6891484" y="-10420"/>
                  <a:pt x="7019973" y="22074"/>
                  <a:pt x="7157422" y="0"/>
                </a:cubicBezTo>
                <a:cubicBezTo>
                  <a:pt x="7294871" y="-22074"/>
                  <a:pt x="7561093" y="55015"/>
                  <a:pt x="7748945" y="0"/>
                </a:cubicBezTo>
                <a:cubicBezTo>
                  <a:pt x="7936797" y="-55015"/>
                  <a:pt x="7899686" y="815"/>
                  <a:pt x="8021045" y="0"/>
                </a:cubicBezTo>
                <a:cubicBezTo>
                  <a:pt x="8142404" y="-815"/>
                  <a:pt x="8463659" y="31844"/>
                  <a:pt x="8825516" y="0"/>
                </a:cubicBezTo>
                <a:cubicBezTo>
                  <a:pt x="9187373" y="-31844"/>
                  <a:pt x="9084775" y="40269"/>
                  <a:pt x="9310564" y="0"/>
                </a:cubicBezTo>
                <a:cubicBezTo>
                  <a:pt x="9536353" y="-40269"/>
                  <a:pt x="9673553" y="45251"/>
                  <a:pt x="10008561" y="0"/>
                </a:cubicBezTo>
                <a:cubicBezTo>
                  <a:pt x="10343569" y="-45251"/>
                  <a:pt x="10514576" y="36285"/>
                  <a:pt x="10647405" y="0"/>
                </a:cubicBezTo>
                <a:cubicBezTo>
                  <a:pt x="10693438" y="153261"/>
                  <a:pt x="10610092" y="321687"/>
                  <a:pt x="10647405" y="450025"/>
                </a:cubicBezTo>
                <a:cubicBezTo>
                  <a:pt x="10684718" y="578363"/>
                  <a:pt x="10630827" y="795904"/>
                  <a:pt x="10647405" y="900051"/>
                </a:cubicBezTo>
                <a:cubicBezTo>
                  <a:pt x="10663983" y="1004198"/>
                  <a:pt x="10615337" y="1194700"/>
                  <a:pt x="10647405" y="1435796"/>
                </a:cubicBezTo>
                <a:cubicBezTo>
                  <a:pt x="10679473" y="1676892"/>
                  <a:pt x="10609159" y="1727725"/>
                  <a:pt x="10647405" y="1928681"/>
                </a:cubicBezTo>
                <a:cubicBezTo>
                  <a:pt x="10685651" y="2129638"/>
                  <a:pt x="10624374" y="2218018"/>
                  <a:pt x="10647405" y="2507285"/>
                </a:cubicBezTo>
                <a:cubicBezTo>
                  <a:pt x="10670436" y="2796552"/>
                  <a:pt x="10639354" y="2784494"/>
                  <a:pt x="10647405" y="3043029"/>
                </a:cubicBezTo>
                <a:cubicBezTo>
                  <a:pt x="10655456" y="3301564"/>
                  <a:pt x="10637748" y="3355374"/>
                  <a:pt x="10647405" y="3621634"/>
                </a:cubicBezTo>
                <a:cubicBezTo>
                  <a:pt x="10657062" y="3887894"/>
                  <a:pt x="10596336" y="4123962"/>
                  <a:pt x="10647405" y="4285957"/>
                </a:cubicBezTo>
                <a:cubicBezTo>
                  <a:pt x="10467455" y="4315898"/>
                  <a:pt x="10354246" y="4264938"/>
                  <a:pt x="10268831" y="4285957"/>
                </a:cubicBezTo>
                <a:cubicBezTo>
                  <a:pt x="10183416" y="4306976"/>
                  <a:pt x="9880212" y="4208834"/>
                  <a:pt x="9570834" y="4285957"/>
                </a:cubicBezTo>
                <a:cubicBezTo>
                  <a:pt x="9261456" y="4363080"/>
                  <a:pt x="9054469" y="4191845"/>
                  <a:pt x="8766363" y="4285957"/>
                </a:cubicBezTo>
                <a:cubicBezTo>
                  <a:pt x="8478257" y="4380069"/>
                  <a:pt x="8413248" y="4262432"/>
                  <a:pt x="8174841" y="4285957"/>
                </a:cubicBezTo>
                <a:cubicBezTo>
                  <a:pt x="7936434" y="4309482"/>
                  <a:pt x="7689165" y="4226242"/>
                  <a:pt x="7370370" y="4285957"/>
                </a:cubicBezTo>
                <a:cubicBezTo>
                  <a:pt x="7051575" y="4345672"/>
                  <a:pt x="7025758" y="4283507"/>
                  <a:pt x="6778848" y="4285957"/>
                </a:cubicBezTo>
                <a:cubicBezTo>
                  <a:pt x="6531938" y="4288407"/>
                  <a:pt x="6459089" y="4260339"/>
                  <a:pt x="6187325" y="4285957"/>
                </a:cubicBezTo>
                <a:cubicBezTo>
                  <a:pt x="5915561" y="4311575"/>
                  <a:pt x="5565345" y="4194699"/>
                  <a:pt x="5382855" y="4285957"/>
                </a:cubicBezTo>
                <a:cubicBezTo>
                  <a:pt x="5200365" y="4377215"/>
                  <a:pt x="5007394" y="4251412"/>
                  <a:pt x="4897806" y="4285957"/>
                </a:cubicBezTo>
                <a:cubicBezTo>
                  <a:pt x="4788218" y="4320502"/>
                  <a:pt x="4677559" y="4251683"/>
                  <a:pt x="4519232" y="4285957"/>
                </a:cubicBezTo>
                <a:cubicBezTo>
                  <a:pt x="4360905" y="4320231"/>
                  <a:pt x="4147652" y="4282456"/>
                  <a:pt x="3821235" y="4285957"/>
                </a:cubicBezTo>
                <a:cubicBezTo>
                  <a:pt x="3494818" y="4289458"/>
                  <a:pt x="3556131" y="4283578"/>
                  <a:pt x="3442661" y="4285957"/>
                </a:cubicBezTo>
                <a:cubicBezTo>
                  <a:pt x="3329191" y="4288336"/>
                  <a:pt x="3228862" y="4274687"/>
                  <a:pt x="3170561" y="4285957"/>
                </a:cubicBezTo>
                <a:cubicBezTo>
                  <a:pt x="3112260" y="4297227"/>
                  <a:pt x="2815865" y="4237019"/>
                  <a:pt x="2472564" y="4285957"/>
                </a:cubicBezTo>
                <a:cubicBezTo>
                  <a:pt x="2129263" y="4334895"/>
                  <a:pt x="2328325" y="4257057"/>
                  <a:pt x="2200464" y="4285957"/>
                </a:cubicBezTo>
                <a:cubicBezTo>
                  <a:pt x="2072603" y="4314857"/>
                  <a:pt x="1845786" y="4264415"/>
                  <a:pt x="1502467" y="4285957"/>
                </a:cubicBezTo>
                <a:cubicBezTo>
                  <a:pt x="1159148" y="4307499"/>
                  <a:pt x="968090" y="4254373"/>
                  <a:pt x="697997" y="4285957"/>
                </a:cubicBezTo>
                <a:cubicBezTo>
                  <a:pt x="427904" y="4317541"/>
                  <a:pt x="229766" y="4246639"/>
                  <a:pt x="0" y="4285957"/>
                </a:cubicBezTo>
                <a:cubicBezTo>
                  <a:pt x="-39219" y="4120920"/>
                  <a:pt x="14324" y="4006044"/>
                  <a:pt x="0" y="3878791"/>
                </a:cubicBezTo>
                <a:cubicBezTo>
                  <a:pt x="-14324" y="3751538"/>
                  <a:pt x="26068" y="3536580"/>
                  <a:pt x="0" y="3343046"/>
                </a:cubicBezTo>
                <a:cubicBezTo>
                  <a:pt x="-26068" y="3149512"/>
                  <a:pt x="1340" y="3072940"/>
                  <a:pt x="0" y="2893021"/>
                </a:cubicBezTo>
                <a:cubicBezTo>
                  <a:pt x="-1340" y="2713102"/>
                  <a:pt x="24557" y="2536726"/>
                  <a:pt x="0" y="2400136"/>
                </a:cubicBezTo>
                <a:cubicBezTo>
                  <a:pt x="-24557" y="2263547"/>
                  <a:pt x="5526" y="2057763"/>
                  <a:pt x="0" y="1821532"/>
                </a:cubicBezTo>
                <a:cubicBezTo>
                  <a:pt x="-5526" y="1585301"/>
                  <a:pt x="20473" y="1481279"/>
                  <a:pt x="0" y="1328647"/>
                </a:cubicBezTo>
                <a:cubicBezTo>
                  <a:pt x="-20473" y="1176016"/>
                  <a:pt x="30020" y="1057924"/>
                  <a:pt x="0" y="921481"/>
                </a:cubicBezTo>
                <a:cubicBezTo>
                  <a:pt x="-30020" y="785038"/>
                  <a:pt x="89504" y="246966"/>
                  <a:pt x="0" y="0"/>
                </a:cubicBezTo>
                <a:close/>
              </a:path>
            </a:pathLst>
          </a:custGeom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381056732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r>
              <a:rPr lang="en-US" sz="2400" dirty="0"/>
              <a:t>Basic coagulation screen:</a:t>
            </a:r>
          </a:p>
          <a:p>
            <a:pPr lvl="1"/>
            <a:r>
              <a:rPr lang="en-US" sz="2400" dirty="0"/>
              <a:t> International normalized ratio (INR): to exclude warfarin effect— warfarin will lower protein C and S levels</a:t>
            </a:r>
          </a:p>
          <a:p>
            <a:pPr lvl="1"/>
            <a:r>
              <a:rPr lang="en-US" sz="2400" dirty="0"/>
              <a:t>Activated partial thromboplastin time (</a:t>
            </a:r>
            <a:r>
              <a:rPr lang="en-US" sz="2400" dirty="0" err="1"/>
              <a:t>aPTT</a:t>
            </a:r>
            <a:r>
              <a:rPr lang="en-US" sz="2400" dirty="0"/>
              <a:t>): to exclude heparin effect—heparin will lower antithrombin levels</a:t>
            </a:r>
          </a:p>
          <a:p>
            <a:r>
              <a:rPr lang="en-US" sz="2400" dirty="0"/>
              <a:t>Functional assay for antithrombin, protein C and protein S </a:t>
            </a:r>
          </a:p>
          <a:p>
            <a:r>
              <a:rPr lang="en-US" sz="2400" dirty="0"/>
              <a:t>APC resistance assay: with genetic test for factor V Leiden for confirmation of abnormal results</a:t>
            </a:r>
          </a:p>
          <a:p>
            <a:r>
              <a:rPr lang="en-US" sz="2400" dirty="0"/>
              <a:t>Genetic test for Prothrombin G 20210A gene mutation</a:t>
            </a:r>
          </a:p>
          <a:p>
            <a:endParaRPr lang="en-US" sz="1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F98B95-0ECA-41EF-90F8-365A26BA43B3}"/>
              </a:ext>
            </a:extLst>
          </p:cNvPr>
          <p:cNvSpPr/>
          <p:nvPr/>
        </p:nvSpPr>
        <p:spPr>
          <a:xfrm>
            <a:off x="1533982" y="2532185"/>
            <a:ext cx="9464098" cy="3683221"/>
          </a:xfrm>
          <a:custGeom>
            <a:avLst/>
            <a:gdLst>
              <a:gd name="connsiteX0" fmla="*/ 0 w 9464098"/>
              <a:gd name="connsiteY0" fmla="*/ 613882 h 3683221"/>
              <a:gd name="connsiteX1" fmla="*/ 613882 w 9464098"/>
              <a:gd name="connsiteY1" fmla="*/ 0 h 3683221"/>
              <a:gd name="connsiteX2" fmla="*/ 1284555 w 9464098"/>
              <a:gd name="connsiteY2" fmla="*/ 0 h 3683221"/>
              <a:gd name="connsiteX3" fmla="*/ 1790501 w 9464098"/>
              <a:gd name="connsiteY3" fmla="*/ 0 h 3683221"/>
              <a:gd name="connsiteX4" fmla="*/ 2378811 w 9464098"/>
              <a:gd name="connsiteY4" fmla="*/ 0 h 3683221"/>
              <a:gd name="connsiteX5" fmla="*/ 2967120 w 9464098"/>
              <a:gd name="connsiteY5" fmla="*/ 0 h 3683221"/>
              <a:gd name="connsiteX6" fmla="*/ 3308340 w 9464098"/>
              <a:gd name="connsiteY6" fmla="*/ 0 h 3683221"/>
              <a:gd name="connsiteX7" fmla="*/ 3896649 w 9464098"/>
              <a:gd name="connsiteY7" fmla="*/ 0 h 3683221"/>
              <a:gd name="connsiteX8" fmla="*/ 4567322 w 9464098"/>
              <a:gd name="connsiteY8" fmla="*/ 0 h 3683221"/>
              <a:gd name="connsiteX9" fmla="*/ 5155632 w 9464098"/>
              <a:gd name="connsiteY9" fmla="*/ 0 h 3683221"/>
              <a:gd name="connsiteX10" fmla="*/ 5496851 w 9464098"/>
              <a:gd name="connsiteY10" fmla="*/ 0 h 3683221"/>
              <a:gd name="connsiteX11" fmla="*/ 6249888 w 9464098"/>
              <a:gd name="connsiteY11" fmla="*/ 0 h 3683221"/>
              <a:gd name="connsiteX12" fmla="*/ 6673471 w 9464098"/>
              <a:gd name="connsiteY12" fmla="*/ 0 h 3683221"/>
              <a:gd name="connsiteX13" fmla="*/ 7097053 w 9464098"/>
              <a:gd name="connsiteY13" fmla="*/ 0 h 3683221"/>
              <a:gd name="connsiteX14" fmla="*/ 7767726 w 9464098"/>
              <a:gd name="connsiteY14" fmla="*/ 0 h 3683221"/>
              <a:gd name="connsiteX15" fmla="*/ 8850216 w 9464098"/>
              <a:gd name="connsiteY15" fmla="*/ 0 h 3683221"/>
              <a:gd name="connsiteX16" fmla="*/ 9464098 w 9464098"/>
              <a:gd name="connsiteY16" fmla="*/ 613882 h 3683221"/>
              <a:gd name="connsiteX17" fmla="*/ 9464098 w 9464098"/>
              <a:gd name="connsiteY17" fmla="*/ 1080419 h 3683221"/>
              <a:gd name="connsiteX18" fmla="*/ 9464098 w 9464098"/>
              <a:gd name="connsiteY18" fmla="*/ 1497847 h 3683221"/>
              <a:gd name="connsiteX19" fmla="*/ 9464098 w 9464098"/>
              <a:gd name="connsiteY19" fmla="*/ 2038047 h 3683221"/>
              <a:gd name="connsiteX20" fmla="*/ 9464098 w 9464098"/>
              <a:gd name="connsiteY20" fmla="*/ 2553693 h 3683221"/>
              <a:gd name="connsiteX21" fmla="*/ 9464098 w 9464098"/>
              <a:gd name="connsiteY21" fmla="*/ 3069339 h 3683221"/>
              <a:gd name="connsiteX22" fmla="*/ 8850216 w 9464098"/>
              <a:gd name="connsiteY22" fmla="*/ 3683221 h 3683221"/>
              <a:gd name="connsiteX23" fmla="*/ 8344270 w 9464098"/>
              <a:gd name="connsiteY23" fmla="*/ 3683221 h 3683221"/>
              <a:gd name="connsiteX24" fmla="*/ 7755960 w 9464098"/>
              <a:gd name="connsiteY24" fmla="*/ 3683221 h 3683221"/>
              <a:gd name="connsiteX25" fmla="*/ 7414741 w 9464098"/>
              <a:gd name="connsiteY25" fmla="*/ 3683221 h 3683221"/>
              <a:gd name="connsiteX26" fmla="*/ 6826431 w 9464098"/>
              <a:gd name="connsiteY26" fmla="*/ 3683221 h 3683221"/>
              <a:gd name="connsiteX27" fmla="*/ 6073395 w 9464098"/>
              <a:gd name="connsiteY27" fmla="*/ 3683221 h 3683221"/>
              <a:gd name="connsiteX28" fmla="*/ 5402722 w 9464098"/>
              <a:gd name="connsiteY28" fmla="*/ 3683221 h 3683221"/>
              <a:gd name="connsiteX29" fmla="*/ 4649686 w 9464098"/>
              <a:gd name="connsiteY29" fmla="*/ 3683221 h 3683221"/>
              <a:gd name="connsiteX30" fmla="*/ 4308466 w 9464098"/>
              <a:gd name="connsiteY30" fmla="*/ 3683221 h 3683221"/>
              <a:gd name="connsiteX31" fmla="*/ 3802520 w 9464098"/>
              <a:gd name="connsiteY31" fmla="*/ 3683221 h 3683221"/>
              <a:gd name="connsiteX32" fmla="*/ 3296574 w 9464098"/>
              <a:gd name="connsiteY32" fmla="*/ 3683221 h 3683221"/>
              <a:gd name="connsiteX33" fmla="*/ 2955354 w 9464098"/>
              <a:gd name="connsiteY33" fmla="*/ 3683221 h 3683221"/>
              <a:gd name="connsiteX34" fmla="*/ 2449408 w 9464098"/>
              <a:gd name="connsiteY34" fmla="*/ 3683221 h 3683221"/>
              <a:gd name="connsiteX35" fmla="*/ 2108188 w 9464098"/>
              <a:gd name="connsiteY35" fmla="*/ 3683221 h 3683221"/>
              <a:gd name="connsiteX36" fmla="*/ 1766969 w 9464098"/>
              <a:gd name="connsiteY36" fmla="*/ 3683221 h 3683221"/>
              <a:gd name="connsiteX37" fmla="*/ 1343386 w 9464098"/>
              <a:gd name="connsiteY37" fmla="*/ 3683221 h 3683221"/>
              <a:gd name="connsiteX38" fmla="*/ 613882 w 9464098"/>
              <a:gd name="connsiteY38" fmla="*/ 3683221 h 3683221"/>
              <a:gd name="connsiteX39" fmla="*/ 0 w 9464098"/>
              <a:gd name="connsiteY39" fmla="*/ 3069339 h 3683221"/>
              <a:gd name="connsiteX40" fmla="*/ 0 w 9464098"/>
              <a:gd name="connsiteY40" fmla="*/ 2627357 h 3683221"/>
              <a:gd name="connsiteX41" fmla="*/ 0 w 9464098"/>
              <a:gd name="connsiteY41" fmla="*/ 2185374 h 3683221"/>
              <a:gd name="connsiteX42" fmla="*/ 0 w 9464098"/>
              <a:gd name="connsiteY42" fmla="*/ 1645174 h 3683221"/>
              <a:gd name="connsiteX43" fmla="*/ 0 w 9464098"/>
              <a:gd name="connsiteY43" fmla="*/ 1227746 h 3683221"/>
              <a:gd name="connsiteX44" fmla="*/ 0 w 9464098"/>
              <a:gd name="connsiteY44" fmla="*/ 613882 h 368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464098" h="3683221" fill="none" extrusionOk="0">
                <a:moveTo>
                  <a:pt x="0" y="613882"/>
                </a:moveTo>
                <a:cubicBezTo>
                  <a:pt x="95555" y="274745"/>
                  <a:pt x="274320" y="-25831"/>
                  <a:pt x="613882" y="0"/>
                </a:cubicBezTo>
                <a:cubicBezTo>
                  <a:pt x="939175" y="-13271"/>
                  <a:pt x="958510" y="12993"/>
                  <a:pt x="1284555" y="0"/>
                </a:cubicBezTo>
                <a:cubicBezTo>
                  <a:pt x="1610600" y="-12993"/>
                  <a:pt x="1657933" y="7771"/>
                  <a:pt x="1790501" y="0"/>
                </a:cubicBezTo>
                <a:cubicBezTo>
                  <a:pt x="1923069" y="-7771"/>
                  <a:pt x="2085812" y="38336"/>
                  <a:pt x="2378811" y="0"/>
                </a:cubicBezTo>
                <a:cubicBezTo>
                  <a:pt x="2671810" y="-38336"/>
                  <a:pt x="2805022" y="35471"/>
                  <a:pt x="2967120" y="0"/>
                </a:cubicBezTo>
                <a:cubicBezTo>
                  <a:pt x="3129218" y="-35471"/>
                  <a:pt x="3155090" y="7827"/>
                  <a:pt x="3308340" y="0"/>
                </a:cubicBezTo>
                <a:cubicBezTo>
                  <a:pt x="3461590" y="-7827"/>
                  <a:pt x="3777800" y="57924"/>
                  <a:pt x="3896649" y="0"/>
                </a:cubicBezTo>
                <a:cubicBezTo>
                  <a:pt x="4015498" y="-57924"/>
                  <a:pt x="4306657" y="46436"/>
                  <a:pt x="4567322" y="0"/>
                </a:cubicBezTo>
                <a:cubicBezTo>
                  <a:pt x="4827987" y="-46436"/>
                  <a:pt x="4982948" y="13402"/>
                  <a:pt x="5155632" y="0"/>
                </a:cubicBezTo>
                <a:cubicBezTo>
                  <a:pt x="5328316" y="-13402"/>
                  <a:pt x="5339604" y="12112"/>
                  <a:pt x="5496851" y="0"/>
                </a:cubicBezTo>
                <a:cubicBezTo>
                  <a:pt x="5654098" y="-12112"/>
                  <a:pt x="5997546" y="68588"/>
                  <a:pt x="6249888" y="0"/>
                </a:cubicBezTo>
                <a:cubicBezTo>
                  <a:pt x="6502230" y="-68588"/>
                  <a:pt x="6479494" y="20444"/>
                  <a:pt x="6673471" y="0"/>
                </a:cubicBezTo>
                <a:cubicBezTo>
                  <a:pt x="6867448" y="-20444"/>
                  <a:pt x="6891094" y="38661"/>
                  <a:pt x="7097053" y="0"/>
                </a:cubicBezTo>
                <a:cubicBezTo>
                  <a:pt x="7303012" y="-38661"/>
                  <a:pt x="7613238" y="68334"/>
                  <a:pt x="7767726" y="0"/>
                </a:cubicBezTo>
                <a:cubicBezTo>
                  <a:pt x="7922214" y="-68334"/>
                  <a:pt x="8616067" y="3195"/>
                  <a:pt x="8850216" y="0"/>
                </a:cubicBezTo>
                <a:cubicBezTo>
                  <a:pt x="9140246" y="-36312"/>
                  <a:pt x="9527353" y="230969"/>
                  <a:pt x="9464098" y="613882"/>
                </a:cubicBezTo>
                <a:cubicBezTo>
                  <a:pt x="9465806" y="826137"/>
                  <a:pt x="9423627" y="983151"/>
                  <a:pt x="9464098" y="1080419"/>
                </a:cubicBezTo>
                <a:cubicBezTo>
                  <a:pt x="9504569" y="1177687"/>
                  <a:pt x="9453090" y="1349907"/>
                  <a:pt x="9464098" y="1497847"/>
                </a:cubicBezTo>
                <a:cubicBezTo>
                  <a:pt x="9475106" y="1645787"/>
                  <a:pt x="9419541" y="1789297"/>
                  <a:pt x="9464098" y="2038047"/>
                </a:cubicBezTo>
                <a:cubicBezTo>
                  <a:pt x="9508655" y="2286797"/>
                  <a:pt x="9417356" y="2431998"/>
                  <a:pt x="9464098" y="2553693"/>
                </a:cubicBezTo>
                <a:cubicBezTo>
                  <a:pt x="9510840" y="2675388"/>
                  <a:pt x="9460290" y="2898610"/>
                  <a:pt x="9464098" y="3069339"/>
                </a:cubicBezTo>
                <a:cubicBezTo>
                  <a:pt x="9490732" y="3467763"/>
                  <a:pt x="9147605" y="3761905"/>
                  <a:pt x="8850216" y="3683221"/>
                </a:cubicBezTo>
                <a:cubicBezTo>
                  <a:pt x="8644686" y="3712896"/>
                  <a:pt x="8490640" y="3660268"/>
                  <a:pt x="8344270" y="3683221"/>
                </a:cubicBezTo>
                <a:cubicBezTo>
                  <a:pt x="8197900" y="3706174"/>
                  <a:pt x="7881659" y="3615480"/>
                  <a:pt x="7755960" y="3683221"/>
                </a:cubicBezTo>
                <a:cubicBezTo>
                  <a:pt x="7630261" y="3750962"/>
                  <a:pt x="7502077" y="3654592"/>
                  <a:pt x="7414741" y="3683221"/>
                </a:cubicBezTo>
                <a:cubicBezTo>
                  <a:pt x="7327405" y="3711850"/>
                  <a:pt x="7065764" y="3667620"/>
                  <a:pt x="6826431" y="3683221"/>
                </a:cubicBezTo>
                <a:cubicBezTo>
                  <a:pt x="6587098" y="3698822"/>
                  <a:pt x="6257323" y="3624247"/>
                  <a:pt x="6073395" y="3683221"/>
                </a:cubicBezTo>
                <a:cubicBezTo>
                  <a:pt x="5889467" y="3742195"/>
                  <a:pt x="5619496" y="3624996"/>
                  <a:pt x="5402722" y="3683221"/>
                </a:cubicBezTo>
                <a:cubicBezTo>
                  <a:pt x="5185948" y="3741446"/>
                  <a:pt x="4801301" y="3595943"/>
                  <a:pt x="4649686" y="3683221"/>
                </a:cubicBezTo>
                <a:cubicBezTo>
                  <a:pt x="4498071" y="3770499"/>
                  <a:pt x="4446214" y="3657869"/>
                  <a:pt x="4308466" y="3683221"/>
                </a:cubicBezTo>
                <a:cubicBezTo>
                  <a:pt x="4170718" y="3708573"/>
                  <a:pt x="3950343" y="3682271"/>
                  <a:pt x="3802520" y="3683221"/>
                </a:cubicBezTo>
                <a:cubicBezTo>
                  <a:pt x="3654697" y="3684171"/>
                  <a:pt x="3415904" y="3642148"/>
                  <a:pt x="3296574" y="3683221"/>
                </a:cubicBezTo>
                <a:cubicBezTo>
                  <a:pt x="3177244" y="3724294"/>
                  <a:pt x="3071033" y="3652665"/>
                  <a:pt x="2955354" y="3683221"/>
                </a:cubicBezTo>
                <a:cubicBezTo>
                  <a:pt x="2839675" y="3713777"/>
                  <a:pt x="2638892" y="3648285"/>
                  <a:pt x="2449408" y="3683221"/>
                </a:cubicBezTo>
                <a:cubicBezTo>
                  <a:pt x="2259924" y="3718157"/>
                  <a:pt x="2196925" y="3667901"/>
                  <a:pt x="2108188" y="3683221"/>
                </a:cubicBezTo>
                <a:cubicBezTo>
                  <a:pt x="2019451" y="3698541"/>
                  <a:pt x="1839751" y="3681096"/>
                  <a:pt x="1766969" y="3683221"/>
                </a:cubicBezTo>
                <a:cubicBezTo>
                  <a:pt x="1694187" y="3685346"/>
                  <a:pt x="1445285" y="3659019"/>
                  <a:pt x="1343386" y="3683221"/>
                </a:cubicBezTo>
                <a:cubicBezTo>
                  <a:pt x="1241487" y="3707423"/>
                  <a:pt x="772157" y="3616101"/>
                  <a:pt x="613882" y="3683221"/>
                </a:cubicBezTo>
                <a:cubicBezTo>
                  <a:pt x="249246" y="3689924"/>
                  <a:pt x="-6825" y="3410511"/>
                  <a:pt x="0" y="3069339"/>
                </a:cubicBezTo>
                <a:cubicBezTo>
                  <a:pt x="-50917" y="2915407"/>
                  <a:pt x="27822" y="2831321"/>
                  <a:pt x="0" y="2627357"/>
                </a:cubicBezTo>
                <a:cubicBezTo>
                  <a:pt x="-27822" y="2423393"/>
                  <a:pt x="35422" y="2311784"/>
                  <a:pt x="0" y="2185374"/>
                </a:cubicBezTo>
                <a:cubicBezTo>
                  <a:pt x="-35422" y="2058964"/>
                  <a:pt x="33622" y="1898980"/>
                  <a:pt x="0" y="1645174"/>
                </a:cubicBezTo>
                <a:cubicBezTo>
                  <a:pt x="-33622" y="1391368"/>
                  <a:pt x="2245" y="1419540"/>
                  <a:pt x="0" y="1227746"/>
                </a:cubicBezTo>
                <a:cubicBezTo>
                  <a:pt x="-2245" y="1035952"/>
                  <a:pt x="61607" y="775055"/>
                  <a:pt x="0" y="613882"/>
                </a:cubicBezTo>
                <a:close/>
              </a:path>
              <a:path w="9464098" h="3683221" stroke="0" extrusionOk="0">
                <a:moveTo>
                  <a:pt x="0" y="613882"/>
                </a:moveTo>
                <a:cubicBezTo>
                  <a:pt x="-60984" y="208164"/>
                  <a:pt x="233780" y="-10213"/>
                  <a:pt x="613882" y="0"/>
                </a:cubicBezTo>
                <a:cubicBezTo>
                  <a:pt x="839714" y="-24934"/>
                  <a:pt x="939407" y="60118"/>
                  <a:pt x="1202192" y="0"/>
                </a:cubicBezTo>
                <a:cubicBezTo>
                  <a:pt x="1464977" y="-60118"/>
                  <a:pt x="1604911" y="67264"/>
                  <a:pt x="1872864" y="0"/>
                </a:cubicBezTo>
                <a:cubicBezTo>
                  <a:pt x="2140817" y="-67264"/>
                  <a:pt x="2106657" y="37933"/>
                  <a:pt x="2214084" y="0"/>
                </a:cubicBezTo>
                <a:cubicBezTo>
                  <a:pt x="2321511" y="-37933"/>
                  <a:pt x="2490233" y="18530"/>
                  <a:pt x="2720030" y="0"/>
                </a:cubicBezTo>
                <a:cubicBezTo>
                  <a:pt x="2949827" y="-18530"/>
                  <a:pt x="3246083" y="10125"/>
                  <a:pt x="3390703" y="0"/>
                </a:cubicBezTo>
                <a:cubicBezTo>
                  <a:pt x="3535323" y="-10125"/>
                  <a:pt x="3767354" y="80430"/>
                  <a:pt x="4061376" y="0"/>
                </a:cubicBezTo>
                <a:cubicBezTo>
                  <a:pt x="4355398" y="-80430"/>
                  <a:pt x="4336586" y="6015"/>
                  <a:pt x="4484959" y="0"/>
                </a:cubicBezTo>
                <a:cubicBezTo>
                  <a:pt x="4633332" y="-6015"/>
                  <a:pt x="5006974" y="76187"/>
                  <a:pt x="5155632" y="0"/>
                </a:cubicBezTo>
                <a:cubicBezTo>
                  <a:pt x="5304290" y="-76187"/>
                  <a:pt x="5462433" y="26672"/>
                  <a:pt x="5579215" y="0"/>
                </a:cubicBezTo>
                <a:cubicBezTo>
                  <a:pt x="5695997" y="-26672"/>
                  <a:pt x="6044132" y="4296"/>
                  <a:pt x="6249888" y="0"/>
                </a:cubicBezTo>
                <a:cubicBezTo>
                  <a:pt x="6455644" y="-4296"/>
                  <a:pt x="6469726" y="3895"/>
                  <a:pt x="6673471" y="0"/>
                </a:cubicBezTo>
                <a:cubicBezTo>
                  <a:pt x="6877216" y="-3895"/>
                  <a:pt x="7007049" y="9594"/>
                  <a:pt x="7097053" y="0"/>
                </a:cubicBezTo>
                <a:cubicBezTo>
                  <a:pt x="7187057" y="-9594"/>
                  <a:pt x="7401845" y="28801"/>
                  <a:pt x="7520636" y="0"/>
                </a:cubicBezTo>
                <a:cubicBezTo>
                  <a:pt x="7639427" y="-28801"/>
                  <a:pt x="7724676" y="1227"/>
                  <a:pt x="7861856" y="0"/>
                </a:cubicBezTo>
                <a:cubicBezTo>
                  <a:pt x="7999036" y="-1227"/>
                  <a:pt x="8382247" y="32358"/>
                  <a:pt x="8850216" y="0"/>
                </a:cubicBezTo>
                <a:cubicBezTo>
                  <a:pt x="9198109" y="-3661"/>
                  <a:pt x="9380749" y="318382"/>
                  <a:pt x="9464098" y="613882"/>
                </a:cubicBezTo>
                <a:cubicBezTo>
                  <a:pt x="9513406" y="832438"/>
                  <a:pt x="9419712" y="913149"/>
                  <a:pt x="9464098" y="1080419"/>
                </a:cubicBezTo>
                <a:cubicBezTo>
                  <a:pt x="9508484" y="1247689"/>
                  <a:pt x="9425319" y="1350665"/>
                  <a:pt x="9464098" y="1546956"/>
                </a:cubicBezTo>
                <a:cubicBezTo>
                  <a:pt x="9502877" y="1743247"/>
                  <a:pt x="9434160" y="1884531"/>
                  <a:pt x="9464098" y="2087156"/>
                </a:cubicBezTo>
                <a:cubicBezTo>
                  <a:pt x="9494036" y="2289781"/>
                  <a:pt x="9435709" y="2447420"/>
                  <a:pt x="9464098" y="2553693"/>
                </a:cubicBezTo>
                <a:cubicBezTo>
                  <a:pt x="9492487" y="2659966"/>
                  <a:pt x="9446187" y="2909950"/>
                  <a:pt x="9464098" y="3069339"/>
                </a:cubicBezTo>
                <a:cubicBezTo>
                  <a:pt x="9393010" y="3347441"/>
                  <a:pt x="9114711" y="3703960"/>
                  <a:pt x="8850216" y="3683221"/>
                </a:cubicBezTo>
                <a:cubicBezTo>
                  <a:pt x="8672816" y="3690731"/>
                  <a:pt x="8604783" y="3644432"/>
                  <a:pt x="8426633" y="3683221"/>
                </a:cubicBezTo>
                <a:cubicBezTo>
                  <a:pt x="8248483" y="3722010"/>
                  <a:pt x="8036285" y="3674447"/>
                  <a:pt x="7673597" y="3683221"/>
                </a:cubicBezTo>
                <a:cubicBezTo>
                  <a:pt x="7310909" y="3691995"/>
                  <a:pt x="7290876" y="3666673"/>
                  <a:pt x="7167651" y="3683221"/>
                </a:cubicBezTo>
                <a:cubicBezTo>
                  <a:pt x="7044426" y="3699769"/>
                  <a:pt x="6726081" y="3604191"/>
                  <a:pt x="6414614" y="3683221"/>
                </a:cubicBezTo>
                <a:cubicBezTo>
                  <a:pt x="6103147" y="3762251"/>
                  <a:pt x="6072875" y="3635805"/>
                  <a:pt x="5743941" y="3683221"/>
                </a:cubicBezTo>
                <a:cubicBezTo>
                  <a:pt x="5415007" y="3730637"/>
                  <a:pt x="5165665" y="3640526"/>
                  <a:pt x="4990905" y="3683221"/>
                </a:cubicBezTo>
                <a:cubicBezTo>
                  <a:pt x="4816145" y="3725916"/>
                  <a:pt x="4569431" y="3616376"/>
                  <a:pt x="4402596" y="3683221"/>
                </a:cubicBezTo>
                <a:cubicBezTo>
                  <a:pt x="4235761" y="3750066"/>
                  <a:pt x="4072138" y="3641849"/>
                  <a:pt x="3896649" y="3683221"/>
                </a:cubicBezTo>
                <a:cubicBezTo>
                  <a:pt x="3721160" y="3724593"/>
                  <a:pt x="3526997" y="3625151"/>
                  <a:pt x="3225976" y="3683221"/>
                </a:cubicBezTo>
                <a:cubicBezTo>
                  <a:pt x="2924955" y="3741291"/>
                  <a:pt x="3015931" y="3647194"/>
                  <a:pt x="2884757" y="3683221"/>
                </a:cubicBezTo>
                <a:cubicBezTo>
                  <a:pt x="2753583" y="3719248"/>
                  <a:pt x="2652257" y="3674541"/>
                  <a:pt x="2543537" y="3683221"/>
                </a:cubicBezTo>
                <a:cubicBezTo>
                  <a:pt x="2434817" y="3691901"/>
                  <a:pt x="2287024" y="3665197"/>
                  <a:pt x="2202318" y="3683221"/>
                </a:cubicBezTo>
                <a:cubicBezTo>
                  <a:pt x="2117612" y="3701245"/>
                  <a:pt x="1960269" y="3656070"/>
                  <a:pt x="1778735" y="3683221"/>
                </a:cubicBezTo>
                <a:cubicBezTo>
                  <a:pt x="1597201" y="3710372"/>
                  <a:pt x="1409072" y="3682503"/>
                  <a:pt x="1272789" y="3683221"/>
                </a:cubicBezTo>
                <a:cubicBezTo>
                  <a:pt x="1136506" y="3683939"/>
                  <a:pt x="941061" y="3674785"/>
                  <a:pt x="613882" y="3683221"/>
                </a:cubicBezTo>
                <a:cubicBezTo>
                  <a:pt x="219115" y="3662110"/>
                  <a:pt x="56094" y="3403825"/>
                  <a:pt x="0" y="3069339"/>
                </a:cubicBezTo>
                <a:cubicBezTo>
                  <a:pt x="-43717" y="2915564"/>
                  <a:pt x="42150" y="2818359"/>
                  <a:pt x="0" y="2651911"/>
                </a:cubicBezTo>
                <a:cubicBezTo>
                  <a:pt x="-42150" y="2485463"/>
                  <a:pt x="3252" y="2348807"/>
                  <a:pt x="0" y="2209929"/>
                </a:cubicBezTo>
                <a:cubicBezTo>
                  <a:pt x="-3252" y="2071051"/>
                  <a:pt x="30818" y="1916824"/>
                  <a:pt x="0" y="1767947"/>
                </a:cubicBezTo>
                <a:cubicBezTo>
                  <a:pt x="-30818" y="1619070"/>
                  <a:pt x="12862" y="1475001"/>
                  <a:pt x="0" y="1350519"/>
                </a:cubicBezTo>
                <a:cubicBezTo>
                  <a:pt x="-12862" y="1226037"/>
                  <a:pt x="77148" y="815670"/>
                  <a:pt x="0" y="613882"/>
                </a:cubicBezTo>
                <a:close/>
              </a:path>
            </a:pathLst>
          </a:custGeom>
          <a:ln w="57150" cmpd="dbl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165834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timing of thrombophilia screening is critical.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Levels of natural anticoagulants may be lower at the time of an acute thrombotic event;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Additionally, heparin can reduce the level of antithrombin, while vitamin K antagonists, such as warfarin, reduce the levels of protein C and protein 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Therefore testing is best performed after the acute event and when anticoagulant treatment has stopped.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During pregnancy, protein S levels fall, which complicates the diagnosis of protein S deficiency.</a:t>
            </a:r>
          </a:p>
        </p:txBody>
      </p:sp>
    </p:spTree>
    <p:extLst>
      <p:ext uri="{BB962C8B-B14F-4D97-AF65-F5344CB8AC3E}">
        <p14:creationId xmlns:p14="http://schemas.microsoft.com/office/powerpoint/2010/main" val="2358893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FBC2-B9FE-4110-8C93-1109E9DF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Essentials Test for Acquired Thrombophilia Screening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015A1-FBC9-4CF1-AEB7-D4171A726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16" y="2182003"/>
            <a:ext cx="10509738" cy="396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10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738" y="642594"/>
            <a:ext cx="5521446" cy="174650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Acute Period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D48705E5-85CE-4C9C-92B9-15D7DF678A21}"/>
              </a:ext>
            </a:extLst>
          </p:cNvPr>
          <p:cNvSpPr/>
          <p:nvPr/>
        </p:nvSpPr>
        <p:spPr>
          <a:xfrm>
            <a:off x="5242940" y="2266950"/>
            <a:ext cx="5935013" cy="4051300"/>
          </a:xfrm>
          <a:prstGeom prst="foldedCorner">
            <a:avLst>
              <a:gd name="adj" fmla="val 1462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3200" dirty="0">
                <a:solidFill>
                  <a:srgbClr val="002060"/>
                </a:solidFill>
              </a:rPr>
              <a:t>APC-</a:t>
            </a:r>
            <a:r>
              <a:rPr lang="tr-TR" sz="3200" dirty="0" err="1">
                <a:solidFill>
                  <a:srgbClr val="002060"/>
                </a:solidFill>
              </a:rPr>
              <a:t>Resistance</a:t>
            </a:r>
            <a:endParaRPr lang="tr-TR" sz="3200" dirty="0">
              <a:solidFill>
                <a:srgbClr val="002060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3200" dirty="0">
                <a:solidFill>
                  <a:srgbClr val="002060"/>
                </a:solidFill>
              </a:rPr>
              <a:t>FVL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3200" dirty="0" err="1">
                <a:solidFill>
                  <a:srgbClr val="002060"/>
                </a:solidFill>
              </a:rPr>
              <a:t>Prothrombin</a:t>
            </a:r>
            <a:r>
              <a:rPr lang="tr-TR" sz="3200" dirty="0">
                <a:solidFill>
                  <a:srgbClr val="002060"/>
                </a:solidFill>
              </a:rPr>
              <a:t> mut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3200" dirty="0">
                <a:solidFill>
                  <a:srgbClr val="002060"/>
                </a:solidFill>
              </a:rPr>
              <a:t>LA, </a:t>
            </a:r>
            <a:r>
              <a:rPr lang="tr-TR" sz="3200" dirty="0" err="1">
                <a:solidFill>
                  <a:srgbClr val="002060"/>
                </a:solidFill>
              </a:rPr>
              <a:t>ACAs</a:t>
            </a:r>
            <a:r>
              <a:rPr lang="tr-TR" sz="3200" dirty="0">
                <a:solidFill>
                  <a:srgbClr val="002060"/>
                </a:solidFill>
              </a:rPr>
              <a:t> </a:t>
            </a:r>
            <a:r>
              <a:rPr lang="tr-TR" sz="3200" dirty="0" err="1">
                <a:solidFill>
                  <a:srgbClr val="002060"/>
                </a:solidFill>
              </a:rPr>
              <a:t>and</a:t>
            </a:r>
            <a:r>
              <a:rPr lang="tr-TR" sz="32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β2-glycoprotein-1 antibodies</a:t>
            </a:r>
            <a:endParaRPr lang="tr-TR" sz="3200" dirty="0">
              <a:solidFill>
                <a:srgbClr val="002060"/>
              </a:solidFill>
            </a:endParaRPr>
          </a:p>
        </p:txBody>
      </p:sp>
      <p:pic>
        <p:nvPicPr>
          <p:cNvPr id="5" name="Graphic 4" descr="Bug under magnifying glass">
            <a:extLst>
              <a:ext uri="{FF2B5EF4-FFF2-40B4-BE49-F238E27FC236}">
                <a16:creationId xmlns:a16="http://schemas.microsoft.com/office/drawing/2014/main" id="{ACC6D94A-820F-4B5D-B71A-AA9D09A39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59197" y="752295"/>
            <a:ext cx="1636803" cy="16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630" y="1093933"/>
            <a:ext cx="5480415" cy="174650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After the acute event and when anticoagulant treatment has stopped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D48705E5-85CE-4C9C-92B9-15D7DF678A21}"/>
              </a:ext>
            </a:extLst>
          </p:cNvPr>
          <p:cNvSpPr/>
          <p:nvPr/>
        </p:nvSpPr>
        <p:spPr>
          <a:xfrm>
            <a:off x="6245487" y="3789971"/>
            <a:ext cx="5219558" cy="2185347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Protein C</a:t>
            </a:r>
          </a:p>
          <a:p>
            <a:pPr algn="ctr"/>
            <a:r>
              <a:rPr lang="en-US" sz="3200">
                <a:solidFill>
                  <a:srgbClr val="002060"/>
                </a:solidFill>
              </a:rPr>
              <a:t>Protein S</a:t>
            </a:r>
          </a:p>
          <a:p>
            <a:pPr algn="ctr"/>
            <a:r>
              <a:rPr lang="en-US" sz="3200">
                <a:solidFill>
                  <a:srgbClr val="002060"/>
                </a:solidFill>
              </a:rPr>
              <a:t>Anti-thrombin</a:t>
            </a:r>
          </a:p>
        </p:txBody>
      </p:sp>
      <p:pic>
        <p:nvPicPr>
          <p:cNvPr id="8" name="Graphic 7" descr="Bug under magnifying glass">
            <a:extLst>
              <a:ext uri="{FF2B5EF4-FFF2-40B4-BE49-F238E27FC236}">
                <a16:creationId xmlns:a16="http://schemas.microsoft.com/office/drawing/2014/main" id="{EC9369E3-D693-4B3F-B746-50B37FEE3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59197" y="752295"/>
            <a:ext cx="1636803" cy="16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3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5EEB9E-C079-457B-8B42-D73B1A80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052" y="512742"/>
            <a:ext cx="10058400" cy="1371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Comment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9CFA0-5CE1-4CF3-BA33-B6B684E46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03" y="1884342"/>
            <a:ext cx="8087498" cy="4492195"/>
          </a:xfrm>
          <a:prstGeom prst="rect">
            <a:avLst/>
          </a:prstGeom>
        </p:spPr>
      </p:pic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4F2EBD5A-FFC4-4595-B669-76D1B697DD38}"/>
              </a:ext>
            </a:extLst>
          </p:cNvPr>
          <p:cNvSpPr/>
          <p:nvPr/>
        </p:nvSpPr>
        <p:spPr>
          <a:xfrm>
            <a:off x="7244862" y="574431"/>
            <a:ext cx="3949963" cy="224775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After the acute event and when anticoagulant treatment has stopped</a:t>
            </a:r>
            <a:endParaRPr lang="tr-TR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18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EF5A91-F91A-461A-8F45-E954B0E1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can we interpret the assay</a:t>
            </a:r>
            <a:r>
              <a:rPr lang="tr-TR" b="1" dirty="0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68D3F-1D4E-41E9-8800-C029FA640795}"/>
              </a:ext>
            </a:extLst>
          </p:cNvPr>
          <p:cNvSpPr txBox="1"/>
          <p:nvPr/>
        </p:nvSpPr>
        <p:spPr>
          <a:xfrm>
            <a:off x="1014046" y="2280139"/>
            <a:ext cx="181370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APC Resistance</a:t>
            </a:r>
          </a:p>
          <a:p>
            <a:pPr algn="ctr"/>
            <a:r>
              <a:rPr lang="en-US"/>
              <a:t>&lt;2-3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59306F-1A2D-4022-8582-C59A8D584B74}"/>
              </a:ext>
            </a:extLst>
          </p:cNvPr>
          <p:cNvSpPr txBox="1"/>
          <p:nvPr/>
        </p:nvSpPr>
        <p:spPr>
          <a:xfrm>
            <a:off x="3386250" y="2262551"/>
            <a:ext cx="193437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Protein C activity</a:t>
            </a:r>
          </a:p>
          <a:p>
            <a:pPr algn="ctr"/>
            <a:r>
              <a:rPr lang="en-US"/>
              <a:t>&lt;70%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58EB1-13D7-426F-880F-A46425BF0E8D}"/>
              </a:ext>
            </a:extLst>
          </p:cNvPr>
          <p:cNvSpPr txBox="1"/>
          <p:nvPr/>
        </p:nvSpPr>
        <p:spPr>
          <a:xfrm>
            <a:off x="5551300" y="2262551"/>
            <a:ext cx="2492797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Free Protein S antigen</a:t>
            </a:r>
          </a:p>
          <a:p>
            <a:pPr algn="ctr"/>
            <a:r>
              <a:rPr lang="en-US"/>
              <a:t>Males&lt;65%</a:t>
            </a:r>
          </a:p>
          <a:p>
            <a:pPr algn="ctr"/>
            <a:r>
              <a:rPr lang="en-US"/>
              <a:t>Females:</a:t>
            </a:r>
          </a:p>
          <a:p>
            <a:pPr algn="ctr"/>
            <a:r>
              <a:rPr lang="en-US"/>
              <a:t>&lt; 50 years: &lt; 50%</a:t>
            </a:r>
          </a:p>
          <a:p>
            <a:pPr algn="ctr"/>
            <a:r>
              <a:rPr lang="en-US"/>
              <a:t>≥50 years: &lt;65%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C548B-4573-4DA5-B495-F1A76DC91101}"/>
              </a:ext>
            </a:extLst>
          </p:cNvPr>
          <p:cNvSpPr txBox="1"/>
          <p:nvPr/>
        </p:nvSpPr>
        <p:spPr>
          <a:xfrm>
            <a:off x="8414048" y="2280139"/>
            <a:ext cx="240610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Antithrombin Acticity</a:t>
            </a:r>
          </a:p>
          <a:p>
            <a:pPr algn="ctr"/>
            <a:r>
              <a:rPr lang="en-US"/>
              <a:t>&lt; 80%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00607-D023-42E3-BC0F-81E76813FBAC}"/>
              </a:ext>
            </a:extLst>
          </p:cNvPr>
          <p:cNvSpPr txBox="1"/>
          <p:nvPr/>
        </p:nvSpPr>
        <p:spPr>
          <a:xfrm>
            <a:off x="1014046" y="4278924"/>
            <a:ext cx="1813702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Factor V Leiden Mutation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50E8EC-B359-4664-909D-90696F0A5D00}"/>
              </a:ext>
            </a:extLst>
          </p:cNvPr>
          <p:cNvSpPr txBox="1"/>
          <p:nvPr/>
        </p:nvSpPr>
        <p:spPr>
          <a:xfrm>
            <a:off x="3386250" y="4278924"/>
            <a:ext cx="1813702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Protein C Antigen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B5E154-E088-417D-BAC0-BA941DE2BD57}"/>
              </a:ext>
            </a:extLst>
          </p:cNvPr>
          <p:cNvSpPr txBox="1"/>
          <p:nvPr/>
        </p:nvSpPr>
        <p:spPr>
          <a:xfrm>
            <a:off x="5890846" y="4526503"/>
            <a:ext cx="1813702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Total Protein S Antigen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D85E05-F20E-477C-9BA3-D2C7DA84250F}"/>
              </a:ext>
            </a:extLst>
          </p:cNvPr>
          <p:cNvSpPr txBox="1"/>
          <p:nvPr/>
        </p:nvSpPr>
        <p:spPr>
          <a:xfrm>
            <a:off x="8759561" y="4202724"/>
            <a:ext cx="1813702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Plasma Antithrombin Antigen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5815883-B1FB-453F-BF36-55D54F36DA0A}"/>
              </a:ext>
            </a:extLst>
          </p:cNvPr>
          <p:cNvSpPr/>
          <p:nvPr/>
        </p:nvSpPr>
        <p:spPr>
          <a:xfrm>
            <a:off x="1607304" y="3446585"/>
            <a:ext cx="627185" cy="502531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046C70E-323C-46C9-B6CB-880E12DB34F2}"/>
              </a:ext>
            </a:extLst>
          </p:cNvPr>
          <p:cNvSpPr/>
          <p:nvPr/>
        </p:nvSpPr>
        <p:spPr>
          <a:xfrm>
            <a:off x="3979508" y="3429000"/>
            <a:ext cx="627185" cy="502531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364D0EA-AC6A-433A-B924-7E9302B7F05E}"/>
              </a:ext>
            </a:extLst>
          </p:cNvPr>
          <p:cNvSpPr/>
          <p:nvPr/>
        </p:nvSpPr>
        <p:spPr>
          <a:xfrm>
            <a:off x="6484105" y="3896579"/>
            <a:ext cx="627185" cy="502531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C6BF578-A6D3-4DDD-9360-C52B6334F4B8}"/>
              </a:ext>
            </a:extLst>
          </p:cNvPr>
          <p:cNvSpPr/>
          <p:nvPr/>
        </p:nvSpPr>
        <p:spPr>
          <a:xfrm>
            <a:off x="9303508" y="3290448"/>
            <a:ext cx="627185" cy="502531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61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8326-B0FB-4619-B50B-08AB80A6A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tr-TR" sz="5400" b="1" dirty="0">
                <a:solidFill>
                  <a:srgbClr val="FF0000"/>
                </a:solidFill>
              </a:rPr>
              <a:t>Case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66ADC4B2-D88C-4C06-84B8-B4FCDF61E1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6032" y="1788404"/>
          <a:ext cx="11219935" cy="442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A7396B-5AD3-48A5-A1E1-D60D2B64492C}"/>
              </a:ext>
            </a:extLst>
          </p:cNvPr>
          <p:cNvSpPr/>
          <p:nvPr/>
        </p:nvSpPr>
        <p:spPr>
          <a:xfrm>
            <a:off x="7350367" y="3176954"/>
            <a:ext cx="197533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Long-distance travelling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FC1D4D-C0BF-460C-8676-D35E59232C3C}"/>
              </a:ext>
            </a:extLst>
          </p:cNvPr>
          <p:cNvSpPr/>
          <p:nvPr/>
        </p:nvSpPr>
        <p:spPr>
          <a:xfrm>
            <a:off x="7350369" y="4583724"/>
            <a:ext cx="1975339" cy="785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Est</a:t>
            </a:r>
            <a:r>
              <a:rPr lang="tr-TR" dirty="0"/>
              <a:t> </a:t>
            </a:r>
            <a:r>
              <a:rPr lang="tr-TR" dirty="0" err="1"/>
              <a:t>inc</a:t>
            </a:r>
            <a:r>
              <a:rPr lang="tr-TR" dirty="0"/>
              <a:t>. </a:t>
            </a:r>
            <a:r>
              <a:rPr lang="tr-TR" dirty="0" err="1"/>
              <a:t>Horm</a:t>
            </a:r>
            <a:r>
              <a:rPr lang="tr-TR" dirty="0"/>
              <a:t>. 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18D03F-E8F6-4EE0-9123-DCEF93C9457A}"/>
              </a:ext>
            </a:extLst>
          </p:cNvPr>
          <p:cNvSpPr/>
          <p:nvPr/>
        </p:nvSpPr>
        <p:spPr>
          <a:xfrm>
            <a:off x="7350368" y="5460357"/>
            <a:ext cx="1975339" cy="785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Smoking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A9CFF7-A31A-4A29-A250-F98526A2A475}"/>
              </a:ext>
            </a:extLst>
          </p:cNvPr>
          <p:cNvSpPr/>
          <p:nvPr/>
        </p:nvSpPr>
        <p:spPr>
          <a:xfrm>
            <a:off x="9777045" y="3001109"/>
            <a:ext cx="1975339" cy="785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Familiy</a:t>
            </a:r>
            <a:r>
              <a:rPr lang="tr-TR" dirty="0"/>
              <a:t> </a:t>
            </a:r>
            <a:r>
              <a:rPr lang="tr-TR" dirty="0" err="1"/>
              <a:t>history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DC3705-CA70-4B56-9E25-A20BE413619D}"/>
              </a:ext>
            </a:extLst>
          </p:cNvPr>
          <p:cNvSpPr/>
          <p:nvPr/>
        </p:nvSpPr>
        <p:spPr>
          <a:xfrm>
            <a:off x="1705708" y="2284474"/>
            <a:ext cx="9366739" cy="343486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Possible </a:t>
            </a:r>
            <a:r>
              <a:rPr lang="tr-TR" sz="4000" dirty="0">
                <a:solidFill>
                  <a:srgbClr val="002060"/>
                </a:solidFill>
              </a:rPr>
              <a:t>H</a:t>
            </a:r>
            <a:r>
              <a:rPr lang="en-US" sz="4000" dirty="0" err="1">
                <a:solidFill>
                  <a:srgbClr val="002060"/>
                </a:solidFill>
              </a:rPr>
              <a:t>ereditary+Acquired</a:t>
            </a:r>
            <a:r>
              <a:rPr lang="en-US" sz="4000" dirty="0">
                <a:solidFill>
                  <a:srgbClr val="002060"/>
                </a:solidFill>
              </a:rPr>
              <a:t> risk factors</a:t>
            </a:r>
          </a:p>
        </p:txBody>
      </p:sp>
    </p:spTree>
    <p:extLst>
      <p:ext uri="{BB962C8B-B14F-4D97-AF65-F5344CB8AC3E}">
        <p14:creationId xmlns:p14="http://schemas.microsoft.com/office/powerpoint/2010/main" val="41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8326-B0FB-4619-B50B-08AB80A6A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tr-TR" sz="5400" b="1" dirty="0">
                <a:solidFill>
                  <a:srgbClr val="FF0000"/>
                </a:solidFill>
              </a:rPr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29F72-53B2-461F-B1C1-629771F74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5408141" cy="3749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400" b="1"/>
              <a:t>PE: Her entire left leg is swollen. Left calf 38 cm, right calf 34 cm, left thigh 56 cm, right thigh 52 cm. Her heart rate is 70 beats/min, respiratory rate 14 breaths/minute, BP: 120/80 mmHg, BT: 36◦C. </a:t>
            </a:r>
          </a:p>
          <a:p>
            <a:r>
              <a:rPr lang="en-US" sz="2400" b="1"/>
              <a:t>Doppler USG revealed the thrombosis in the veins of posterior tibial and peroneal veins in the calf. Also thrombosis in the popliteal and femoral veins</a:t>
            </a:r>
          </a:p>
          <a:p>
            <a:endParaRPr lang="en-US" sz="2400" b="1"/>
          </a:p>
        </p:txBody>
      </p:sp>
      <p:pic>
        <p:nvPicPr>
          <p:cNvPr id="4" name="Picture 3" descr="A person posing for a picture&#10;&#10;Description automatically generated">
            <a:extLst>
              <a:ext uri="{FF2B5EF4-FFF2-40B4-BE49-F238E27FC236}">
                <a16:creationId xmlns:a16="http://schemas.microsoft.com/office/drawing/2014/main" id="{1AE2D585-8BFC-4300-933C-7F47D5CA4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685" y="1230923"/>
            <a:ext cx="4390175" cy="4621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95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9970D-4226-4894-AEB6-76D86CF5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AB701-547B-47ED-B603-536A8A657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967262" cy="1955447"/>
          </a:xfrm>
        </p:spPr>
        <p:txBody>
          <a:bodyPr>
            <a:normAutofit/>
          </a:bodyPr>
          <a:lstStyle/>
          <a:p>
            <a:r>
              <a:rPr lang="en-US" sz="2000" dirty="0"/>
              <a:t>Excessive blood clotting inside blood vessel.</a:t>
            </a:r>
          </a:p>
          <a:p>
            <a:r>
              <a:rPr lang="en-US" sz="2000" dirty="0"/>
              <a:t>There are three main causes referred to as </a:t>
            </a:r>
            <a:r>
              <a:rPr lang="en-US" sz="2000" dirty="0" err="1"/>
              <a:t>Wirchow’s</a:t>
            </a:r>
            <a:r>
              <a:rPr lang="en-US" sz="2000" dirty="0"/>
              <a:t> triad: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8A7A38-1F66-4390-B9CF-D4B3652A7798}"/>
              </a:ext>
            </a:extLst>
          </p:cNvPr>
          <p:cNvSpPr/>
          <p:nvPr/>
        </p:nvSpPr>
        <p:spPr>
          <a:xfrm>
            <a:off x="6386127" y="3085528"/>
            <a:ext cx="2153162" cy="660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dirty="0" err="1"/>
              <a:t>Reduced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flow</a:t>
            </a:r>
            <a:r>
              <a:rPr lang="tr-TR" dirty="0"/>
              <a:t> (</a:t>
            </a:r>
            <a:r>
              <a:rPr lang="tr-TR" dirty="0" err="1"/>
              <a:t>stasis</a:t>
            </a:r>
            <a:r>
              <a:rPr lang="tr-TR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943B0-51BD-42B3-A270-B20EC7CBF942}"/>
              </a:ext>
            </a:extLst>
          </p:cNvPr>
          <p:cNvSpPr/>
          <p:nvPr/>
        </p:nvSpPr>
        <p:spPr>
          <a:xfrm>
            <a:off x="4426117" y="5692427"/>
            <a:ext cx="2153162" cy="660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dirty="0"/>
              <a:t>B</a:t>
            </a:r>
            <a:r>
              <a:rPr lang="en-US" dirty="0" err="1"/>
              <a:t>lood</a:t>
            </a:r>
            <a:r>
              <a:rPr lang="en-US" dirty="0"/>
              <a:t> hypercoagulability</a:t>
            </a:r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F1DBB-543A-43BD-9A49-44FC3F15F40B}"/>
              </a:ext>
            </a:extLst>
          </p:cNvPr>
          <p:cNvSpPr/>
          <p:nvPr/>
        </p:nvSpPr>
        <p:spPr>
          <a:xfrm>
            <a:off x="8483868" y="5692427"/>
            <a:ext cx="2153162" cy="660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dirty="0"/>
              <a:t>V</a:t>
            </a:r>
            <a:r>
              <a:rPr lang="en-US" dirty="0" err="1"/>
              <a:t>ascular</a:t>
            </a:r>
            <a:r>
              <a:rPr lang="en-US" dirty="0"/>
              <a:t> wall abnormalities</a:t>
            </a:r>
            <a:endParaRPr lang="tr-T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FA1082-7BBE-4DE3-AADA-92509DC871A1}"/>
              </a:ext>
            </a:extLst>
          </p:cNvPr>
          <p:cNvSpPr/>
          <p:nvPr/>
        </p:nvSpPr>
        <p:spPr>
          <a:xfrm>
            <a:off x="6469255" y="4275681"/>
            <a:ext cx="2019504" cy="11544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Thrombosis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6A4CD8-5C3F-453D-9536-64D97602E80D}"/>
              </a:ext>
            </a:extLst>
          </p:cNvPr>
          <p:cNvCxnSpPr>
            <a:stCxn id="6" idx="0"/>
            <a:endCxn id="8" idx="2"/>
          </p:cNvCxnSpPr>
          <p:nvPr/>
        </p:nvCxnSpPr>
        <p:spPr>
          <a:xfrm flipV="1">
            <a:off x="5502698" y="4852927"/>
            <a:ext cx="966557" cy="839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042658-622C-4759-AF45-9219A1B1DD28}"/>
              </a:ext>
            </a:extLst>
          </p:cNvPr>
          <p:cNvCxnSpPr>
            <a:stCxn id="7" idx="0"/>
            <a:endCxn id="8" idx="6"/>
          </p:cNvCxnSpPr>
          <p:nvPr/>
        </p:nvCxnSpPr>
        <p:spPr>
          <a:xfrm flipH="1" flipV="1">
            <a:off x="8488759" y="4852927"/>
            <a:ext cx="1071690" cy="839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69203A-45A7-4A1F-88A3-12B255F5FB87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7462708" y="3745657"/>
            <a:ext cx="16299" cy="53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F3E7634-064C-4823-A018-642053CA4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449" y="548735"/>
            <a:ext cx="2211250" cy="325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643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BDAF-5378-4321-BCCD-B99653A1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Hemostasis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B1A4C-348C-4040-9E2B-FDEF6AD1C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82" y="2049339"/>
            <a:ext cx="7916114" cy="39806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99ADBD-E12E-4617-B7A7-2BFCA763BE91}"/>
              </a:ext>
            </a:extLst>
          </p:cNvPr>
          <p:cNvSpPr/>
          <p:nvPr/>
        </p:nvSpPr>
        <p:spPr>
          <a:xfrm>
            <a:off x="8469203" y="938849"/>
            <a:ext cx="2581835" cy="206473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Natural </a:t>
            </a:r>
            <a:r>
              <a:rPr lang="tr-TR" b="1" dirty="0" err="1"/>
              <a:t>anticoagulants</a:t>
            </a:r>
            <a:endParaRPr lang="tr-TR" b="1" dirty="0"/>
          </a:p>
          <a:p>
            <a:pPr algn="ctr"/>
            <a:r>
              <a:rPr lang="tr-TR" dirty="0"/>
              <a:t>TFPI</a:t>
            </a:r>
          </a:p>
          <a:p>
            <a:pPr algn="ctr"/>
            <a:r>
              <a:rPr lang="tr-TR" dirty="0"/>
              <a:t>Protein C</a:t>
            </a:r>
          </a:p>
          <a:p>
            <a:pPr algn="ctr"/>
            <a:r>
              <a:rPr lang="tr-TR" dirty="0"/>
              <a:t>Protein S</a:t>
            </a:r>
          </a:p>
          <a:p>
            <a:pPr algn="ctr"/>
            <a:r>
              <a:rPr lang="tr-TR" dirty="0"/>
              <a:t>Anti-</a:t>
            </a:r>
            <a:r>
              <a:rPr lang="tr-TR" dirty="0" err="1"/>
              <a:t>Thrombin</a:t>
            </a:r>
            <a:endParaRPr lang="tr-TR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7BF5891-A3BC-4CC8-A679-6ED0E7F31307}"/>
              </a:ext>
            </a:extLst>
          </p:cNvPr>
          <p:cNvSpPr/>
          <p:nvPr/>
        </p:nvSpPr>
        <p:spPr>
          <a:xfrm rot="3368912">
            <a:off x="8339610" y="3020833"/>
            <a:ext cx="479141" cy="102686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10F65-ED65-4B92-8434-988D19B49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208" y="293606"/>
            <a:ext cx="2303584" cy="1677610"/>
          </a:xfrm>
          <a:prstGeom prst="rect">
            <a:avLst/>
          </a:prstGeom>
        </p:spPr>
      </p:pic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BF4A987B-31D0-455E-8BBF-C14B0C52E50E}"/>
              </a:ext>
            </a:extLst>
          </p:cNvPr>
          <p:cNvSpPr/>
          <p:nvPr/>
        </p:nvSpPr>
        <p:spPr>
          <a:xfrm rot="19913742">
            <a:off x="545484" y="250147"/>
            <a:ext cx="1395046" cy="749748"/>
          </a:xfrm>
          <a:prstGeom prst="downArrowCallout">
            <a:avLst>
              <a:gd name="adj1" fmla="val 23419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Blood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C23AB4-BDC4-4652-A0D3-99A657D32B52}"/>
              </a:ext>
            </a:extLst>
          </p:cNvPr>
          <p:cNvSpPr/>
          <p:nvPr/>
        </p:nvSpPr>
        <p:spPr>
          <a:xfrm>
            <a:off x="644769" y="938849"/>
            <a:ext cx="2121877" cy="7961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9158B4-4388-4A36-BCB6-CDB043655E51}"/>
              </a:ext>
            </a:extLst>
          </p:cNvPr>
          <p:cNvSpPr/>
          <p:nvPr/>
        </p:nvSpPr>
        <p:spPr>
          <a:xfrm>
            <a:off x="2661858" y="903704"/>
            <a:ext cx="2121877" cy="79616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66143D8C-C578-45DA-BB0C-0657D714BE3F}"/>
              </a:ext>
            </a:extLst>
          </p:cNvPr>
          <p:cNvSpPr/>
          <p:nvPr/>
        </p:nvSpPr>
        <p:spPr>
          <a:xfrm rot="1538821">
            <a:off x="3157903" y="187752"/>
            <a:ext cx="1395046" cy="749748"/>
          </a:xfrm>
          <a:prstGeom prst="downArrowCallout">
            <a:avLst>
              <a:gd name="adj1" fmla="val 23419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Stable</a:t>
            </a:r>
            <a:endParaRPr lang="tr-T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4E73C-47D3-426B-A41D-2BB3E3605B54}"/>
              </a:ext>
            </a:extLst>
          </p:cNvPr>
          <p:cNvSpPr txBox="1"/>
          <p:nvPr/>
        </p:nvSpPr>
        <p:spPr>
          <a:xfrm>
            <a:off x="1562033" y="1703096"/>
            <a:ext cx="315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solidFill>
                  <a:srgbClr val="00B050"/>
                </a:solidFill>
                <a:latin typeface="Segoe Script" panose="030B0504020000000003" pitchFamily="66" charset="0"/>
                <a:ea typeface="STXingkai" panose="020B0503020204020204" pitchFamily="2" charset="-122"/>
              </a:rPr>
              <a:t>Prevention</a:t>
            </a:r>
            <a:r>
              <a:rPr lang="tr-TR" b="1" dirty="0">
                <a:solidFill>
                  <a:srgbClr val="00B050"/>
                </a:solidFill>
                <a:latin typeface="Segoe Script" panose="030B0504020000000003" pitchFamily="66" charset="0"/>
                <a:ea typeface="STXingkai" panose="020B0503020204020204" pitchFamily="2" charset="-122"/>
              </a:rPr>
              <a:t> of </a:t>
            </a:r>
            <a:r>
              <a:rPr lang="tr-TR" b="1" dirty="0" err="1">
                <a:solidFill>
                  <a:srgbClr val="00B050"/>
                </a:solidFill>
                <a:latin typeface="Segoe Script" panose="030B0504020000000003" pitchFamily="66" charset="0"/>
                <a:ea typeface="STXingkai" panose="020B0503020204020204" pitchFamily="2" charset="-122"/>
              </a:rPr>
              <a:t>blood</a:t>
            </a:r>
            <a:r>
              <a:rPr lang="tr-TR" b="1" dirty="0">
                <a:solidFill>
                  <a:srgbClr val="00B050"/>
                </a:solidFill>
                <a:latin typeface="Segoe Script" panose="030B0504020000000003" pitchFamily="66" charset="0"/>
                <a:ea typeface="STXingkai" panose="020B0503020204020204" pitchFamily="2" charset="-122"/>
              </a:rPr>
              <a:t> </a:t>
            </a:r>
            <a:r>
              <a:rPr lang="tr-TR" b="1" dirty="0" err="1">
                <a:solidFill>
                  <a:srgbClr val="00B050"/>
                </a:solidFill>
                <a:latin typeface="Segoe Script" panose="030B0504020000000003" pitchFamily="66" charset="0"/>
                <a:ea typeface="STXingkai" panose="020B0503020204020204" pitchFamily="2" charset="-122"/>
              </a:rPr>
              <a:t>loss</a:t>
            </a:r>
            <a:endParaRPr lang="tr-TR" b="1" dirty="0">
              <a:solidFill>
                <a:srgbClr val="00B050"/>
              </a:solidFill>
              <a:latin typeface="Segoe Script" panose="030B0504020000000003" pitchFamily="66" charset="0"/>
              <a:ea typeface="STXingkai" panose="020B0503020204020204" pitchFamily="2" charset="-122"/>
            </a:endParaRPr>
          </a:p>
        </p:txBody>
      </p:sp>
      <p:pic>
        <p:nvPicPr>
          <p:cNvPr id="16" name="Picture 15" descr="A close up of a comb&#10;&#10;Description automatically generated">
            <a:extLst>
              <a:ext uri="{FF2B5EF4-FFF2-40B4-BE49-F238E27FC236}">
                <a16:creationId xmlns:a16="http://schemas.microsoft.com/office/drawing/2014/main" id="{388D654C-EBD5-42FB-A30C-D6425BB6C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01" y="2871444"/>
            <a:ext cx="4809389" cy="31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4FC5-E193-408E-A08E-945DFD78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Thrombophilia=Hypercoagulable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E1DE6-62A5-4DD4-880E-E45A88ADB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077" y="2114573"/>
            <a:ext cx="3390900" cy="240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D620D3-2C92-49C6-9D27-2D6359D4DDAF}"/>
              </a:ext>
            </a:extLst>
          </p:cNvPr>
          <p:cNvSpPr txBox="1"/>
          <p:nvPr/>
        </p:nvSpPr>
        <p:spPr>
          <a:xfrm>
            <a:off x="1254369" y="3380637"/>
            <a:ext cx="1906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Hereditary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0172F-E602-4F8B-8E3E-9371CFA03016}"/>
              </a:ext>
            </a:extLst>
          </p:cNvPr>
          <p:cNvSpPr txBox="1"/>
          <p:nvPr/>
        </p:nvSpPr>
        <p:spPr>
          <a:xfrm>
            <a:off x="8962292" y="3380637"/>
            <a:ext cx="1482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Acquired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32368-6F3A-4B94-9A4D-C9DF1E6057C2}"/>
              </a:ext>
            </a:extLst>
          </p:cNvPr>
          <p:cNvSpPr txBox="1"/>
          <p:nvPr/>
        </p:nvSpPr>
        <p:spPr>
          <a:xfrm>
            <a:off x="4348137" y="5754561"/>
            <a:ext cx="3659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Hereditary</a:t>
            </a:r>
            <a:r>
              <a:rPr lang="tr-TR" sz="2800" dirty="0"/>
              <a:t>+</a:t>
            </a:r>
            <a:r>
              <a:rPr lang="en-US" sz="2800" dirty="0"/>
              <a:t>Acquired</a:t>
            </a:r>
          </a:p>
        </p:txBody>
      </p:sp>
      <p:pic>
        <p:nvPicPr>
          <p:cNvPr id="11" name="Graphic 10" descr="Arrow Slight curve">
            <a:extLst>
              <a:ext uri="{FF2B5EF4-FFF2-40B4-BE49-F238E27FC236}">
                <a16:creationId xmlns:a16="http://schemas.microsoft.com/office/drawing/2014/main" id="{A63BCA11-B2F0-4312-B973-5803DA231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51185" y="3716215"/>
            <a:ext cx="1776046" cy="914400"/>
          </a:xfrm>
          <a:prstGeom prst="rect">
            <a:avLst/>
          </a:prstGeom>
        </p:spPr>
      </p:pic>
      <p:pic>
        <p:nvPicPr>
          <p:cNvPr id="12" name="Graphic 11" descr="Arrow Slight curve">
            <a:extLst>
              <a:ext uri="{FF2B5EF4-FFF2-40B4-BE49-F238E27FC236}">
                <a16:creationId xmlns:a16="http://schemas.microsoft.com/office/drawing/2014/main" id="{F6562076-27F8-4449-AED1-2FB70E552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7925924" y="3611469"/>
            <a:ext cx="2047381" cy="914400"/>
          </a:xfrm>
          <a:prstGeom prst="rect">
            <a:avLst/>
          </a:prstGeom>
        </p:spPr>
      </p:pic>
      <p:pic>
        <p:nvPicPr>
          <p:cNvPr id="13" name="Graphic 12" descr="Arrow Slight curve">
            <a:extLst>
              <a:ext uri="{FF2B5EF4-FFF2-40B4-BE49-F238E27FC236}">
                <a16:creationId xmlns:a16="http://schemas.microsoft.com/office/drawing/2014/main" id="{0E20B5BC-06F1-4A06-A1C1-17CFE9C83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428661">
            <a:off x="5279350" y="4778255"/>
            <a:ext cx="1364355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3F1DC3-14C1-4B04-B926-D2D8680C70CD}"/>
              </a:ext>
            </a:extLst>
          </p:cNvPr>
          <p:cNvSpPr txBox="1"/>
          <p:nvPr/>
        </p:nvSpPr>
        <p:spPr>
          <a:xfrm>
            <a:off x="533436" y="5177187"/>
            <a:ext cx="3866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Hereditary</a:t>
            </a:r>
            <a:r>
              <a:rPr lang="tr-TR" sz="2800" dirty="0"/>
              <a:t>+</a:t>
            </a:r>
            <a:r>
              <a:rPr lang="en-US" sz="2800" dirty="0"/>
              <a:t>Hereditary</a:t>
            </a:r>
          </a:p>
        </p:txBody>
      </p:sp>
      <p:pic>
        <p:nvPicPr>
          <p:cNvPr id="15" name="Graphic 14" descr="Arrow Slight curve">
            <a:extLst>
              <a:ext uri="{FF2B5EF4-FFF2-40B4-BE49-F238E27FC236}">
                <a16:creationId xmlns:a16="http://schemas.microsoft.com/office/drawing/2014/main" id="{7601416E-9F41-431C-A01B-6E1F1C77C6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242203">
            <a:off x="3238265" y="4491173"/>
            <a:ext cx="937345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6B9693-C49E-41D3-86AC-0D38D9ADD386}"/>
              </a:ext>
            </a:extLst>
          </p:cNvPr>
          <p:cNvSpPr txBox="1"/>
          <p:nvPr/>
        </p:nvSpPr>
        <p:spPr>
          <a:xfrm>
            <a:off x="7656977" y="5177187"/>
            <a:ext cx="3453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Acquired</a:t>
            </a:r>
            <a:r>
              <a:rPr lang="tr-TR" sz="2800" dirty="0"/>
              <a:t>+</a:t>
            </a:r>
            <a:r>
              <a:rPr lang="en-US" sz="2800" dirty="0"/>
              <a:t>Acquired</a:t>
            </a:r>
          </a:p>
        </p:txBody>
      </p:sp>
      <p:pic>
        <p:nvPicPr>
          <p:cNvPr id="17" name="Graphic 16" descr="Arrow Slight curve">
            <a:extLst>
              <a:ext uri="{FF2B5EF4-FFF2-40B4-BE49-F238E27FC236}">
                <a16:creationId xmlns:a16="http://schemas.microsoft.com/office/drawing/2014/main" id="{6C89534F-886F-43E2-9330-F4B003A372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3301806">
            <a:off x="7919737" y="4482322"/>
            <a:ext cx="93734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4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EC5251-45BE-42D4-A331-44A6F060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Hereditary Risk Factors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AD1599-37AE-4B8B-9D62-EFA7A51C8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Factor V Leiden</a:t>
            </a:r>
          </a:p>
          <a:p>
            <a:r>
              <a:rPr lang="en-US" sz="2000" dirty="0"/>
              <a:t>Prothrombin G20210A</a:t>
            </a:r>
          </a:p>
          <a:p>
            <a:r>
              <a:rPr lang="en-US" sz="2000" dirty="0"/>
              <a:t>Protein C deficiency</a:t>
            </a:r>
          </a:p>
          <a:p>
            <a:r>
              <a:rPr lang="en-US" sz="2000" dirty="0"/>
              <a:t>Protein S deficiency (type I)</a:t>
            </a:r>
          </a:p>
          <a:p>
            <a:r>
              <a:rPr lang="en-US" sz="2000" dirty="0"/>
              <a:t>Antithrombin deficiency</a:t>
            </a:r>
          </a:p>
          <a:p>
            <a:r>
              <a:rPr lang="en-US" sz="2000" dirty="0"/>
              <a:t>Dysfibrinogenemia</a:t>
            </a:r>
          </a:p>
          <a:p>
            <a:r>
              <a:rPr lang="en-US" sz="2000" dirty="0"/>
              <a:t>Non-O blood type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107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BABC-9582-4E5E-8170-12C2FB62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Acquired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181A5-C1B1-4A87-92EA-23B7D5AD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20"/>
            <a:ext cx="4706815" cy="4403188"/>
          </a:xfrm>
        </p:spPr>
        <p:txBody>
          <a:bodyPr>
            <a:normAutofit fontScale="92500"/>
          </a:bodyPr>
          <a:lstStyle/>
          <a:p>
            <a:r>
              <a:rPr lang="en-US" sz="1600" b="1">
                <a:solidFill>
                  <a:schemeClr val="accent2">
                    <a:lumMod val="75000"/>
                  </a:schemeClr>
                </a:solidFill>
              </a:rPr>
              <a:t>Antiphospholipid syndrome</a:t>
            </a:r>
          </a:p>
          <a:p>
            <a:r>
              <a:rPr lang="en-US" sz="1600"/>
              <a:t>Older age</a:t>
            </a:r>
          </a:p>
          <a:p>
            <a:r>
              <a:rPr lang="en-US" sz="1600"/>
              <a:t>Obesity</a:t>
            </a:r>
          </a:p>
          <a:p>
            <a:r>
              <a:rPr lang="en-US" sz="1600"/>
              <a:t>Major surgery and orthopedic surgery</a:t>
            </a:r>
          </a:p>
          <a:p>
            <a:r>
              <a:rPr lang="en-US" sz="1600"/>
              <a:t>Cancers, especially of the pancreas, myeloma, brain etc.</a:t>
            </a:r>
          </a:p>
          <a:p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Myeloprolipherative disease: Polycythemia vera, essential thrombocythemia</a:t>
            </a:r>
          </a:p>
          <a:p>
            <a:r>
              <a:rPr lang="en-US" sz="1600"/>
              <a:t>Inactivity and immobilization, as with orthopedic casts, paralysis, sitting, long-haul travel, bed rest, hospitalization</a:t>
            </a:r>
          </a:p>
          <a:p>
            <a:r>
              <a:rPr lang="en-US" sz="1600"/>
              <a:t>Pregnancy and the postpartum period</a:t>
            </a:r>
          </a:p>
          <a:p>
            <a:r>
              <a:rPr lang="en-US" sz="1600"/>
              <a:t>Trauma</a:t>
            </a:r>
          </a:p>
          <a:p>
            <a:r>
              <a:rPr lang="en-US" sz="1600"/>
              <a:t>Previous VTE</a:t>
            </a:r>
          </a:p>
          <a:p>
            <a:endParaRPr lang="en-US" sz="16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655A02-DD42-450B-AD91-880195987E15}"/>
              </a:ext>
            </a:extLst>
          </p:cNvPr>
          <p:cNvSpPr txBox="1">
            <a:spLocks/>
          </p:cNvSpPr>
          <p:nvPr/>
        </p:nvSpPr>
        <p:spPr>
          <a:xfrm>
            <a:off x="6095999" y="1962130"/>
            <a:ext cx="5134709" cy="4544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Combined oral contraceptives; Hormonal replacement therapy</a:t>
            </a:r>
          </a:p>
          <a:p>
            <a:r>
              <a:rPr lang="en-US" sz="1400" dirty="0"/>
              <a:t>Central venous catheters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Inflammatory disease/some autoimmune disease</a:t>
            </a:r>
          </a:p>
          <a:p>
            <a:r>
              <a:rPr lang="en-US" sz="1400" dirty="0" err="1"/>
              <a:t>Myocard</a:t>
            </a:r>
            <a:r>
              <a:rPr lang="en-US" sz="1400" dirty="0"/>
              <a:t> infarction, Atrial fibrillation, prosthetic cardiac valves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Nephrotic syndrome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Infection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Some drugs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Intravenous drug use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Heparin-induced thrombocytopenia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Disseminated intravascular coagulation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Smoking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Paroxysmal nocturnal hemoglobinuria</a:t>
            </a:r>
          </a:p>
        </p:txBody>
      </p:sp>
    </p:spTree>
    <p:extLst>
      <p:ext uri="{BB962C8B-B14F-4D97-AF65-F5344CB8AC3E}">
        <p14:creationId xmlns:p14="http://schemas.microsoft.com/office/powerpoint/2010/main" val="2257265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1854</Words>
  <Application>Microsoft Office PowerPoint</Application>
  <PresentationFormat>Geniş ekran</PresentationFormat>
  <Paragraphs>217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4" baseType="lpstr">
      <vt:lpstr>Arial</vt:lpstr>
      <vt:lpstr>Avenir Next LT Pro</vt:lpstr>
      <vt:lpstr>Avenir Next LT Pro Light</vt:lpstr>
      <vt:lpstr>Garamond</vt:lpstr>
      <vt:lpstr>Segoe Script</vt:lpstr>
      <vt:lpstr>STXingkai</vt:lpstr>
      <vt:lpstr>Wingdings</vt:lpstr>
      <vt:lpstr>SavonVTI</vt:lpstr>
      <vt:lpstr>THROMBOSIS: WHO, WHEN, HOW?</vt:lpstr>
      <vt:lpstr>Objectives</vt:lpstr>
      <vt:lpstr>Case</vt:lpstr>
      <vt:lpstr>Case</vt:lpstr>
      <vt:lpstr>Definition</vt:lpstr>
      <vt:lpstr>Hemostasis</vt:lpstr>
      <vt:lpstr>Thrombophilia=Hypercoagulable State</vt:lpstr>
      <vt:lpstr>Hereditary Risk Factors</vt:lpstr>
      <vt:lpstr>Acquired Risk Factors</vt:lpstr>
      <vt:lpstr>Hereditary Risk FaCtors</vt:lpstr>
      <vt:lpstr>Protein C Deficiency</vt:lpstr>
      <vt:lpstr>Protein C Deficiency</vt:lpstr>
      <vt:lpstr>Protein S Deficiency</vt:lpstr>
      <vt:lpstr>Protein S Deficiency</vt:lpstr>
      <vt:lpstr>Factor V Leiden</vt:lpstr>
      <vt:lpstr>APC Resistance</vt:lpstr>
      <vt:lpstr>Antithrombin Deficiency</vt:lpstr>
      <vt:lpstr>Prothrombin 20210 mutation</vt:lpstr>
      <vt:lpstr>Prevalence of thrombophilia and relative risk estimates for various clinical manifestations</vt:lpstr>
      <vt:lpstr>PowerPoint Sunusu</vt:lpstr>
      <vt:lpstr>non-O Blood Group</vt:lpstr>
      <vt:lpstr>ACQUIRED Rısk FaCtors</vt:lpstr>
      <vt:lpstr>Antiphospolipid antibodies</vt:lpstr>
      <vt:lpstr>Antiphospolipid antibodies</vt:lpstr>
      <vt:lpstr>Age</vt:lpstr>
      <vt:lpstr>Cancer</vt:lpstr>
      <vt:lpstr>Heparin-Induced Trombocytopenia</vt:lpstr>
      <vt:lpstr>Thrombophilia: reasons to test or not test</vt:lpstr>
      <vt:lpstr>Essentials Test for Hereditary Thrombophilia Screening</vt:lpstr>
      <vt:lpstr>Essentials Test for Hereditary Thrombophilia Screening</vt:lpstr>
      <vt:lpstr>Essentials Test for Acquired Thrombophilia Screening</vt:lpstr>
      <vt:lpstr>Acute Period</vt:lpstr>
      <vt:lpstr>After the acute event and when anticoagulant treatment has stopped</vt:lpstr>
      <vt:lpstr>Comment</vt:lpstr>
      <vt:lpstr>How can we interpret the assays?</vt:lpstr>
      <vt:lpstr>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2020-02-08T17:51:01Z</dcterms:created>
  <dcterms:modified xsi:type="dcterms:W3CDTF">2020-02-11T08:03:16Z</dcterms:modified>
</cp:coreProperties>
</file>