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97" r:id="rId4"/>
    <p:sldId id="303" r:id="rId5"/>
    <p:sldId id="304" r:id="rId6"/>
    <p:sldId id="305" r:id="rId7"/>
    <p:sldId id="306" r:id="rId8"/>
    <p:sldId id="298" r:id="rId9"/>
    <p:sldId id="296" r:id="rId10"/>
    <p:sldId id="257" r:id="rId11"/>
    <p:sldId id="258" r:id="rId12"/>
    <p:sldId id="265" r:id="rId13"/>
    <p:sldId id="266" r:id="rId14"/>
    <p:sldId id="259" r:id="rId15"/>
    <p:sldId id="299" r:id="rId16"/>
    <p:sldId id="300" r:id="rId17"/>
    <p:sldId id="301" r:id="rId18"/>
    <p:sldId id="260" r:id="rId19"/>
    <p:sldId id="281" r:id="rId20"/>
    <p:sldId id="282" r:id="rId21"/>
    <p:sldId id="283" r:id="rId22"/>
    <p:sldId id="284" r:id="rId23"/>
    <p:sldId id="307" r:id="rId24"/>
    <p:sldId id="308" r:id="rId25"/>
    <p:sldId id="285" r:id="rId26"/>
    <p:sldId id="286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3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ankara üniversitesi diş hekimliği fakültesi logosu ile ilgili görsel sonucu"/>
          <p:cNvPicPr>
            <a:picLocks noChangeAspect="1" noChangeArrowheads="1"/>
          </p:cNvPicPr>
          <p:nvPr/>
        </p:nvPicPr>
        <p:blipFill>
          <a:blip r:embed="rId2"/>
          <a:srcRect l="25000" r="24999" b="4999"/>
          <a:stretch>
            <a:fillRect/>
          </a:stretch>
        </p:blipFill>
        <p:spPr bwMode="auto">
          <a:xfrm>
            <a:off x="6929454" y="4786322"/>
            <a:ext cx="2000264" cy="1900250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1071538" y="1214422"/>
            <a:ext cx="6715172" cy="19598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</a:rPr>
              <a:t>ORAL VE MAKSİLLOFASİYAL CERRAHİDE SİNİR YARALANMALARI VE TEDAVİLERİ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928662" y="3786190"/>
            <a:ext cx="6715172" cy="5850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Prof.Dr</a:t>
            </a:r>
            <a:r>
              <a:rPr lang="tr-T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.Ümit Kıymet AKAL</a:t>
            </a:r>
            <a:endParaRPr lang="tr-TR" sz="2400" b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57158" y="5500702"/>
            <a:ext cx="6715172" cy="8773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Ankara Üniversitesi Diş Hekimliği Fakültesi Ağız, Diş, Çene Hastalıkları ve Cerrahisi Anabilim Dalı</a:t>
            </a:r>
            <a:endParaRPr lang="tr-TR" b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714348" y="1785926"/>
            <a:ext cx="7572428" cy="325249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tr-TR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Periferik</a:t>
            </a: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sinir yaralanmaları, genellikle mekanik travmaya bağlı </a:t>
            </a:r>
            <a:r>
              <a:rPr lang="tr-TR" sz="28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gerilme</a:t>
            </a: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, </a:t>
            </a:r>
            <a:r>
              <a:rPr lang="tr-TR" sz="28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ezilme (kompresyon)</a:t>
            </a: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veya </a:t>
            </a:r>
            <a:r>
              <a:rPr lang="tr-TR" sz="28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kesilme</a:t>
            </a: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şeklinde oluşmakla birlikte, </a:t>
            </a:r>
            <a:r>
              <a:rPr lang="tr-TR" sz="2800" b="1" dirty="0" smtClean="0">
                <a:solidFill>
                  <a:srgbClr val="00B0F0"/>
                </a:solidFill>
                <a:latin typeface="Comic Sans MS" pitchFamily="66" charset="0"/>
              </a:rPr>
              <a:t>termal</a:t>
            </a: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veya </a:t>
            </a:r>
            <a:r>
              <a:rPr lang="tr-TR" sz="2800" b="1" dirty="0" smtClean="0">
                <a:solidFill>
                  <a:srgbClr val="00B0F0"/>
                </a:solidFill>
                <a:latin typeface="Comic Sans MS" pitchFamily="66" charset="0"/>
              </a:rPr>
              <a:t>kimyasal</a:t>
            </a: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etkenlerle de oluşabilmektedir.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714348" y="1071546"/>
            <a:ext cx="7572428" cy="461664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Cerrahi uygulamalara bağlı yaralanmalarda en yaygın tip, </a:t>
            </a:r>
            <a:r>
              <a:rPr lang="tr-TR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periferik</a:t>
            </a: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sinir izolasyonuna bağlı gelişen gerilme tipi yaralanmalardır.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Sinirde ayrılma veya kopmanın olmadığı ezilme tipi yaralanmalar da nispeten yaygındır.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714348" y="1214422"/>
            <a:ext cx="7572428" cy="461664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Ezilme ile oluşan </a:t>
            </a:r>
            <a:r>
              <a:rPr lang="tr-TR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iskemi</a:t>
            </a: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, iletim bloğuna neden olur. </a:t>
            </a:r>
            <a:r>
              <a:rPr lang="tr-TR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İskemiye</a:t>
            </a: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bağlı hasardan büyük çaplı </a:t>
            </a:r>
            <a:r>
              <a:rPr lang="tr-TR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miyelinli</a:t>
            </a: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lifler, küçük çaplı </a:t>
            </a:r>
            <a:r>
              <a:rPr lang="tr-TR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miyelinli</a:t>
            </a: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liflerden daha fazla etkilenmektedir.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tr-TR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İskeminin</a:t>
            </a: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süresi kısa ise tamamen iyileşme olabilirken, uzun süreli </a:t>
            </a:r>
            <a:r>
              <a:rPr lang="tr-TR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iskemilerde</a:t>
            </a: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kalıcı hasarlar gelişebilir.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714348" y="1785926"/>
            <a:ext cx="7572428" cy="33239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Sinir yaralanmasının ardından oluşan histolojik değişimleri tanımlamak amacıyla iki temel sınıflama kullanılmaktadır.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Bunlar, </a:t>
            </a:r>
            <a:r>
              <a:rPr lang="tr-TR" sz="2800" b="1" dirty="0" err="1" smtClean="0">
                <a:solidFill>
                  <a:srgbClr val="00B0F0"/>
                </a:solidFill>
                <a:latin typeface="Comic Sans MS" pitchFamily="66" charset="0"/>
              </a:rPr>
              <a:t>Seddon</a:t>
            </a: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ve </a:t>
            </a:r>
            <a:r>
              <a:rPr lang="tr-TR" sz="2800" b="1" dirty="0" err="1" smtClean="0">
                <a:solidFill>
                  <a:srgbClr val="00B0F0"/>
                </a:solidFill>
                <a:latin typeface="Comic Sans MS" pitchFamily="66" charset="0"/>
              </a:rPr>
              <a:t>Sunderland</a:t>
            </a: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sınıflamalarıdır.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785786" y="642918"/>
            <a:ext cx="7572428" cy="59093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tr-TR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Herbert</a:t>
            </a: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tr-TR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Seddon</a:t>
            </a: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tarafından 1943’te tanımlanmış olan ilk sınıflamada, </a:t>
            </a:r>
            <a:r>
              <a:rPr lang="tr-TR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nöropraksi</a:t>
            </a: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, </a:t>
            </a:r>
            <a:r>
              <a:rPr lang="tr-TR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aksonotmesis</a:t>
            </a: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ve </a:t>
            </a:r>
            <a:r>
              <a:rPr lang="tr-TR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nörotmesis</a:t>
            </a: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olmak üzere 3 tip </a:t>
            </a:r>
            <a:r>
              <a:rPr lang="tr-TR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yaralnma</a:t>
            </a: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vardır.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1951’de Sydney </a:t>
            </a:r>
            <a:r>
              <a:rPr lang="tr-TR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Sunderland</a:t>
            </a: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tarafından yapılan sınıflamada ise </a:t>
            </a:r>
            <a:r>
              <a:rPr lang="tr-TR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aksonotmesis</a:t>
            </a: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ile </a:t>
            </a:r>
            <a:r>
              <a:rPr lang="tr-TR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nörotmesis</a:t>
            </a:r>
            <a:r>
              <a:rPr lang="tr-T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arasına iki tip hasar daha eklenerek, 5 tip, yani 5 derece sinir yaralanması tanımlanmıştır.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0200325_122135.jpg"/>
          <p:cNvPicPr>
            <a:picLocks noChangeAspect="1" noChangeArrowheads="1"/>
          </p:cNvPicPr>
          <p:nvPr/>
        </p:nvPicPr>
        <p:blipFill>
          <a:blip r:embed="rId2" cstate="print"/>
          <a:srcRect l="8333" t="13541" r="15278" b="21875"/>
          <a:stretch>
            <a:fillRect/>
          </a:stretch>
        </p:blipFill>
        <p:spPr bwMode="auto">
          <a:xfrm>
            <a:off x="428596" y="428604"/>
            <a:ext cx="5394764" cy="6081368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786414" y="4500570"/>
            <a:ext cx="3357586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000" b="1" dirty="0" err="1" smtClean="0">
                <a:solidFill>
                  <a:srgbClr val="FF0000"/>
                </a:solidFill>
                <a:latin typeface="Comic Sans MS" pitchFamily="66" charset="0"/>
              </a:rPr>
              <a:t>Periferik</a:t>
            </a:r>
            <a:r>
              <a:rPr lang="tr-TR" sz="2000" b="1" dirty="0" smtClean="0">
                <a:solidFill>
                  <a:srgbClr val="FF0000"/>
                </a:solidFill>
                <a:latin typeface="Comic Sans MS" pitchFamily="66" charset="0"/>
              </a:rPr>
              <a:t> sinir yaralanmalarında </a:t>
            </a:r>
            <a:r>
              <a:rPr lang="tr-TR" sz="2000" b="1" dirty="0" err="1" smtClean="0">
                <a:solidFill>
                  <a:srgbClr val="FF0000"/>
                </a:solidFill>
                <a:latin typeface="Comic Sans MS" pitchFamily="66" charset="0"/>
              </a:rPr>
              <a:t>Seddon</a:t>
            </a:r>
            <a:r>
              <a:rPr lang="tr-TR" sz="2000" b="1" dirty="0" smtClean="0">
                <a:solidFill>
                  <a:srgbClr val="FF0000"/>
                </a:solidFill>
                <a:latin typeface="Comic Sans MS" pitchFamily="66" charset="0"/>
              </a:rPr>
              <a:t> ve </a:t>
            </a:r>
            <a:r>
              <a:rPr lang="tr-TR" sz="2000" b="1" dirty="0" err="1" smtClean="0">
                <a:solidFill>
                  <a:srgbClr val="FF0000"/>
                </a:solidFill>
                <a:latin typeface="Comic Sans MS" pitchFamily="66" charset="0"/>
              </a:rPr>
              <a:t>Sunderland</a:t>
            </a:r>
            <a:r>
              <a:rPr lang="tr-TR" sz="2000" b="1" dirty="0" smtClean="0">
                <a:solidFill>
                  <a:srgbClr val="FF0000"/>
                </a:solidFill>
                <a:latin typeface="Comic Sans MS" pitchFamily="66" charset="0"/>
              </a:rPr>
              <a:t> sınıflamaları</a:t>
            </a:r>
            <a:endParaRPr lang="tr-T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0200325_122448.jpg"/>
          <p:cNvPicPr>
            <a:picLocks noChangeAspect="1" noChangeArrowheads="1"/>
          </p:cNvPicPr>
          <p:nvPr/>
        </p:nvPicPr>
        <p:blipFill>
          <a:blip r:embed="rId2" cstate="print"/>
          <a:srcRect l="6098" t="26829" r="10671" b="10976"/>
          <a:stretch>
            <a:fillRect/>
          </a:stretch>
        </p:blipFill>
        <p:spPr bwMode="auto">
          <a:xfrm>
            <a:off x="1142976" y="2071678"/>
            <a:ext cx="6500858" cy="3643338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1071538" y="428604"/>
            <a:ext cx="6858048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000" b="1" dirty="0" err="1" smtClean="0">
                <a:solidFill>
                  <a:srgbClr val="FF0000"/>
                </a:solidFill>
                <a:latin typeface="Comic Sans MS" pitchFamily="66" charset="0"/>
              </a:rPr>
              <a:t>Periferik</a:t>
            </a:r>
            <a:r>
              <a:rPr lang="tr-TR" sz="2000" b="1" dirty="0" smtClean="0">
                <a:solidFill>
                  <a:srgbClr val="FF0000"/>
                </a:solidFill>
                <a:latin typeface="Comic Sans MS" pitchFamily="66" charset="0"/>
              </a:rPr>
              <a:t> sinir yaralanmalarında görülen klinik semptomlar</a:t>
            </a:r>
            <a:endParaRPr lang="tr-T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Screenshot_20200326-204001_Samsung Internet.jpg"/>
          <p:cNvPicPr>
            <a:picLocks noChangeAspect="1" noChangeArrowheads="1"/>
          </p:cNvPicPr>
          <p:nvPr/>
        </p:nvPicPr>
        <p:blipFill>
          <a:blip r:embed="rId2" cstate="print"/>
          <a:srcRect t="38542" r="3704" b="21875"/>
          <a:stretch>
            <a:fillRect/>
          </a:stretch>
        </p:blipFill>
        <p:spPr bwMode="auto">
          <a:xfrm>
            <a:off x="1142976" y="1643050"/>
            <a:ext cx="6858060" cy="5011674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1071538" y="428604"/>
            <a:ext cx="6858048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000" b="1" dirty="0" err="1" smtClean="0">
                <a:solidFill>
                  <a:srgbClr val="FF0000"/>
                </a:solidFill>
                <a:latin typeface="Comic Sans MS" pitchFamily="66" charset="0"/>
              </a:rPr>
              <a:t>Periferik</a:t>
            </a:r>
            <a:r>
              <a:rPr lang="tr-TR" sz="2000" b="1" dirty="0" smtClean="0">
                <a:solidFill>
                  <a:srgbClr val="FF0000"/>
                </a:solidFill>
                <a:latin typeface="Comic Sans MS" pitchFamily="66" charset="0"/>
              </a:rPr>
              <a:t> sinir yaralanmalarında, hasarın derecesini saptamak için kullanılan klinik duyu testleri </a:t>
            </a:r>
            <a:endParaRPr lang="tr-T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642910" y="1214422"/>
            <a:ext cx="7786742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</a:rPr>
              <a:t>PERİFERİK SİNİR YARALANMALARINDA TEDAVİ SEÇENEKLERİ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142976" y="3571876"/>
            <a:ext cx="7143800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Cerrahi olmayan tedaviler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Cerrahi yaklaşımlar</a:t>
            </a:r>
            <a:endParaRPr lang="tr-TR" sz="2400" b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500034" y="285728"/>
            <a:ext cx="7786742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</a:rPr>
              <a:t>PERİFERİK SİNİR YARALANMALARINDA TEDAVİ SEÇENEKLERİ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071538" y="1785926"/>
            <a:ext cx="7143800" cy="50783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Cerrahi olmayan tedaviler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Medikal ajanlar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tr-T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B vitamini kompleksleri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</a:rPr>
              <a:t>Kortikosteroidler</a:t>
            </a: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 – </a:t>
            </a:r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</a:rPr>
              <a:t>deksametazon</a:t>
            </a:r>
            <a:endParaRPr lang="tr-TR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 Sinir büyüme faktörü (</a:t>
            </a:r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</a:rPr>
              <a:t>nerve</a:t>
            </a: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</a:rPr>
              <a:t>growth</a:t>
            </a: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</a:rPr>
              <a:t>factor</a:t>
            </a: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tr-TR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 En çok tercih uygulananlar bu 3 ajandır.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tr-TR" sz="24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tr-TR" sz="2400" b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Screenshot_20200326-203839_Samsung Internet.jpg"/>
          <p:cNvPicPr>
            <a:picLocks noChangeAspect="1" noChangeArrowheads="1"/>
          </p:cNvPicPr>
          <p:nvPr/>
        </p:nvPicPr>
        <p:blipFill>
          <a:blip r:embed="rId2" cstate="print"/>
          <a:srcRect t="37500" r="1852" b="18750"/>
          <a:stretch>
            <a:fillRect/>
          </a:stretch>
        </p:blipFill>
        <p:spPr bwMode="auto">
          <a:xfrm>
            <a:off x="4500562" y="3404694"/>
            <a:ext cx="4357730" cy="3453306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4500574" y="5597713"/>
            <a:ext cx="435771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2" descr="C:\Users\pc\Downloads\20200325_122346.jpg"/>
          <p:cNvPicPr>
            <a:picLocks noChangeAspect="1" noChangeArrowheads="1"/>
          </p:cNvPicPr>
          <p:nvPr/>
        </p:nvPicPr>
        <p:blipFill>
          <a:blip r:embed="rId3" cstate="print"/>
          <a:srcRect l="16406" t="9375" r="24219" b="19791"/>
          <a:stretch>
            <a:fillRect/>
          </a:stretch>
        </p:blipFill>
        <p:spPr bwMode="auto">
          <a:xfrm>
            <a:off x="214282" y="214290"/>
            <a:ext cx="4000464" cy="3579362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4143372" y="928670"/>
            <a:ext cx="4786346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600" b="1" dirty="0" smtClean="0">
                <a:solidFill>
                  <a:srgbClr val="FF0000"/>
                </a:solidFill>
                <a:latin typeface="Comic Sans MS" pitchFamily="66" charset="0"/>
              </a:rPr>
              <a:t>Oral ve </a:t>
            </a:r>
            <a:r>
              <a:rPr lang="tr-TR" sz="1600" b="1" dirty="0" err="1" smtClean="0">
                <a:solidFill>
                  <a:srgbClr val="FF0000"/>
                </a:solidFill>
                <a:latin typeface="Comic Sans MS" pitchFamily="66" charset="0"/>
              </a:rPr>
              <a:t>maksillofasiyal</a:t>
            </a:r>
            <a:r>
              <a:rPr lang="tr-TR" sz="1600" b="1" dirty="0" smtClean="0">
                <a:solidFill>
                  <a:srgbClr val="FF0000"/>
                </a:solidFill>
                <a:latin typeface="Comic Sans MS" pitchFamily="66" charset="0"/>
              </a:rPr>
              <a:t> bölge, duyusal ve motor </a:t>
            </a:r>
            <a:r>
              <a:rPr lang="tr-TR" sz="1600" b="1" dirty="0" err="1" smtClean="0">
                <a:solidFill>
                  <a:srgbClr val="FF0000"/>
                </a:solidFill>
                <a:latin typeface="Comic Sans MS" pitchFamily="66" charset="0"/>
              </a:rPr>
              <a:t>innervasyondan</a:t>
            </a:r>
            <a:r>
              <a:rPr lang="tr-TR" sz="1600" b="1" dirty="0" smtClean="0">
                <a:solidFill>
                  <a:srgbClr val="FF0000"/>
                </a:solidFill>
                <a:latin typeface="Comic Sans MS" pitchFamily="66" charset="0"/>
              </a:rPr>
              <a:t> zengin, vücutta, fonksiyonel ve estetik açıdan özel ve önemli bir bölgedir. Bu bölgedeki sinir yaralanmaları, hasta konforunu önemli oranda etkilemektedir.</a:t>
            </a:r>
            <a:endParaRPr lang="tr-TR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500034" y="285728"/>
            <a:ext cx="7786742" cy="46185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PERİFERİK SİNİR YARALANMALARINDA TEDAVİ SEÇENEKLERİ</a:t>
            </a:r>
            <a:endParaRPr lang="tr-T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714348" y="857232"/>
            <a:ext cx="7143800" cy="67403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Cerrahi olmayan tedaviler</a:t>
            </a:r>
          </a:p>
          <a:p>
            <a:pPr>
              <a:lnSpc>
                <a:spcPct val="150000"/>
              </a:lnSpc>
            </a:pPr>
            <a:r>
              <a:rPr lang="tr-T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Medikal ajanlar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tr-T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tr-TR" sz="1600" b="1" dirty="0" err="1" smtClean="0">
                <a:solidFill>
                  <a:srgbClr val="FFFF00"/>
                </a:solidFill>
                <a:latin typeface="Comic Sans MS" pitchFamily="66" charset="0"/>
              </a:rPr>
              <a:t>Antiinflamatuar</a:t>
            </a: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 ajanlar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600" b="1" dirty="0" err="1" smtClean="0">
                <a:solidFill>
                  <a:srgbClr val="FFFF00"/>
                </a:solidFill>
                <a:latin typeface="Comic Sans MS" pitchFamily="66" charset="0"/>
              </a:rPr>
              <a:t>Antiviral</a:t>
            </a: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 ajanlar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600" b="1" dirty="0" err="1" smtClean="0">
                <a:solidFill>
                  <a:srgbClr val="FFFF00"/>
                </a:solidFill>
                <a:latin typeface="Comic Sans MS" pitchFamily="66" charset="0"/>
              </a:rPr>
              <a:t>Antikonvulzif</a:t>
            </a: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 ajanlar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600" b="1" dirty="0" err="1" smtClean="0">
                <a:solidFill>
                  <a:srgbClr val="FFFF00"/>
                </a:solidFill>
                <a:latin typeface="Comic Sans MS" pitchFamily="66" charset="0"/>
              </a:rPr>
              <a:t>Antiiskemik</a:t>
            </a: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 ajanlar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 Antioksidanlar (</a:t>
            </a:r>
            <a:r>
              <a:rPr lang="tr-TR" sz="1600" b="1" dirty="0" err="1" smtClean="0">
                <a:solidFill>
                  <a:srgbClr val="FFFF00"/>
                </a:solidFill>
                <a:latin typeface="Comic Sans MS" pitchFamily="66" charset="0"/>
              </a:rPr>
              <a:t>asetil</a:t>
            </a: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-L-</a:t>
            </a:r>
            <a:r>
              <a:rPr lang="tr-TR" sz="1600" b="1" dirty="0" err="1" smtClean="0">
                <a:solidFill>
                  <a:srgbClr val="FFFF00"/>
                </a:solidFill>
                <a:latin typeface="Comic Sans MS" pitchFamily="66" charset="0"/>
              </a:rPr>
              <a:t>karnitin</a:t>
            </a: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, FK 506, polietilen glikol, beta </a:t>
            </a:r>
            <a:r>
              <a:rPr lang="tr-TR" sz="1600" b="1" dirty="0" err="1" smtClean="0">
                <a:solidFill>
                  <a:srgbClr val="FFFF00"/>
                </a:solidFill>
                <a:latin typeface="Comic Sans MS" pitchFamily="66" charset="0"/>
              </a:rPr>
              <a:t>karoten</a:t>
            </a: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, o-</a:t>
            </a:r>
            <a:r>
              <a:rPr lang="tr-TR" sz="1600" b="1" dirty="0" err="1" smtClean="0">
                <a:solidFill>
                  <a:srgbClr val="FFFF00"/>
                </a:solidFill>
                <a:latin typeface="Comic Sans MS" pitchFamily="66" charset="0"/>
              </a:rPr>
              <a:t>tokoferol</a:t>
            </a: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, selenyum tuzları, magnezyum tuzları, çinko tuzları, fosfor tuzları, </a:t>
            </a:r>
            <a:r>
              <a:rPr lang="tr-TR" sz="1600" b="1" dirty="0" err="1" smtClean="0">
                <a:solidFill>
                  <a:srgbClr val="FFFF00"/>
                </a:solidFill>
                <a:latin typeface="Comic Sans MS" pitchFamily="66" charset="0"/>
              </a:rPr>
              <a:t>glutamik</a:t>
            </a: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 asit, soya </a:t>
            </a:r>
            <a:r>
              <a:rPr lang="tr-TR" sz="1600" b="1" dirty="0" err="1" smtClean="0">
                <a:solidFill>
                  <a:srgbClr val="FFFF00"/>
                </a:solidFill>
                <a:latin typeface="Comic Sans MS" pitchFamily="66" charset="0"/>
              </a:rPr>
              <a:t>lesitini</a:t>
            </a: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, hidrolize </a:t>
            </a:r>
            <a:r>
              <a:rPr lang="tr-TR" sz="1600" b="1" dirty="0" err="1" smtClean="0">
                <a:solidFill>
                  <a:srgbClr val="FFFF00"/>
                </a:solidFill>
                <a:latin typeface="Comic Sans MS" pitchFamily="66" charset="0"/>
              </a:rPr>
              <a:t>kollajen</a:t>
            </a: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tr-TR" sz="1600" b="1" dirty="0" err="1" smtClean="0">
                <a:solidFill>
                  <a:srgbClr val="FFFF00"/>
                </a:solidFill>
                <a:latin typeface="Comic Sans MS" pitchFamily="66" charset="0"/>
              </a:rPr>
              <a:t>glikozaminoglikan</a:t>
            </a: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 sülfat, </a:t>
            </a:r>
            <a:r>
              <a:rPr lang="tr-TR" sz="1600" b="1" dirty="0" err="1" smtClean="0">
                <a:solidFill>
                  <a:srgbClr val="FFFF00"/>
                </a:solidFill>
                <a:latin typeface="Comic Sans MS" pitchFamily="66" charset="0"/>
              </a:rPr>
              <a:t>kondroitin</a:t>
            </a: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 sülfat)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600" b="1" dirty="0" err="1" smtClean="0">
                <a:solidFill>
                  <a:srgbClr val="FFFF00"/>
                </a:solidFill>
                <a:latin typeface="Comic Sans MS" pitchFamily="66" charset="0"/>
              </a:rPr>
              <a:t>Gangliozidler</a:t>
            </a:r>
            <a:endParaRPr lang="tr-TR" sz="16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600" b="1" dirty="0" err="1" smtClean="0">
                <a:solidFill>
                  <a:srgbClr val="FFFF00"/>
                </a:solidFill>
                <a:latin typeface="Comic Sans MS" pitchFamily="66" charset="0"/>
              </a:rPr>
              <a:t>Kaspas</a:t>
            </a: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 inhibitörleri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600" b="1" dirty="0" err="1" smtClean="0">
                <a:solidFill>
                  <a:srgbClr val="FFFF00"/>
                </a:solidFill>
                <a:latin typeface="Comic Sans MS" pitchFamily="66" charset="0"/>
              </a:rPr>
              <a:t>Kalpain</a:t>
            </a: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 inhibitörleri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600" b="1" dirty="0" err="1" smtClean="0">
                <a:solidFill>
                  <a:srgbClr val="FFFF00"/>
                </a:solidFill>
                <a:latin typeface="Comic Sans MS" pitchFamily="66" charset="0"/>
              </a:rPr>
              <a:t>Selektif</a:t>
            </a: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 COX inhibitörleri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600" b="1" dirty="0" err="1" smtClean="0">
                <a:solidFill>
                  <a:srgbClr val="FFFF00"/>
                </a:solidFill>
                <a:latin typeface="Comic Sans MS" pitchFamily="66" charset="0"/>
              </a:rPr>
              <a:t>Betablokörler</a:t>
            </a: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 (</a:t>
            </a:r>
            <a:r>
              <a:rPr lang="tr-TR" sz="1600" b="1" dirty="0" err="1" smtClean="0">
                <a:solidFill>
                  <a:srgbClr val="FFFF00"/>
                </a:solidFill>
                <a:latin typeface="Comic Sans MS" pitchFamily="66" charset="0"/>
              </a:rPr>
              <a:t>nimodipine</a:t>
            </a: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 ACE inhibitörleri (</a:t>
            </a:r>
            <a:r>
              <a:rPr lang="tr-TR" sz="1600" b="1" dirty="0" err="1" smtClean="0">
                <a:solidFill>
                  <a:srgbClr val="FFFF00"/>
                </a:solidFill>
                <a:latin typeface="Comic Sans MS" pitchFamily="66" charset="0"/>
              </a:rPr>
              <a:t>zofenopril</a:t>
            </a: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tr-TR" sz="1600" b="1" dirty="0" err="1" smtClean="0">
                <a:solidFill>
                  <a:srgbClr val="FFFF00"/>
                </a:solidFill>
                <a:latin typeface="Comic Sans MS" pitchFamily="66" charset="0"/>
              </a:rPr>
              <a:t>kaptopril</a:t>
            </a:r>
            <a:r>
              <a:rPr lang="tr-TR" sz="1600" b="1" dirty="0" smtClean="0">
                <a:solidFill>
                  <a:srgbClr val="FFFF00"/>
                </a:solidFill>
                <a:latin typeface="Comic Sans MS" pitchFamily="66" charset="0"/>
              </a:rPr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tr-TR" sz="16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tr-TR" sz="1600" b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500034" y="500042"/>
            <a:ext cx="7786742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</a:rPr>
              <a:t>PERİFERİK SİNİR YARALANMALARINDA TEDAVİ SEÇENEKLERİ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928662" y="2571744"/>
            <a:ext cx="7143800" cy="23083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Cerrahi olmayan tedaviler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Bitkisel ajanlar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tr-T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</a:rPr>
              <a:t>Polisakkarit</a:t>
            </a: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 ekstresi olan </a:t>
            </a:r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</a:rPr>
              <a:t>radix</a:t>
            </a: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</a:rPr>
              <a:t>hedysari</a:t>
            </a:r>
            <a:endParaRPr lang="tr-TR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 Çuha çiçeği yağı (ezilme tipi yaralanmalarda)</a:t>
            </a:r>
            <a:endParaRPr lang="tr-TR" sz="2400" b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500034" y="500042"/>
            <a:ext cx="7786742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</a:rPr>
              <a:t>PERİFERİK SİNİR YARALANMALARINDA TEDAVİ SEÇENEKLERİ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928662" y="2571744"/>
            <a:ext cx="7143800" cy="23083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Cerrahi olmayan tedaviler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Düşük doz lazer tedavisi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tr-TR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Kriyoterapi</a:t>
            </a:r>
            <a:endParaRPr lang="tr-TR" sz="24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Akupunktur</a:t>
            </a:r>
          </a:p>
        </p:txBody>
      </p:sp>
      <p:sp>
        <p:nvSpPr>
          <p:cNvPr id="5" name="4 Dikdörtgen"/>
          <p:cNvSpPr/>
          <p:nvPr/>
        </p:nvSpPr>
        <p:spPr>
          <a:xfrm>
            <a:off x="428596" y="5072074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 err="1" smtClean="0"/>
              <a:t>Mahmudov</a:t>
            </a:r>
            <a:r>
              <a:rPr lang="tr-TR" b="1" u="sng" dirty="0" smtClean="0"/>
              <a:t> A., Akal ÜK.</a:t>
            </a:r>
            <a:r>
              <a:rPr lang="tr-TR" b="1" dirty="0" smtClean="0"/>
              <a:t> Gömülü alt 20 yaş dişlerinin cerrahi çekiminden sonra ortaya çıkan </a:t>
            </a:r>
            <a:r>
              <a:rPr lang="tr-TR" b="1" dirty="0" err="1" smtClean="0"/>
              <a:t>parestezinin</a:t>
            </a:r>
            <a:r>
              <a:rPr lang="tr-TR" b="1" dirty="0" smtClean="0"/>
              <a:t> tedavisinde düşük enerjili lazer ile B vitamini kompleksinin (B1 ve B6) etkinliğinin klinik olarak karşılaştırılması</a:t>
            </a:r>
          </a:p>
          <a:p>
            <a:endParaRPr lang="tr-TR" b="1" dirty="0" smtClean="0"/>
          </a:p>
          <a:p>
            <a:r>
              <a:rPr lang="tr-TR" b="1" dirty="0" smtClean="0">
                <a:solidFill>
                  <a:srgbClr val="00B0F0"/>
                </a:solidFill>
              </a:rPr>
              <a:t>Lazer daha etkili olmakla birlikte, aradaki fark istatistiksel olarak anlamlı bulunmamıştır.</a:t>
            </a:r>
            <a:endParaRPr lang="tr-TR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857192" y="577719"/>
            <a:ext cx="7786742" cy="96462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000" b="1" dirty="0" smtClean="0">
                <a:solidFill>
                  <a:srgbClr val="FF0000"/>
                </a:solidFill>
                <a:latin typeface="Comic Sans MS" pitchFamily="66" charset="0"/>
              </a:rPr>
              <a:t>PERİFERİK SİNİR YARALANMALARINDA TEDAVİ SEÇENEKLERİ</a:t>
            </a:r>
            <a:endParaRPr lang="tr-T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285720" y="2143116"/>
            <a:ext cx="8858280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Cerrahi yaklaşımlar</a:t>
            </a: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tr-TR" sz="20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Dekompresyon</a:t>
            </a:r>
            <a:endParaRPr lang="tr-TR" sz="20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tr-TR" sz="20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Nörom</a:t>
            </a:r>
            <a:r>
              <a:rPr lang="tr-T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rezeksiyonu</a:t>
            </a: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tr-TR" sz="20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İnternal</a:t>
            </a:r>
            <a:r>
              <a:rPr lang="tr-T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tr-TR" sz="20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nöroliz</a:t>
            </a:r>
            <a:endParaRPr lang="tr-TR" sz="20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tr-TR" sz="20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Nörorafi</a:t>
            </a:r>
            <a:endParaRPr lang="tr-TR" sz="20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Sinir </a:t>
            </a:r>
            <a:r>
              <a:rPr lang="tr-TR" sz="20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grefti</a:t>
            </a:r>
            <a:r>
              <a:rPr lang="tr-T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uygulamaları (</a:t>
            </a:r>
            <a:r>
              <a:rPr lang="tr-TR" sz="20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sural</a:t>
            </a:r>
            <a:r>
              <a:rPr lang="tr-T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sinir, </a:t>
            </a:r>
            <a:r>
              <a:rPr lang="tr-TR" sz="20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avrikulotemporal</a:t>
            </a:r>
            <a:r>
              <a:rPr lang="tr-T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sinir)</a:t>
            </a: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tr-TR" sz="20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Entübülasyon</a:t>
            </a:r>
            <a:endParaRPr lang="tr-TR" sz="20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tr-TR" sz="20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ural sinir grefti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04"/>
            <a:ext cx="5983534" cy="61183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urikulotemporal sinir grefti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33" y="538991"/>
            <a:ext cx="6715216" cy="57990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en iyi manzarala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268" name="AutoShape 4" descr="en iyi manzarala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1270" name="Picture 6" descr="en iyi manzaralar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224" y="961340"/>
            <a:ext cx="8297056" cy="509771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714348" y="357166"/>
            <a:ext cx="7429552" cy="96462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000" b="1" dirty="0" smtClean="0">
                <a:solidFill>
                  <a:srgbClr val="FF0000"/>
                </a:solidFill>
                <a:latin typeface="Comic Sans MS" pitchFamily="66" charset="0"/>
              </a:rPr>
              <a:t>ORAL VE MAKSİLLOFASİYAL CERRAHİDE SİNİR YARALANMARINDA ETİYOLOJİK FAKTÖRLER</a:t>
            </a:r>
            <a:endParaRPr lang="tr-T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1142976" y="1928802"/>
            <a:ext cx="6715172" cy="424731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Lokal </a:t>
            </a:r>
            <a:r>
              <a:rPr lang="tr-TR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anestezik</a:t>
            </a:r>
            <a:r>
              <a:rPr lang="tr-TR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maddelerin enjeksiyonu - lokal anestezi işlemleri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Gömülü diş operasyonları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Dental</a:t>
            </a:r>
            <a:r>
              <a:rPr lang="tr-TR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implant</a:t>
            </a:r>
            <a:r>
              <a:rPr lang="tr-TR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cerrahisi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Kist ve tümör operasyonları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Ortognatik</a:t>
            </a:r>
            <a:r>
              <a:rPr lang="tr-TR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cerrahi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TME cerrahisi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Maksillofasiyal</a:t>
            </a:r>
            <a:r>
              <a:rPr lang="tr-TR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travma – travma cerrahisi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Dudak-damak yarığı operasyonları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Tükrük</a:t>
            </a:r>
            <a:r>
              <a:rPr lang="tr-TR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bezi cerrahisi</a:t>
            </a:r>
            <a:endParaRPr lang="tr-TR" b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0200325_122859.jpg"/>
          <p:cNvPicPr>
            <a:picLocks noChangeAspect="1" noChangeArrowheads="1"/>
          </p:cNvPicPr>
          <p:nvPr/>
        </p:nvPicPr>
        <p:blipFill>
          <a:blip r:embed="rId2" cstate="print"/>
          <a:srcRect l="32813" t="51042" r="38281" b="14583"/>
          <a:stretch>
            <a:fillRect/>
          </a:stretch>
        </p:blipFill>
        <p:spPr bwMode="auto">
          <a:xfrm>
            <a:off x="5526694" y="3286124"/>
            <a:ext cx="3617306" cy="3226246"/>
          </a:xfrm>
          <a:prstGeom prst="rect">
            <a:avLst/>
          </a:prstGeom>
          <a:noFill/>
        </p:spPr>
      </p:pic>
      <p:pic>
        <p:nvPicPr>
          <p:cNvPr id="3" name="Picture 2" descr="C:\Users\pc\Downloads\20200325_122859.jpg"/>
          <p:cNvPicPr>
            <a:picLocks noChangeAspect="1" noChangeArrowheads="1"/>
          </p:cNvPicPr>
          <p:nvPr/>
        </p:nvPicPr>
        <p:blipFill>
          <a:blip r:embed="rId2" cstate="print"/>
          <a:srcRect l="33594" t="7292" r="18750" b="60417"/>
          <a:stretch>
            <a:fillRect/>
          </a:stretch>
        </p:blipFill>
        <p:spPr bwMode="auto">
          <a:xfrm>
            <a:off x="285720" y="214290"/>
            <a:ext cx="5970770" cy="3034326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1285852" y="6027003"/>
            <a:ext cx="3143272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3200" b="1" dirty="0" smtClean="0">
                <a:solidFill>
                  <a:srgbClr val="FF0000"/>
                </a:solidFill>
                <a:latin typeface="Comic Sans MS" pitchFamily="66" charset="0"/>
              </a:rPr>
              <a:t>Gömülü dişler</a:t>
            </a:r>
            <a:endParaRPr lang="tr-T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2" descr="C:\Users\pc\Downloads\20200325_122826.jpg"/>
          <p:cNvPicPr>
            <a:picLocks noChangeAspect="1" noChangeArrowheads="1"/>
          </p:cNvPicPr>
          <p:nvPr/>
        </p:nvPicPr>
        <p:blipFill>
          <a:blip r:embed="rId3" cstate="print"/>
          <a:srcRect l="25781" t="7292" r="28906" b="64583"/>
          <a:stretch>
            <a:fillRect/>
          </a:stretch>
        </p:blipFill>
        <p:spPr bwMode="auto">
          <a:xfrm>
            <a:off x="357158" y="3500438"/>
            <a:ext cx="5064160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0200325_122834.jpg"/>
          <p:cNvPicPr>
            <a:picLocks noChangeAspect="1" noChangeArrowheads="1"/>
          </p:cNvPicPr>
          <p:nvPr/>
        </p:nvPicPr>
        <p:blipFill>
          <a:blip r:embed="rId2" cstate="print"/>
          <a:srcRect l="17187" t="23958" r="19532" b="37500"/>
          <a:stretch>
            <a:fillRect/>
          </a:stretch>
        </p:blipFill>
        <p:spPr bwMode="auto">
          <a:xfrm>
            <a:off x="285720" y="714356"/>
            <a:ext cx="8601522" cy="392909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785786" y="5143512"/>
            <a:ext cx="7286676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3200" b="1" dirty="0" smtClean="0">
                <a:solidFill>
                  <a:srgbClr val="FF0000"/>
                </a:solidFill>
                <a:latin typeface="Comic Sans MS" pitchFamily="66" charset="0"/>
              </a:rPr>
              <a:t>Gömülü diş-</a:t>
            </a:r>
            <a:r>
              <a:rPr lang="tr-TR" sz="3200" b="1" dirty="0" err="1" smtClean="0">
                <a:solidFill>
                  <a:srgbClr val="FF0000"/>
                </a:solidFill>
                <a:latin typeface="Comic Sans MS" pitchFamily="66" charset="0"/>
              </a:rPr>
              <a:t>dentigeröz</a:t>
            </a:r>
            <a:r>
              <a:rPr lang="tr-TR" sz="3200" b="1" dirty="0" smtClean="0">
                <a:solidFill>
                  <a:srgbClr val="FF0000"/>
                </a:solidFill>
                <a:latin typeface="Comic Sans MS" pitchFamily="66" charset="0"/>
              </a:rPr>
              <a:t> kist</a:t>
            </a:r>
            <a:endParaRPr lang="tr-T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0200325_122842.jpg"/>
          <p:cNvPicPr>
            <a:picLocks noChangeAspect="1" noChangeArrowheads="1"/>
          </p:cNvPicPr>
          <p:nvPr/>
        </p:nvPicPr>
        <p:blipFill>
          <a:blip r:embed="rId2" cstate="print"/>
          <a:srcRect l="28125" t="22916" r="16406" b="28125"/>
          <a:stretch>
            <a:fillRect/>
          </a:stretch>
        </p:blipFill>
        <p:spPr bwMode="auto">
          <a:xfrm>
            <a:off x="1857356" y="1000108"/>
            <a:ext cx="5503766" cy="3643338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785786" y="5000636"/>
            <a:ext cx="7286676" cy="749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3200" b="1" dirty="0" err="1" smtClean="0">
                <a:solidFill>
                  <a:srgbClr val="FF0000"/>
                </a:solidFill>
                <a:latin typeface="Comic Sans MS" pitchFamily="66" charset="0"/>
              </a:rPr>
              <a:t>Dental</a:t>
            </a:r>
            <a:r>
              <a:rPr lang="tr-TR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Comic Sans MS" pitchFamily="66" charset="0"/>
              </a:rPr>
              <a:t>implant</a:t>
            </a:r>
            <a:endParaRPr lang="tr-T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0200325_122826.jpg"/>
          <p:cNvPicPr>
            <a:picLocks noChangeAspect="1" noChangeArrowheads="1"/>
          </p:cNvPicPr>
          <p:nvPr/>
        </p:nvPicPr>
        <p:blipFill>
          <a:blip r:embed="rId2" cstate="print"/>
          <a:srcRect l="25781" t="45833" r="32031" b="11458"/>
          <a:stretch>
            <a:fillRect/>
          </a:stretch>
        </p:blipFill>
        <p:spPr bwMode="auto">
          <a:xfrm>
            <a:off x="1939248" y="571480"/>
            <a:ext cx="5551256" cy="4214842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714348" y="5357826"/>
            <a:ext cx="7286676" cy="749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3200" b="1" dirty="0" smtClean="0">
                <a:solidFill>
                  <a:srgbClr val="FF0000"/>
                </a:solidFill>
                <a:latin typeface="Comic Sans MS" pitchFamily="66" charset="0"/>
              </a:rPr>
              <a:t>Tümörler-</a:t>
            </a:r>
            <a:r>
              <a:rPr lang="tr-TR" sz="3200" b="1" dirty="0" err="1" smtClean="0">
                <a:solidFill>
                  <a:srgbClr val="FF0000"/>
                </a:solidFill>
                <a:latin typeface="Comic Sans MS" pitchFamily="66" charset="0"/>
              </a:rPr>
              <a:t>kompaund</a:t>
            </a:r>
            <a:r>
              <a:rPr lang="tr-TR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Comic Sans MS" pitchFamily="66" charset="0"/>
              </a:rPr>
              <a:t>odontoma</a:t>
            </a:r>
            <a:endParaRPr lang="tr-T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714348" y="214290"/>
            <a:ext cx="7429552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000" b="1" dirty="0" smtClean="0">
                <a:solidFill>
                  <a:srgbClr val="FF0000"/>
                </a:solidFill>
                <a:latin typeface="Comic Sans MS" pitchFamily="66" charset="0"/>
              </a:rPr>
              <a:t>ALT YİRMİ YAŞ DİŞLERİNİN MANDİBULER KANALLA İLİŞKİLİ OLABİLECEĞİNİ DÜŞÜNDÜREN RADYOLOJİK KRİTERLER</a:t>
            </a:r>
            <a:endParaRPr lang="tr-T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42844" y="2500306"/>
            <a:ext cx="4357718" cy="30469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Kökün koyulaşması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Kökün kıvrılması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Kökün daralması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Koyu ve ikiye ayrılmış kök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Kanalın beyaz hatlarının kesintiye </a:t>
            </a:r>
            <a:r>
              <a:rPr lang="tr-T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uğraması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tr-T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Kanalın yön değiştirmesi</a:t>
            </a:r>
            <a:endParaRPr lang="tr-TR" sz="16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Kanalın daralması</a:t>
            </a:r>
            <a:endParaRPr lang="tr-TR" sz="1600" b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 descr="C:\Users\pc\Downloads\Screenshot_20200326-204029_Samsung Internet.jpg"/>
          <p:cNvPicPr>
            <a:picLocks noChangeAspect="1" noChangeArrowheads="1"/>
          </p:cNvPicPr>
          <p:nvPr/>
        </p:nvPicPr>
        <p:blipFill>
          <a:blip r:embed="rId2" cstate="print"/>
          <a:srcRect l="11111" t="48019" r="425" b="19074"/>
          <a:stretch>
            <a:fillRect/>
          </a:stretch>
        </p:blipFill>
        <p:spPr bwMode="auto">
          <a:xfrm>
            <a:off x="3857620" y="2786058"/>
            <a:ext cx="5077326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c\Downloads\20200325_122059.jpg"/>
          <p:cNvPicPr>
            <a:picLocks noChangeAspect="1" noChangeArrowheads="1"/>
          </p:cNvPicPr>
          <p:nvPr/>
        </p:nvPicPr>
        <p:blipFill>
          <a:blip r:embed="rId2" cstate="print"/>
          <a:srcRect l="13000" t="2000" r="1000" b="18000"/>
          <a:stretch>
            <a:fillRect/>
          </a:stretch>
        </p:blipFill>
        <p:spPr bwMode="auto">
          <a:xfrm>
            <a:off x="2857488" y="428604"/>
            <a:ext cx="6143668" cy="4286280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357158" y="3857628"/>
            <a:ext cx="7572428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tr-TR" sz="16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Epinöryum</a:t>
            </a:r>
            <a:endParaRPr lang="tr-TR" sz="16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tr-TR" sz="16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Perinöryum</a:t>
            </a:r>
            <a:endParaRPr lang="tr-TR" sz="16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tr-TR" sz="16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Endonöryum</a:t>
            </a:r>
            <a:endParaRPr lang="tr-TR" sz="16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tr-TR" sz="16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tr-TR" sz="16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Periferik</a:t>
            </a:r>
            <a:r>
              <a:rPr lang="tr-T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sinirlerin yaralanmalarının derecelendirilmesinde de, iyileşme </a:t>
            </a:r>
            <a:r>
              <a:rPr lang="tr-TR" sz="16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paterninde</a:t>
            </a:r>
            <a:r>
              <a:rPr lang="tr-T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de bu bağ dokusu kılıflarının önemi bulunmaktadır.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tr-TR" sz="1600" b="1" u="sng" dirty="0" err="1" smtClean="0">
                <a:solidFill>
                  <a:srgbClr val="00B0F0"/>
                </a:solidFill>
                <a:latin typeface="Comic Sans MS" pitchFamily="66" charset="0"/>
              </a:rPr>
              <a:t>Endonöryum</a:t>
            </a:r>
            <a:r>
              <a:rPr lang="tr-T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, sinir gövdesinin en önemli birimi olarak düşünülebilir.</a:t>
            </a:r>
            <a:endParaRPr lang="tr-TR" sz="1600" b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0" y="1857364"/>
            <a:ext cx="2928926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000" b="1" dirty="0" err="1" smtClean="0">
                <a:solidFill>
                  <a:srgbClr val="FF0000"/>
                </a:solidFill>
                <a:latin typeface="Comic Sans MS" pitchFamily="66" charset="0"/>
              </a:rPr>
              <a:t>Periferik</a:t>
            </a:r>
            <a:r>
              <a:rPr lang="tr-TR" sz="2000" b="1" dirty="0" smtClean="0">
                <a:solidFill>
                  <a:srgbClr val="FF0000"/>
                </a:solidFill>
                <a:latin typeface="Comic Sans MS" pitchFamily="66" charset="0"/>
              </a:rPr>
              <a:t> sinirlerde 3 bağ dokusu kılıfı bulunmaktadır;</a:t>
            </a:r>
            <a:endParaRPr lang="tr-T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664</Words>
  <PresentationFormat>Ekran Gösterisi (4:3)</PresentationFormat>
  <Paragraphs>91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pc</dc:creator>
  <cp:lastModifiedBy>pc</cp:lastModifiedBy>
  <cp:revision>49</cp:revision>
  <dcterms:created xsi:type="dcterms:W3CDTF">2020-03-26T12:43:49Z</dcterms:created>
  <dcterms:modified xsi:type="dcterms:W3CDTF">2020-03-26T20:57:50Z</dcterms:modified>
</cp:coreProperties>
</file>