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1"/>
  </p:sldMasterIdLst>
  <p:notesMasterIdLst>
    <p:notesMasterId r:id="rId22"/>
  </p:notesMasterIdLst>
  <p:handoutMasterIdLst>
    <p:handoutMasterId r:id="rId23"/>
  </p:handoutMasterIdLst>
  <p:sldIdLst>
    <p:sldId id="291" r:id="rId2"/>
    <p:sldId id="296" r:id="rId3"/>
    <p:sldId id="309" r:id="rId4"/>
    <p:sldId id="310" r:id="rId5"/>
    <p:sldId id="311" r:id="rId6"/>
    <p:sldId id="312" r:id="rId7"/>
    <p:sldId id="313" r:id="rId8"/>
    <p:sldId id="297" r:id="rId9"/>
    <p:sldId id="298" r:id="rId10"/>
    <p:sldId id="301" r:id="rId11"/>
    <p:sldId id="302" r:id="rId12"/>
    <p:sldId id="303" r:id="rId13"/>
    <p:sldId id="304" r:id="rId14"/>
    <p:sldId id="305" r:id="rId15"/>
    <p:sldId id="314" r:id="rId16"/>
    <p:sldId id="315" r:id="rId17"/>
    <p:sldId id="300" r:id="rId18"/>
    <p:sldId id="307" r:id="rId19"/>
    <p:sldId id="308" r:id="rId20"/>
    <p:sldId id="306" r:id="rId21"/>
  </p:sldIdLst>
  <p:sldSz cx="9144000" cy="6858000" type="screen4x3"/>
  <p:notesSz cx="6858000" cy="9144000"/>
  <p:defaultTextStyle>
    <a:defPPr>
      <a:defRPr lang="tr-TR"/>
    </a:defPPr>
    <a:lvl1pPr algn="l" rtl="0" eaLnBrk="0" fontAlgn="base" hangingPunct="0">
      <a:spcBef>
        <a:spcPct val="0"/>
      </a:spcBef>
      <a:spcAft>
        <a:spcPct val="0"/>
      </a:spcAft>
      <a:defRPr kern="1200">
        <a:solidFill>
          <a:schemeClr val="tx1"/>
        </a:solidFill>
        <a:latin typeface="Arial" pitchFamily="34" charset="0"/>
        <a:ea typeface="+mn-ea"/>
        <a:cs typeface="+mn-cs"/>
      </a:defRPr>
    </a:lvl1pPr>
    <a:lvl2pPr marL="457200" algn="l" rtl="0" eaLnBrk="0" fontAlgn="base" hangingPunct="0">
      <a:spcBef>
        <a:spcPct val="0"/>
      </a:spcBef>
      <a:spcAft>
        <a:spcPct val="0"/>
      </a:spcAft>
      <a:defRPr kern="1200">
        <a:solidFill>
          <a:schemeClr val="tx1"/>
        </a:solidFill>
        <a:latin typeface="Arial" pitchFamily="34" charset="0"/>
        <a:ea typeface="+mn-ea"/>
        <a:cs typeface="+mn-cs"/>
      </a:defRPr>
    </a:lvl2pPr>
    <a:lvl3pPr marL="914400" algn="l" rtl="0" eaLnBrk="0" fontAlgn="base" hangingPunct="0">
      <a:spcBef>
        <a:spcPct val="0"/>
      </a:spcBef>
      <a:spcAft>
        <a:spcPct val="0"/>
      </a:spcAft>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eaLnBrk="1" hangingPunct="1">
              <a:defRPr sz="1200">
                <a:latin typeface="Arial Tur" charset="-94"/>
              </a:defRPr>
            </a:lvl1pPr>
          </a:lstStyle>
          <a:p>
            <a:endParaRPr lang="tr-TR"/>
          </a:p>
        </p:txBody>
      </p:sp>
      <p:sp>
        <p:nvSpPr>
          <p:cNvPr id="307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lgn="r" eaLnBrk="1" hangingPunct="1">
              <a:defRPr sz="1200">
                <a:latin typeface="Arial Tur" charset="-94"/>
              </a:defRPr>
            </a:lvl1pPr>
          </a:lstStyle>
          <a:p>
            <a:endParaRPr lang="tr-TR"/>
          </a:p>
        </p:txBody>
      </p:sp>
      <p:sp>
        <p:nvSpPr>
          <p:cNvPr id="307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2075" tIns="46038" rIns="92075" bIns="46038" numCol="1" anchor="b" anchorCtr="0" compatLnSpc="1">
            <a:prstTxWarp prst="textNoShape">
              <a:avLst/>
            </a:prstTxWarp>
          </a:bodyPr>
          <a:lstStyle>
            <a:lvl1pPr eaLnBrk="1" hangingPunct="1">
              <a:defRPr sz="1200">
                <a:latin typeface="Arial Tur" charset="-94"/>
              </a:defRPr>
            </a:lvl1pPr>
          </a:lstStyle>
          <a:p>
            <a:endParaRPr lang="tr-TR"/>
          </a:p>
        </p:txBody>
      </p:sp>
      <p:sp>
        <p:nvSpPr>
          <p:cNvPr id="307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2075" tIns="46038" rIns="92075" bIns="46038" numCol="1" anchor="b" anchorCtr="0" compatLnSpc="1">
            <a:prstTxWarp prst="textNoShape">
              <a:avLst/>
            </a:prstTxWarp>
          </a:bodyPr>
          <a:lstStyle>
            <a:lvl1pPr algn="r" eaLnBrk="1" hangingPunct="1">
              <a:defRPr sz="1200"/>
            </a:lvl1pPr>
          </a:lstStyle>
          <a:p>
            <a:fld id="{49E14DAF-25A7-49DA-BD38-FE76219F5B1B}" type="slidenum">
              <a:rPr lang="tr-TR"/>
              <a:pPr/>
              <a:t>‹#›</a:t>
            </a:fld>
            <a:endParaRPr lang="tr-TR">
              <a:latin typeface="Arial Tur" charset="-94"/>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eaLnBrk="1" hangingPunct="1">
              <a:defRPr sz="1200">
                <a:latin typeface="Arial Tur" charset="-94"/>
              </a:defRPr>
            </a:lvl1pPr>
          </a:lstStyle>
          <a:p>
            <a:endParaRPr lang="tr-TR"/>
          </a:p>
        </p:txBody>
      </p:sp>
      <p:sp>
        <p:nvSpPr>
          <p:cNvPr id="205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lgn="r" eaLnBrk="1" hangingPunct="1">
              <a:defRPr sz="1200">
                <a:latin typeface="Arial Tur" charset="-94"/>
              </a:defRPr>
            </a:lvl1pPr>
          </a:lstStyle>
          <a:p>
            <a:endParaRPr lang="tr-TR"/>
          </a:p>
        </p:txBody>
      </p:sp>
      <p:sp>
        <p:nvSpPr>
          <p:cNvPr id="2052" name="Rectangle 4"/>
          <p:cNvSpPr>
            <a:spLocks noGrp="1" noRot="1" noChangeAspect="1" noChangeArrowheads="1" noTextEdit="1"/>
          </p:cNvSpPr>
          <p:nvPr>
            <p:ph type="sldImg" idx="2"/>
          </p:nvPr>
        </p:nvSpPr>
        <p:spPr bwMode="auto">
          <a:xfrm>
            <a:off x="1144588" y="687388"/>
            <a:ext cx="4568825" cy="3425825"/>
          </a:xfrm>
          <a:prstGeom prst="rect">
            <a:avLst/>
          </a:prstGeom>
          <a:noFill/>
          <a:ln w="12700">
            <a:solidFill>
              <a:srgbClr val="000000"/>
            </a:solidFill>
            <a:miter lim="800000"/>
            <a:headEnd/>
            <a:tailEnd/>
          </a:ln>
          <a:effectLst/>
        </p:spPr>
      </p:sp>
      <p:sp>
        <p:nvSpPr>
          <p:cNvPr id="205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205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2075" tIns="46038" rIns="92075" bIns="46038" numCol="1" anchor="b" anchorCtr="0" compatLnSpc="1">
            <a:prstTxWarp prst="textNoShape">
              <a:avLst/>
            </a:prstTxWarp>
          </a:bodyPr>
          <a:lstStyle>
            <a:lvl1pPr eaLnBrk="1" hangingPunct="1">
              <a:defRPr sz="1200">
                <a:latin typeface="Arial Tur" charset="-94"/>
              </a:defRPr>
            </a:lvl1pPr>
          </a:lstStyle>
          <a:p>
            <a:endParaRPr lang="tr-TR"/>
          </a:p>
        </p:txBody>
      </p:sp>
      <p:sp>
        <p:nvSpPr>
          <p:cNvPr id="205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2075" tIns="46038" rIns="92075" bIns="46038" numCol="1" anchor="b" anchorCtr="0" compatLnSpc="1">
            <a:prstTxWarp prst="textNoShape">
              <a:avLst/>
            </a:prstTxWarp>
          </a:bodyPr>
          <a:lstStyle>
            <a:lvl1pPr algn="r" eaLnBrk="1" hangingPunct="1">
              <a:defRPr sz="1200"/>
            </a:lvl1pPr>
          </a:lstStyle>
          <a:p>
            <a:fld id="{86BC2ECB-3FDC-41E3-839A-3B876EF82E67}" type="slidenum">
              <a:rPr lang="tr-TR"/>
              <a:pPr/>
              <a:t>‹#›</a:t>
            </a:fld>
            <a:endParaRPr lang="tr-TR">
              <a:latin typeface="Arial Tur" charset="-94"/>
            </a:endParaRPr>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itchFamily="34" charset="0"/>
        <a:ea typeface="+mn-ea"/>
        <a:cs typeface="+mn-cs"/>
      </a:defRPr>
    </a:lvl1pPr>
    <a:lvl2pPr marL="457200" algn="l" rtl="0" fontAlgn="base">
      <a:spcBef>
        <a:spcPct val="30000"/>
      </a:spcBef>
      <a:spcAft>
        <a:spcPct val="0"/>
      </a:spcAft>
      <a:defRPr sz="1200" kern="1200">
        <a:solidFill>
          <a:schemeClr val="tx1"/>
        </a:solidFill>
        <a:latin typeface="Arial" pitchFamily="34" charset="0"/>
        <a:ea typeface="+mn-ea"/>
        <a:cs typeface="+mn-cs"/>
      </a:defRPr>
    </a:lvl2pPr>
    <a:lvl3pPr marL="914400" algn="l" rtl="0" fontAlgn="base">
      <a:spcBef>
        <a:spcPct val="30000"/>
      </a:spcBef>
      <a:spcAft>
        <a:spcPct val="0"/>
      </a:spcAft>
      <a:defRPr sz="1200" kern="1200">
        <a:solidFill>
          <a:schemeClr val="tx1"/>
        </a:solidFill>
        <a:latin typeface="Arial" pitchFamily="34" charset="0"/>
        <a:ea typeface="+mn-ea"/>
        <a:cs typeface="+mn-cs"/>
      </a:defRPr>
    </a:lvl3pPr>
    <a:lvl4pPr marL="1371600" algn="l" rtl="0" fontAlgn="base">
      <a:spcBef>
        <a:spcPct val="30000"/>
      </a:spcBef>
      <a:spcAft>
        <a:spcPct val="0"/>
      </a:spcAft>
      <a:defRPr sz="1200" kern="1200">
        <a:solidFill>
          <a:schemeClr val="tx1"/>
        </a:solidFill>
        <a:latin typeface="Arial" pitchFamily="34" charset="0"/>
        <a:ea typeface="+mn-ea"/>
        <a:cs typeface="+mn-cs"/>
      </a:defRPr>
    </a:lvl4pPr>
    <a:lvl5pPr marL="1828800" algn="l" rtl="0" fontAlgn="base">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85">
              <a:defRPr sz="2300">
                <a:solidFill>
                  <a:schemeClr val="tx1"/>
                </a:solidFill>
                <a:latin typeface="Times" charset="0"/>
              </a:defRPr>
            </a:lvl1pPr>
            <a:lvl2pPr marL="702756" indent="-270291" defTabSz="914485">
              <a:defRPr sz="2300">
                <a:solidFill>
                  <a:schemeClr val="tx1"/>
                </a:solidFill>
                <a:latin typeface="Times" charset="0"/>
              </a:defRPr>
            </a:lvl2pPr>
            <a:lvl3pPr marL="1081164" indent="-216233" defTabSz="914485">
              <a:defRPr sz="2300">
                <a:solidFill>
                  <a:schemeClr val="tx1"/>
                </a:solidFill>
                <a:latin typeface="Times" charset="0"/>
              </a:defRPr>
            </a:lvl3pPr>
            <a:lvl4pPr marL="1513629" indent="-216233" defTabSz="914485">
              <a:defRPr sz="2300">
                <a:solidFill>
                  <a:schemeClr val="tx1"/>
                </a:solidFill>
                <a:latin typeface="Times" charset="0"/>
              </a:defRPr>
            </a:lvl4pPr>
            <a:lvl5pPr marL="1946095" indent="-216233" defTabSz="914485">
              <a:defRPr sz="2300">
                <a:solidFill>
                  <a:schemeClr val="tx1"/>
                </a:solidFill>
                <a:latin typeface="Times" charset="0"/>
              </a:defRPr>
            </a:lvl5pPr>
            <a:lvl6pPr marL="2378560" indent="-216233" defTabSz="914485" eaLnBrk="0" fontAlgn="base" hangingPunct="0">
              <a:spcBef>
                <a:spcPct val="0"/>
              </a:spcBef>
              <a:spcAft>
                <a:spcPct val="0"/>
              </a:spcAft>
              <a:defRPr sz="2300">
                <a:solidFill>
                  <a:schemeClr val="tx1"/>
                </a:solidFill>
                <a:latin typeface="Times" charset="0"/>
              </a:defRPr>
            </a:lvl6pPr>
            <a:lvl7pPr marL="2811026" indent="-216233" defTabSz="914485" eaLnBrk="0" fontAlgn="base" hangingPunct="0">
              <a:spcBef>
                <a:spcPct val="0"/>
              </a:spcBef>
              <a:spcAft>
                <a:spcPct val="0"/>
              </a:spcAft>
              <a:defRPr sz="2300">
                <a:solidFill>
                  <a:schemeClr val="tx1"/>
                </a:solidFill>
                <a:latin typeface="Times" charset="0"/>
              </a:defRPr>
            </a:lvl7pPr>
            <a:lvl8pPr marL="3243491" indent="-216233" defTabSz="914485" eaLnBrk="0" fontAlgn="base" hangingPunct="0">
              <a:spcBef>
                <a:spcPct val="0"/>
              </a:spcBef>
              <a:spcAft>
                <a:spcPct val="0"/>
              </a:spcAft>
              <a:defRPr sz="2300">
                <a:solidFill>
                  <a:schemeClr val="tx1"/>
                </a:solidFill>
                <a:latin typeface="Times" charset="0"/>
              </a:defRPr>
            </a:lvl8pPr>
            <a:lvl9pPr marL="3675957" indent="-216233" defTabSz="914485" eaLnBrk="0" fontAlgn="base" hangingPunct="0">
              <a:spcBef>
                <a:spcPct val="0"/>
              </a:spcBef>
              <a:spcAft>
                <a:spcPct val="0"/>
              </a:spcAft>
              <a:defRPr sz="2300">
                <a:solidFill>
                  <a:schemeClr val="tx1"/>
                </a:solidFill>
                <a:latin typeface="Times" charset="0"/>
              </a:defRPr>
            </a:lvl9pPr>
          </a:lstStyle>
          <a:p>
            <a:fld id="{A5977F4E-9A0D-481A-8DE4-2C0E1AE624DE}" type="slidenum">
              <a:rPr lang="en-US" altLang="en-US" sz="1200"/>
              <a:pPr/>
              <a:t>3</a:t>
            </a:fld>
            <a:endParaRPr lang="en-US" altLang="en-US" sz="1200"/>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t>Figure 14.19</a:t>
            </a:r>
          </a:p>
          <a:p>
            <a:pPr eaLnBrk="1" hangingPunct="1"/>
            <a:r>
              <a:rPr lang="en-US" altLang="en-US" smtClean="0"/>
              <a:t>Malate–aspartate shuttle. NADH in the cytosol reduces oxaloacetate to malate, which is transported into the mitochondrial matrix. The reoxidation of malate generates NADH that can pass electrons to the electron transport chain. Completion of the shuttle cycle requires the activities of mitochondrial and cytosolic aspartate transaminase.</a:t>
            </a:r>
          </a:p>
        </p:txBody>
      </p:sp>
    </p:spTree>
    <p:extLst>
      <p:ext uri="{BB962C8B-B14F-4D97-AF65-F5344CB8AC3E}">
        <p14:creationId xmlns:p14="http://schemas.microsoft.com/office/powerpoint/2010/main" val="25998044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85">
              <a:defRPr sz="2300">
                <a:solidFill>
                  <a:schemeClr val="tx1"/>
                </a:solidFill>
                <a:latin typeface="Times" charset="0"/>
              </a:defRPr>
            </a:lvl1pPr>
            <a:lvl2pPr marL="702756" indent="-270291" defTabSz="914485">
              <a:defRPr sz="2300">
                <a:solidFill>
                  <a:schemeClr val="tx1"/>
                </a:solidFill>
                <a:latin typeface="Times" charset="0"/>
              </a:defRPr>
            </a:lvl2pPr>
            <a:lvl3pPr marL="1081164" indent="-216233" defTabSz="914485">
              <a:defRPr sz="2300">
                <a:solidFill>
                  <a:schemeClr val="tx1"/>
                </a:solidFill>
                <a:latin typeface="Times" charset="0"/>
              </a:defRPr>
            </a:lvl3pPr>
            <a:lvl4pPr marL="1513629" indent="-216233" defTabSz="914485">
              <a:defRPr sz="2300">
                <a:solidFill>
                  <a:schemeClr val="tx1"/>
                </a:solidFill>
                <a:latin typeface="Times" charset="0"/>
              </a:defRPr>
            </a:lvl4pPr>
            <a:lvl5pPr marL="1946095" indent="-216233" defTabSz="914485">
              <a:defRPr sz="2300">
                <a:solidFill>
                  <a:schemeClr val="tx1"/>
                </a:solidFill>
                <a:latin typeface="Times" charset="0"/>
              </a:defRPr>
            </a:lvl5pPr>
            <a:lvl6pPr marL="2378560" indent="-216233" defTabSz="914485" eaLnBrk="0" fontAlgn="base" hangingPunct="0">
              <a:spcBef>
                <a:spcPct val="0"/>
              </a:spcBef>
              <a:spcAft>
                <a:spcPct val="0"/>
              </a:spcAft>
              <a:defRPr sz="2300">
                <a:solidFill>
                  <a:schemeClr val="tx1"/>
                </a:solidFill>
                <a:latin typeface="Times" charset="0"/>
              </a:defRPr>
            </a:lvl6pPr>
            <a:lvl7pPr marL="2811026" indent="-216233" defTabSz="914485" eaLnBrk="0" fontAlgn="base" hangingPunct="0">
              <a:spcBef>
                <a:spcPct val="0"/>
              </a:spcBef>
              <a:spcAft>
                <a:spcPct val="0"/>
              </a:spcAft>
              <a:defRPr sz="2300">
                <a:solidFill>
                  <a:schemeClr val="tx1"/>
                </a:solidFill>
                <a:latin typeface="Times" charset="0"/>
              </a:defRPr>
            </a:lvl7pPr>
            <a:lvl8pPr marL="3243491" indent="-216233" defTabSz="914485" eaLnBrk="0" fontAlgn="base" hangingPunct="0">
              <a:spcBef>
                <a:spcPct val="0"/>
              </a:spcBef>
              <a:spcAft>
                <a:spcPct val="0"/>
              </a:spcAft>
              <a:defRPr sz="2300">
                <a:solidFill>
                  <a:schemeClr val="tx1"/>
                </a:solidFill>
                <a:latin typeface="Times" charset="0"/>
              </a:defRPr>
            </a:lvl8pPr>
            <a:lvl9pPr marL="3675957" indent="-216233" defTabSz="914485" eaLnBrk="0" fontAlgn="base" hangingPunct="0">
              <a:spcBef>
                <a:spcPct val="0"/>
              </a:spcBef>
              <a:spcAft>
                <a:spcPct val="0"/>
              </a:spcAft>
              <a:defRPr sz="2300">
                <a:solidFill>
                  <a:schemeClr val="tx1"/>
                </a:solidFill>
                <a:latin typeface="Times" charset="0"/>
              </a:defRPr>
            </a:lvl9pPr>
          </a:lstStyle>
          <a:p>
            <a:fld id="{766BCB98-9CD8-44B9-894B-0226D4EFD843}" type="slidenum">
              <a:rPr lang="en-US" altLang="en-US" sz="1200"/>
              <a:pPr/>
              <a:t>4</a:t>
            </a:fld>
            <a:endParaRPr lang="en-US" altLang="en-US" sz="1200"/>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t>Figure 14.18</a:t>
            </a:r>
          </a:p>
          <a:p>
            <a:pPr eaLnBrk="1" hangingPunct="1"/>
            <a:r>
              <a:rPr lang="en-US" altLang="en-US" smtClean="0"/>
              <a:t>Glycerol phosphate shuttle. Cytosolic NADH reduces dihydroxyacetone phosphate to glycerol 3-phosphate in a reaction catalyzed by cytosolic glycerol 3-phosphate dehydrogenase. The reverse reaction is catalyzed by an integral membrane flavoprotein that transfers electrons to ubiquinone.</a:t>
            </a:r>
          </a:p>
        </p:txBody>
      </p:sp>
    </p:spTree>
    <p:extLst>
      <p:ext uri="{BB962C8B-B14F-4D97-AF65-F5344CB8AC3E}">
        <p14:creationId xmlns:p14="http://schemas.microsoft.com/office/powerpoint/2010/main" val="25491658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8" name="Picture 7" descr="Brickwork-SD-R1acrop.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useBgFill="1">
        <p:nvSpPr>
          <p:cNvPr id="13" name="Freeform 12"/>
          <p:cNvSpPr/>
          <p:nvPr/>
        </p:nvSpPr>
        <p:spPr>
          <a:xfrm>
            <a:off x="-8467" y="-16933"/>
            <a:ext cx="8754534" cy="6451600"/>
          </a:xfrm>
          <a:custGeom>
            <a:avLst/>
            <a:gdLst/>
            <a:ahLst/>
            <a:cxnLst/>
            <a:rect l="l" t="t" r="r" b="b"/>
            <a:pathLst>
              <a:path w="8754534" h="6451600">
                <a:moveTo>
                  <a:pt x="8373534" y="0"/>
                </a:moveTo>
                <a:lnTo>
                  <a:pt x="8754534" y="5994400"/>
                </a:lnTo>
                <a:lnTo>
                  <a:pt x="0" y="6451600"/>
                </a:lnTo>
                <a:lnTo>
                  <a:pt x="0" y="0"/>
                </a:lnTo>
                <a:lnTo>
                  <a:pt x="8373534" y="0"/>
                </a:lnTo>
                <a:close/>
              </a:path>
            </a:pathLst>
          </a:cu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10379" y="4445000"/>
            <a:ext cx="8464695" cy="1715811"/>
          </a:xfrm>
          <a:custGeom>
            <a:avLst/>
            <a:gdLst/>
            <a:ahLst/>
            <a:cxnLst/>
            <a:rect l="l" t="t" r="r" b="b"/>
            <a:pathLst>
              <a:path w="8428428" h="1878553">
                <a:moveTo>
                  <a:pt x="0" y="438229"/>
                </a:moveTo>
                <a:lnTo>
                  <a:pt x="8343246" y="0"/>
                </a:lnTo>
                <a:lnTo>
                  <a:pt x="8428428" y="1424838"/>
                </a:lnTo>
                <a:lnTo>
                  <a:pt x="7515" y="1878553"/>
                </a:lnTo>
                <a:lnTo>
                  <a:pt x="0" y="438229"/>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9" name="Freeform 28"/>
          <p:cNvSpPr/>
          <p:nvPr/>
        </p:nvSpPr>
        <p:spPr>
          <a:xfrm>
            <a:off x="-2864" y="0"/>
            <a:ext cx="5811235" cy="321615"/>
          </a:xfrm>
          <a:custGeom>
            <a:avLst/>
            <a:gdLst/>
            <a:ahLst/>
            <a:cxnLst/>
            <a:rect l="l" t="t" r="r" b="b"/>
            <a:pathLst>
              <a:path w="5811235" h="321615">
                <a:moveTo>
                  <a:pt x="0" y="0"/>
                </a:moveTo>
                <a:lnTo>
                  <a:pt x="5811235" y="0"/>
                </a:lnTo>
                <a:lnTo>
                  <a:pt x="1" y="321615"/>
                </a:lnTo>
                <a:cubicBezTo>
                  <a:pt x="1" y="214410"/>
                  <a:pt x="0" y="107205"/>
                  <a:pt x="0" y="0"/>
                </a:cubicBez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30" name="Freeform 29"/>
          <p:cNvSpPr/>
          <p:nvPr/>
        </p:nvSpPr>
        <p:spPr>
          <a:xfrm rot="21420000">
            <a:off x="-170768" y="213023"/>
            <a:ext cx="8480534" cy="5746008"/>
          </a:xfrm>
          <a:custGeom>
            <a:avLst/>
            <a:gdLst/>
            <a:ahLst/>
            <a:cxnLst/>
            <a:rect l="l" t="t" r="r" b="b"/>
            <a:pathLst>
              <a:path w="11307378" h="5746008">
                <a:moveTo>
                  <a:pt x="11270997" y="0"/>
                </a:moveTo>
                <a:lnTo>
                  <a:pt x="11307378" y="5746008"/>
                </a:lnTo>
                <a:lnTo>
                  <a:pt x="1" y="574313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451416" y="668338"/>
            <a:ext cx="7533524" cy="2766528"/>
          </a:xfrm>
        </p:spPr>
        <p:txBody>
          <a:bodyPr anchor="b">
            <a:normAutofit/>
          </a:bodyPr>
          <a:lstStyle>
            <a:lvl1pPr algn="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rot="21420000">
            <a:off x="554462" y="3446830"/>
            <a:ext cx="7512060" cy="550333"/>
          </a:xfrm>
        </p:spPr>
        <p:txBody>
          <a:bodyPr anchor="t">
            <a:noAutofit/>
          </a:bodyPr>
          <a:lstStyle>
            <a:lvl1pPr marL="0" indent="0" algn="r">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rot="21420000">
            <a:off x="3669071" y="4714242"/>
            <a:ext cx="4607740" cy="942356"/>
          </a:xfrm>
        </p:spPr>
        <p:txBody>
          <a:bodyPr/>
          <a:lstStyle>
            <a:lvl1pPr algn="ctr">
              <a:defRPr sz="4200">
                <a:solidFill>
                  <a:schemeClr val="accent1">
                    <a:lumMod val="50000"/>
                  </a:schemeClr>
                </a:solidFill>
              </a:defRPr>
            </a:lvl1pPr>
          </a:lstStyle>
          <a:p>
            <a:endParaRPr lang="en-US"/>
          </a:p>
        </p:txBody>
      </p:sp>
      <p:sp>
        <p:nvSpPr>
          <p:cNvPr id="5" name="Footer Placeholder 4"/>
          <p:cNvSpPr>
            <a:spLocks noGrp="1"/>
          </p:cNvSpPr>
          <p:nvPr>
            <p:ph type="ftr" sz="quarter" idx="11"/>
          </p:nvPr>
        </p:nvSpPr>
        <p:spPr>
          <a:xfrm rot="21420000">
            <a:off x="-12134" y="4954635"/>
            <a:ext cx="2987069" cy="918361"/>
          </a:xfrm>
        </p:spPr>
        <p:txBody>
          <a:bodyPr vert="horz" lIns="91440" tIns="45720" rIns="91440" bIns="45720" rtlCol="0" anchor="ctr"/>
          <a:lstStyle>
            <a:lvl1pPr algn="r">
              <a:defRPr lang="en-US" sz="4200" dirty="0"/>
            </a:lvl1pPr>
          </a:lstStyle>
          <a:p>
            <a:endParaRPr lang="en-US"/>
          </a:p>
        </p:txBody>
      </p:sp>
      <p:sp>
        <p:nvSpPr>
          <p:cNvPr id="6" name="Slide Number Placeholder 5"/>
          <p:cNvSpPr>
            <a:spLocks noGrp="1"/>
          </p:cNvSpPr>
          <p:nvPr>
            <p:ph type="sldNum" sz="quarter" idx="12"/>
          </p:nvPr>
        </p:nvSpPr>
        <p:spPr>
          <a:xfrm rot="21420000">
            <a:off x="7401518" y="3819948"/>
            <a:ext cx="680390" cy="498470"/>
          </a:xfrm>
        </p:spPr>
        <p:txBody>
          <a:bodyPr/>
          <a:lstStyle>
            <a:lvl1pPr>
              <a:defRPr sz="2400">
                <a:solidFill>
                  <a:schemeClr val="tx1">
                    <a:lumMod val="75000"/>
                    <a:lumOff val="25000"/>
                  </a:schemeClr>
                </a:solidFill>
              </a:defRPr>
            </a:lvl1pPr>
          </a:lstStyle>
          <a:p>
            <a:fld id="{EAD45CB3-61DA-4266-8F70-378C2C0B07AF}" type="slidenum">
              <a:rPr lang="en-US" smtClean="0"/>
              <a:pPr/>
              <a:t>‹#›</a:t>
            </a:fld>
            <a:endParaRPr lang="en-US"/>
          </a:p>
        </p:txBody>
      </p:sp>
      <p:sp>
        <p:nvSpPr>
          <p:cNvPr id="33" name="5-Point Star 32"/>
          <p:cNvSpPr/>
          <p:nvPr/>
        </p:nvSpPr>
        <p:spPr>
          <a:xfrm rot="21420000">
            <a:off x="3121951" y="5057183"/>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5666612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514350" y="4106333"/>
            <a:ext cx="7796031" cy="588846"/>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514351" y="685800"/>
            <a:ext cx="7794385"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514335" y="4702923"/>
            <a:ext cx="7796046"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ADD607-5718-4BFF-93B8-A4FB26F9A031}" type="slidenum">
              <a:rPr lang="en-US" smtClean="0"/>
              <a:pPr/>
              <a:t>‹#›</a:t>
            </a:fld>
            <a:endParaRPr lang="en-US"/>
          </a:p>
        </p:txBody>
      </p:sp>
    </p:spTree>
    <p:extLst>
      <p:ext uri="{BB962C8B-B14F-4D97-AF65-F5344CB8AC3E}">
        <p14:creationId xmlns:p14="http://schemas.microsoft.com/office/powerpoint/2010/main" val="29723486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514351" y="685801"/>
            <a:ext cx="7797677" cy="3194903"/>
          </a:xfrm>
        </p:spPr>
        <p:txBody>
          <a:bodyPr anchor="ctr">
            <a:normAutofit/>
          </a:bodyPr>
          <a:lstStyle>
            <a:lvl1pPr algn="ctr">
              <a:defRPr sz="48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514335" y="4106333"/>
            <a:ext cx="7796047"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ADD607-5718-4BFF-93B8-A4FB26F9A031}" type="slidenum">
              <a:rPr lang="en-US" smtClean="0"/>
              <a:pPr/>
              <a:t>‹#›</a:t>
            </a:fld>
            <a:endParaRPr lang="en-US"/>
          </a:p>
        </p:txBody>
      </p:sp>
    </p:spTree>
    <p:extLst>
      <p:ext uri="{BB962C8B-B14F-4D97-AF65-F5344CB8AC3E}">
        <p14:creationId xmlns:p14="http://schemas.microsoft.com/office/powerpoint/2010/main" val="25316816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841299" y="685800"/>
            <a:ext cx="7143765" cy="2916704"/>
          </a:xfrm>
        </p:spPr>
        <p:txBody>
          <a:bodyPr anchor="ctr">
            <a:normAutofit/>
          </a:bodyPr>
          <a:lstStyle>
            <a:lvl1pPr algn="ctr">
              <a:defRPr sz="4800"/>
            </a:lvl1pPr>
          </a:lstStyle>
          <a:p>
            <a:r>
              <a:rPr lang="tr-TR" smtClean="0"/>
              <a:t>Asıl başlık stili için tıklatın</a:t>
            </a:r>
            <a:endParaRPr lang="en-US" dirty="0"/>
          </a:p>
        </p:txBody>
      </p:sp>
      <p:sp>
        <p:nvSpPr>
          <p:cNvPr id="12" name="Text Placeholder 3"/>
          <p:cNvSpPr>
            <a:spLocks noGrp="1"/>
          </p:cNvSpPr>
          <p:nvPr>
            <p:ph type="body" sz="half" idx="13"/>
          </p:nvPr>
        </p:nvSpPr>
        <p:spPr>
          <a:xfrm>
            <a:off x="1162698" y="3610032"/>
            <a:ext cx="6500967"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4" name="Text Placeholder 3"/>
          <p:cNvSpPr>
            <a:spLocks noGrp="1"/>
          </p:cNvSpPr>
          <p:nvPr>
            <p:ph type="body" sz="half" idx="2"/>
          </p:nvPr>
        </p:nvSpPr>
        <p:spPr>
          <a:xfrm>
            <a:off x="514351" y="4106334"/>
            <a:ext cx="779766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ADD607-5718-4BFF-93B8-A4FB26F9A031}" type="slidenum">
              <a:rPr lang="en-US" smtClean="0"/>
              <a:pPr/>
              <a:t>‹#›</a:t>
            </a:fld>
            <a:endParaRPr lang="en-US"/>
          </a:p>
        </p:txBody>
      </p:sp>
      <p:sp>
        <p:nvSpPr>
          <p:cNvPr id="10" name="TextBox 9"/>
          <p:cNvSpPr txBox="1"/>
          <p:nvPr/>
        </p:nvSpPr>
        <p:spPr>
          <a:xfrm>
            <a:off x="404280" y="887850"/>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1" name="TextBox 10"/>
          <p:cNvSpPr txBox="1"/>
          <p:nvPr/>
        </p:nvSpPr>
        <p:spPr>
          <a:xfrm>
            <a:off x="7897147" y="2906482"/>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2080062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514351" y="1723855"/>
            <a:ext cx="7796030" cy="2511835"/>
          </a:xfrm>
        </p:spPr>
        <p:txBody>
          <a:bodyPr anchor="b">
            <a:normAutofit/>
          </a:bodyPr>
          <a:lstStyle>
            <a:lvl1pPr algn="l">
              <a:defRPr sz="48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514351" y="4247468"/>
            <a:ext cx="7796030"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ADD607-5718-4BFF-93B8-A4FB26F9A031}" type="slidenum">
              <a:rPr lang="en-US" smtClean="0"/>
              <a:pPr/>
              <a:t>‹#›</a:t>
            </a:fld>
            <a:endParaRPr lang="en-US"/>
          </a:p>
        </p:txBody>
      </p:sp>
    </p:spTree>
    <p:extLst>
      <p:ext uri="{BB962C8B-B14F-4D97-AF65-F5344CB8AC3E}">
        <p14:creationId xmlns:p14="http://schemas.microsoft.com/office/powerpoint/2010/main" val="31649600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514351" y="685801"/>
            <a:ext cx="7796030" cy="1151965"/>
          </a:xfrm>
        </p:spPr>
        <p:txBody>
          <a:bodyPr/>
          <a:lstStyle>
            <a:lvl1pPr algn="ctr">
              <a:defRPr/>
            </a:lvl1pPr>
          </a:lstStyle>
          <a:p>
            <a:r>
              <a:rPr lang="tr-TR" smtClean="0"/>
              <a:t>Asıl başlık stili için tıklatın</a:t>
            </a:r>
            <a:endParaRPr lang="en-US" dirty="0"/>
          </a:p>
        </p:txBody>
      </p:sp>
      <p:sp>
        <p:nvSpPr>
          <p:cNvPr id="7" name="Text Placeholder 2"/>
          <p:cNvSpPr>
            <a:spLocks noGrp="1"/>
          </p:cNvSpPr>
          <p:nvPr>
            <p:ph type="body" idx="1"/>
          </p:nvPr>
        </p:nvSpPr>
        <p:spPr>
          <a:xfrm>
            <a:off x="514352" y="2063395"/>
            <a:ext cx="2482596"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8" name="Text Placeholder 3"/>
          <p:cNvSpPr>
            <a:spLocks noGrp="1"/>
          </p:cNvSpPr>
          <p:nvPr>
            <p:ph type="body" sz="half" idx="15"/>
          </p:nvPr>
        </p:nvSpPr>
        <p:spPr>
          <a:xfrm>
            <a:off x="514352" y="2639658"/>
            <a:ext cx="2482596"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9" name="Text Placeholder 4"/>
          <p:cNvSpPr>
            <a:spLocks noGrp="1"/>
          </p:cNvSpPr>
          <p:nvPr>
            <p:ph type="body" sz="quarter" idx="3"/>
          </p:nvPr>
        </p:nvSpPr>
        <p:spPr>
          <a:xfrm>
            <a:off x="3175967" y="2063395"/>
            <a:ext cx="2482596"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0" name="Text Placeholder 3"/>
          <p:cNvSpPr>
            <a:spLocks noGrp="1"/>
          </p:cNvSpPr>
          <p:nvPr>
            <p:ph type="body" sz="half" idx="16"/>
          </p:nvPr>
        </p:nvSpPr>
        <p:spPr>
          <a:xfrm>
            <a:off x="3175966" y="2639658"/>
            <a:ext cx="2482596"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1" name="Text Placeholder 4"/>
          <p:cNvSpPr>
            <a:spLocks noGrp="1"/>
          </p:cNvSpPr>
          <p:nvPr>
            <p:ph type="body" sz="quarter" idx="13"/>
          </p:nvPr>
        </p:nvSpPr>
        <p:spPr>
          <a:xfrm>
            <a:off x="5827785" y="2063395"/>
            <a:ext cx="2482596"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2" name="Text Placeholder 3"/>
          <p:cNvSpPr>
            <a:spLocks noGrp="1"/>
          </p:cNvSpPr>
          <p:nvPr>
            <p:ph type="body" sz="half" idx="17"/>
          </p:nvPr>
        </p:nvSpPr>
        <p:spPr>
          <a:xfrm>
            <a:off x="5827785" y="2639658"/>
            <a:ext cx="2482596"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6ADD607-5718-4BFF-93B8-A4FB26F9A031}" type="slidenum">
              <a:rPr lang="en-US" smtClean="0"/>
              <a:pPr/>
              <a:t>‹#›</a:t>
            </a:fld>
            <a:endParaRPr lang="en-US"/>
          </a:p>
        </p:txBody>
      </p:sp>
    </p:spTree>
    <p:extLst>
      <p:ext uri="{BB962C8B-B14F-4D97-AF65-F5344CB8AC3E}">
        <p14:creationId xmlns:p14="http://schemas.microsoft.com/office/powerpoint/2010/main" val="39164388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514351" y="685801"/>
            <a:ext cx="7797662" cy="1151965"/>
          </a:xfrm>
        </p:spPr>
        <p:txBody>
          <a:bodyPr/>
          <a:lstStyle>
            <a:lvl1pPr algn="ctr">
              <a:defRPr/>
            </a:lvl1pPr>
          </a:lstStyle>
          <a:p>
            <a:r>
              <a:rPr lang="tr-TR" smtClean="0"/>
              <a:t>Asıl başlık stili için tıklatın</a:t>
            </a:r>
            <a:endParaRPr lang="en-US" dirty="0"/>
          </a:p>
        </p:txBody>
      </p:sp>
      <p:sp>
        <p:nvSpPr>
          <p:cNvPr id="19" name="Text Placeholder 2"/>
          <p:cNvSpPr>
            <a:spLocks noGrp="1"/>
          </p:cNvSpPr>
          <p:nvPr>
            <p:ph type="body" idx="1"/>
          </p:nvPr>
        </p:nvSpPr>
        <p:spPr>
          <a:xfrm>
            <a:off x="518880" y="3813025"/>
            <a:ext cx="2482596"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0" name="Picture Placeholder 2"/>
          <p:cNvSpPr>
            <a:spLocks noGrp="1" noChangeAspect="1"/>
          </p:cNvSpPr>
          <p:nvPr>
            <p:ph type="pic" idx="15"/>
          </p:nvPr>
        </p:nvSpPr>
        <p:spPr>
          <a:xfrm>
            <a:off x="514335" y="2063396"/>
            <a:ext cx="2482596"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1" name="Text Placeholder 3"/>
          <p:cNvSpPr>
            <a:spLocks noGrp="1"/>
          </p:cNvSpPr>
          <p:nvPr>
            <p:ph type="body" sz="half" idx="18"/>
          </p:nvPr>
        </p:nvSpPr>
        <p:spPr>
          <a:xfrm>
            <a:off x="518880" y="4389288"/>
            <a:ext cx="2482596"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22" name="Text Placeholder 4"/>
          <p:cNvSpPr>
            <a:spLocks noGrp="1"/>
          </p:cNvSpPr>
          <p:nvPr>
            <p:ph type="body" sz="quarter" idx="3"/>
          </p:nvPr>
        </p:nvSpPr>
        <p:spPr>
          <a:xfrm>
            <a:off x="3178058" y="3813025"/>
            <a:ext cx="2482596"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3" name="Picture Placeholder 2"/>
          <p:cNvSpPr>
            <a:spLocks noGrp="1" noChangeAspect="1"/>
          </p:cNvSpPr>
          <p:nvPr>
            <p:ph type="pic" idx="21"/>
          </p:nvPr>
        </p:nvSpPr>
        <p:spPr>
          <a:xfrm>
            <a:off x="3176999" y="2063396"/>
            <a:ext cx="2482596"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19"/>
          </p:nvPr>
        </p:nvSpPr>
        <p:spPr>
          <a:xfrm>
            <a:off x="3176998" y="4389286"/>
            <a:ext cx="2483655"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25" name="Text Placeholder 4"/>
          <p:cNvSpPr>
            <a:spLocks noGrp="1"/>
          </p:cNvSpPr>
          <p:nvPr>
            <p:ph type="body" sz="quarter" idx="13"/>
          </p:nvPr>
        </p:nvSpPr>
        <p:spPr>
          <a:xfrm>
            <a:off x="5826708" y="3813025"/>
            <a:ext cx="2482596"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6" name="Picture Placeholder 2"/>
          <p:cNvSpPr>
            <a:spLocks noGrp="1" noChangeAspect="1"/>
          </p:cNvSpPr>
          <p:nvPr>
            <p:ph type="pic" idx="22"/>
          </p:nvPr>
        </p:nvSpPr>
        <p:spPr>
          <a:xfrm>
            <a:off x="5826614" y="2063394"/>
            <a:ext cx="2482596"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7" name="Text Placeholder 3"/>
          <p:cNvSpPr>
            <a:spLocks noGrp="1"/>
          </p:cNvSpPr>
          <p:nvPr>
            <p:ph type="body" sz="half" idx="20"/>
          </p:nvPr>
        </p:nvSpPr>
        <p:spPr>
          <a:xfrm>
            <a:off x="5826614" y="4389284"/>
            <a:ext cx="2482596"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6ADD607-5718-4BFF-93B8-A4FB26F9A031}" type="slidenum">
              <a:rPr lang="en-US" smtClean="0"/>
              <a:pPr/>
              <a:t>‹#›</a:t>
            </a:fld>
            <a:endParaRPr lang="en-US"/>
          </a:p>
        </p:txBody>
      </p:sp>
    </p:spTree>
    <p:extLst>
      <p:ext uri="{BB962C8B-B14F-4D97-AF65-F5344CB8AC3E}">
        <p14:creationId xmlns:p14="http://schemas.microsoft.com/office/powerpoint/2010/main" val="1016251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tr-TR" smtClean="0"/>
              <a:t>Asıl başlık stili için tıklatın</a:t>
            </a:r>
            <a:endParaRPr lang="en-US" dirty="0"/>
          </a:p>
        </p:txBody>
      </p:sp>
      <p:sp>
        <p:nvSpPr>
          <p:cNvPr id="11" name="Vertical Text Placeholder 2"/>
          <p:cNvSpPr>
            <a:spLocks noGrp="1"/>
          </p:cNvSpPr>
          <p:nvPr>
            <p:ph type="body" orient="vert" sz="quarter" idx="13"/>
          </p:nvPr>
        </p:nvSpPr>
        <p:spPr>
          <a:xfrm>
            <a:off x="514351" y="2063396"/>
            <a:ext cx="7796030" cy="3311190"/>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ADD607-5718-4BFF-93B8-A4FB26F9A031}" type="slidenum">
              <a:rPr lang="en-US" smtClean="0"/>
              <a:pPr/>
              <a:t>‹#›</a:t>
            </a:fld>
            <a:endParaRPr lang="en-US"/>
          </a:p>
        </p:txBody>
      </p:sp>
    </p:spTree>
    <p:extLst>
      <p:ext uri="{BB962C8B-B14F-4D97-AF65-F5344CB8AC3E}">
        <p14:creationId xmlns:p14="http://schemas.microsoft.com/office/powerpoint/2010/main" val="14871920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1896" y="685801"/>
            <a:ext cx="1698485" cy="4688785"/>
          </a:xfrm>
        </p:spPr>
        <p:txBody>
          <a:bodyPr vert="eaVert"/>
          <a:lstStyle>
            <a:lvl1pPr algn="l">
              <a:defRPr/>
            </a:lvl1pPr>
          </a:lstStyle>
          <a:p>
            <a:r>
              <a:rPr lang="tr-TR" smtClean="0"/>
              <a:t>Asıl başlık stili için tıklatın</a:t>
            </a:r>
            <a:endParaRPr lang="en-US" dirty="0"/>
          </a:p>
        </p:txBody>
      </p:sp>
      <p:sp>
        <p:nvSpPr>
          <p:cNvPr id="8" name="Vertical Text Placeholder 2"/>
          <p:cNvSpPr>
            <a:spLocks noGrp="1"/>
          </p:cNvSpPr>
          <p:nvPr>
            <p:ph type="body" orient="vert" sz="quarter" idx="13"/>
          </p:nvPr>
        </p:nvSpPr>
        <p:spPr>
          <a:xfrm>
            <a:off x="514351" y="685801"/>
            <a:ext cx="5928323" cy="4688785"/>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A2507A-C22B-462E-9B17-1EB927F515A2}" type="slidenum">
              <a:rPr lang="en-US" smtClean="0"/>
              <a:pPr/>
              <a:t>‹#›</a:t>
            </a:fld>
            <a:endParaRPr lang="en-US"/>
          </a:p>
        </p:txBody>
      </p:sp>
    </p:spTree>
    <p:extLst>
      <p:ext uri="{BB962C8B-B14F-4D97-AF65-F5344CB8AC3E}">
        <p14:creationId xmlns:p14="http://schemas.microsoft.com/office/powerpoint/2010/main" val="218112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12" name="Content Placeholder 2"/>
          <p:cNvSpPr>
            <a:spLocks noGrp="1"/>
          </p:cNvSpPr>
          <p:nvPr>
            <p:ph sz="quarter" idx="13"/>
          </p:nvPr>
        </p:nvSpPr>
        <p:spPr>
          <a:xfrm>
            <a:off x="514351" y="2063396"/>
            <a:ext cx="7796030" cy="331118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1A7484-E0F5-4D73-BB62-986ECDAAF595}" type="slidenum">
              <a:rPr lang="en-US" smtClean="0"/>
              <a:pPr/>
              <a:t>‹#›</a:t>
            </a:fld>
            <a:endParaRPr lang="en-US"/>
          </a:p>
        </p:txBody>
      </p:sp>
    </p:spTree>
    <p:extLst>
      <p:ext uri="{BB962C8B-B14F-4D97-AF65-F5344CB8AC3E}">
        <p14:creationId xmlns:p14="http://schemas.microsoft.com/office/powerpoint/2010/main" val="1066632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514351" y="685801"/>
            <a:ext cx="7796030" cy="3193487"/>
          </a:xfrm>
        </p:spPr>
        <p:txBody>
          <a:bodyPr anchor="b">
            <a:normAutofit/>
          </a:bodyPr>
          <a:lstStyle>
            <a:lvl1pPr algn="l">
              <a:defRPr sz="5400"/>
            </a:lvl1pPr>
          </a:lstStyle>
          <a:p>
            <a:r>
              <a:rPr lang="tr-TR" smtClean="0"/>
              <a:t>Asıl başlık stili için tıklatın</a:t>
            </a:r>
            <a:endParaRPr lang="en-US" dirty="0"/>
          </a:p>
        </p:txBody>
      </p:sp>
      <p:sp>
        <p:nvSpPr>
          <p:cNvPr id="3" name="Text Placeholder 2"/>
          <p:cNvSpPr>
            <a:spLocks noGrp="1"/>
          </p:cNvSpPr>
          <p:nvPr>
            <p:ph type="body" idx="1"/>
          </p:nvPr>
        </p:nvSpPr>
        <p:spPr>
          <a:xfrm>
            <a:off x="514351" y="3742267"/>
            <a:ext cx="7796030"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AB0CAF-4D1C-4E34-B3D3-EB6CE65BEBEF}" type="slidenum">
              <a:rPr lang="en-US" smtClean="0"/>
              <a:pPr/>
              <a:t>‹#›</a:t>
            </a:fld>
            <a:endParaRPr lang="en-US"/>
          </a:p>
        </p:txBody>
      </p:sp>
    </p:spTree>
    <p:extLst>
      <p:ext uri="{BB962C8B-B14F-4D97-AF65-F5344CB8AC3E}">
        <p14:creationId xmlns:p14="http://schemas.microsoft.com/office/powerpoint/2010/main" val="9240622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4" name="Title 1"/>
          <p:cNvSpPr>
            <a:spLocks noGrp="1"/>
          </p:cNvSpPr>
          <p:nvPr>
            <p:ph type="title"/>
          </p:nvPr>
        </p:nvSpPr>
        <p:spPr>
          <a:xfrm>
            <a:off x="514351" y="685800"/>
            <a:ext cx="7797662" cy="1158140"/>
          </a:xfrm>
        </p:spPr>
        <p:txBody>
          <a:bodyPr/>
          <a:lstStyle/>
          <a:p>
            <a:r>
              <a:rPr lang="tr-TR" smtClean="0"/>
              <a:t>Asıl başlık stili için tıklatın</a:t>
            </a:r>
            <a:endParaRPr lang="en-US" dirty="0"/>
          </a:p>
        </p:txBody>
      </p:sp>
      <p:sp>
        <p:nvSpPr>
          <p:cNvPr id="12" name="Content Placeholder 2"/>
          <p:cNvSpPr>
            <a:spLocks noGrp="1"/>
          </p:cNvSpPr>
          <p:nvPr>
            <p:ph sz="quarter" idx="13"/>
          </p:nvPr>
        </p:nvSpPr>
        <p:spPr>
          <a:xfrm>
            <a:off x="514350" y="2063396"/>
            <a:ext cx="3816536" cy="3311189"/>
          </a:xfrm>
        </p:spPr>
        <p:txBody>
          <a:bodyPr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3"/>
          <p:cNvSpPr>
            <a:spLocks noGrp="1"/>
          </p:cNvSpPr>
          <p:nvPr>
            <p:ph sz="quarter" idx="14"/>
          </p:nvPr>
        </p:nvSpPr>
        <p:spPr>
          <a:xfrm>
            <a:off x="4495478" y="2063396"/>
            <a:ext cx="3814904" cy="3311189"/>
          </a:xfrm>
        </p:spPr>
        <p:txBody>
          <a:bodyPr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7BF530-55B0-4E7D-89BE-2E9C563026EF}" type="slidenum">
              <a:rPr lang="en-US" smtClean="0"/>
              <a:pPr/>
              <a:t>‹#›</a:t>
            </a:fld>
            <a:endParaRPr lang="en-US"/>
          </a:p>
        </p:txBody>
      </p:sp>
    </p:spTree>
    <p:extLst>
      <p:ext uri="{BB962C8B-B14F-4D97-AF65-F5344CB8AC3E}">
        <p14:creationId xmlns:p14="http://schemas.microsoft.com/office/powerpoint/2010/main" val="17302516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4" name="Title 1"/>
          <p:cNvSpPr>
            <a:spLocks noGrp="1"/>
          </p:cNvSpPr>
          <p:nvPr>
            <p:ph type="title"/>
          </p:nvPr>
        </p:nvSpPr>
        <p:spPr>
          <a:xfrm>
            <a:off x="514351" y="685800"/>
            <a:ext cx="7796030" cy="1158140"/>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739569" y="2063396"/>
            <a:ext cx="3591317"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2" name="Content Placeholder 3"/>
          <p:cNvSpPr>
            <a:spLocks noGrp="1"/>
          </p:cNvSpPr>
          <p:nvPr>
            <p:ph sz="quarter" idx="13"/>
          </p:nvPr>
        </p:nvSpPr>
        <p:spPr>
          <a:xfrm>
            <a:off x="514352" y="2861733"/>
            <a:ext cx="3816534" cy="2512852"/>
          </a:xfrm>
        </p:spPr>
        <p:txBody>
          <a:bodyPr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715340" y="2063396"/>
            <a:ext cx="359667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3" name="Content Placeholder 5"/>
          <p:cNvSpPr>
            <a:spLocks noGrp="1"/>
          </p:cNvSpPr>
          <p:nvPr>
            <p:ph sz="quarter" idx="14"/>
          </p:nvPr>
        </p:nvSpPr>
        <p:spPr>
          <a:xfrm>
            <a:off x="4495477" y="2861733"/>
            <a:ext cx="3816535" cy="2512852"/>
          </a:xfrm>
        </p:spPr>
        <p:txBody>
          <a:bodyPr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E091325-7D32-43B7-9E56-E61E633148D7}" type="slidenum">
              <a:rPr lang="en-US" smtClean="0"/>
              <a:pPr/>
              <a:t>‹#›</a:t>
            </a:fld>
            <a:endParaRPr lang="en-US"/>
          </a:p>
        </p:txBody>
      </p:sp>
    </p:spTree>
    <p:extLst>
      <p:ext uri="{BB962C8B-B14F-4D97-AF65-F5344CB8AC3E}">
        <p14:creationId xmlns:p14="http://schemas.microsoft.com/office/powerpoint/2010/main" val="41168986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C4F0236-E947-4C63-A0C5-F45D317E7732}" type="slidenum">
              <a:rPr lang="en-US" smtClean="0"/>
              <a:pPr/>
              <a:t>‹#›</a:t>
            </a:fld>
            <a:endParaRPr lang="en-US"/>
          </a:p>
        </p:txBody>
      </p:sp>
    </p:spTree>
    <p:extLst>
      <p:ext uri="{BB962C8B-B14F-4D97-AF65-F5344CB8AC3E}">
        <p14:creationId xmlns:p14="http://schemas.microsoft.com/office/powerpoint/2010/main" val="1416351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3FECF57-9784-48E3-9D28-0F4F6DB0F866}" type="slidenum">
              <a:rPr lang="en-US" smtClean="0"/>
              <a:pPr/>
              <a:t>‹#›</a:t>
            </a:fld>
            <a:endParaRPr lang="en-US"/>
          </a:p>
        </p:txBody>
      </p:sp>
    </p:spTree>
    <p:extLst>
      <p:ext uri="{BB962C8B-B14F-4D97-AF65-F5344CB8AC3E}">
        <p14:creationId xmlns:p14="http://schemas.microsoft.com/office/powerpoint/2010/main" val="35316589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20232" y="685800"/>
            <a:ext cx="3095145" cy="2023252"/>
          </a:xfrm>
        </p:spPr>
        <p:txBody>
          <a:bodyPr anchor="b">
            <a:normAutofit/>
          </a:bodyPr>
          <a:lstStyle>
            <a:lvl1pPr algn="ctr">
              <a:defRPr sz="3600"/>
            </a:lvl1pPr>
          </a:lstStyle>
          <a:p>
            <a:r>
              <a:rPr lang="tr-TR" smtClean="0"/>
              <a:t>Asıl başlık stili için tıklatın</a:t>
            </a:r>
            <a:endParaRPr lang="en-US" dirty="0"/>
          </a:p>
        </p:txBody>
      </p:sp>
      <p:sp>
        <p:nvSpPr>
          <p:cNvPr id="10" name="Content Placeholder 2"/>
          <p:cNvSpPr>
            <a:spLocks noGrp="1"/>
          </p:cNvSpPr>
          <p:nvPr>
            <p:ph sz="quarter" idx="13"/>
          </p:nvPr>
        </p:nvSpPr>
        <p:spPr>
          <a:xfrm>
            <a:off x="3784600" y="685801"/>
            <a:ext cx="4525781" cy="468878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20232" y="2709053"/>
            <a:ext cx="3095146"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73D0DA-1813-4487-9C6A-FF5E116029E5}" type="slidenum">
              <a:rPr lang="en-US" smtClean="0"/>
              <a:pPr/>
              <a:t>‹#›</a:t>
            </a:fld>
            <a:endParaRPr lang="en-US"/>
          </a:p>
        </p:txBody>
      </p:sp>
    </p:spTree>
    <p:extLst>
      <p:ext uri="{BB962C8B-B14F-4D97-AF65-F5344CB8AC3E}">
        <p14:creationId xmlns:p14="http://schemas.microsoft.com/office/powerpoint/2010/main" val="2272923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514351" y="685800"/>
            <a:ext cx="4408172" cy="2023252"/>
          </a:xfrm>
        </p:spPr>
        <p:txBody>
          <a:bodyPr anchor="b">
            <a:normAutofit/>
          </a:bodyPr>
          <a:lstStyle>
            <a:lvl1pPr algn="ctr">
              <a:defRPr sz="36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5147740" y="1"/>
            <a:ext cx="3162641"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514351" y="2709053"/>
            <a:ext cx="440817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CE5512-2454-491E-916C-A35A7D91A6A6}" type="slidenum">
              <a:rPr lang="en-US" smtClean="0"/>
              <a:pPr/>
              <a:t>‹#›</a:t>
            </a:fld>
            <a:endParaRPr lang="en-US"/>
          </a:p>
        </p:txBody>
      </p:sp>
    </p:spTree>
    <p:extLst>
      <p:ext uri="{BB962C8B-B14F-4D97-AF65-F5344CB8AC3E}">
        <p14:creationId xmlns:p14="http://schemas.microsoft.com/office/powerpoint/2010/main" val="32819231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8" name="Picture 7" descr="Brickwork-SD-R1acrop.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grpSp>
        <p:nvGrpSpPr>
          <p:cNvPr id="10" name="Group 9"/>
          <p:cNvGrpSpPr/>
          <p:nvPr/>
        </p:nvGrpSpPr>
        <p:grpSpPr>
          <a:xfrm>
            <a:off x="-19048" y="1"/>
            <a:ext cx="9004013"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grpSp>
      <p:sp>
        <p:nvSpPr>
          <p:cNvPr id="2" name="Title Placeholder 1"/>
          <p:cNvSpPr>
            <a:spLocks noGrp="1"/>
          </p:cNvSpPr>
          <p:nvPr>
            <p:ph type="title"/>
          </p:nvPr>
        </p:nvSpPr>
        <p:spPr>
          <a:xfrm>
            <a:off x="514351" y="685801"/>
            <a:ext cx="7797662" cy="1151965"/>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514351" y="2063396"/>
            <a:ext cx="7797662" cy="3311189"/>
          </a:xfrm>
          <a:prstGeom prst="rect">
            <a:avLst/>
          </a:prstGeom>
        </p:spPr>
        <p:txBody>
          <a:bodyPr vert="horz" lIns="91440" tIns="45720" rIns="91440" bIns="45720" rtlCol="0"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5473562" y="5757334"/>
            <a:ext cx="2838450" cy="498470"/>
          </a:xfrm>
          <a:prstGeom prst="rect">
            <a:avLst/>
          </a:prstGeom>
        </p:spPr>
        <p:txBody>
          <a:bodyPr vert="horz" lIns="91440" tIns="45720" rIns="91440" bIns="45720" rtlCol="0" anchor="ctr"/>
          <a:lstStyle>
            <a:lvl1pPr algn="r">
              <a:defRPr sz="2800" cap="all" baseline="0">
                <a:solidFill>
                  <a:schemeClr val="accent1">
                    <a:lumMod val="50000"/>
                  </a:schemeClr>
                </a:solidFill>
              </a:defRPr>
            </a:lvl1pPr>
          </a:lstStyle>
          <a:p>
            <a:endParaRPr lang="en-US"/>
          </a:p>
        </p:txBody>
      </p:sp>
      <p:sp>
        <p:nvSpPr>
          <p:cNvPr id="5" name="Footer Placeholder 4"/>
          <p:cNvSpPr>
            <a:spLocks noGrp="1"/>
          </p:cNvSpPr>
          <p:nvPr>
            <p:ph type="ftr" sz="quarter" idx="3"/>
          </p:nvPr>
        </p:nvSpPr>
        <p:spPr>
          <a:xfrm>
            <a:off x="514351" y="5757334"/>
            <a:ext cx="4124789" cy="498470"/>
          </a:xfrm>
          <a:prstGeom prst="rect">
            <a:avLst/>
          </a:prstGeom>
        </p:spPr>
        <p:txBody>
          <a:bodyPr vert="horz" lIns="91440" tIns="45720" rIns="91440" bIns="45720" rtlCol="0" anchor="ctr"/>
          <a:lstStyle>
            <a:lvl1pPr algn="l">
              <a:defRPr sz="2800" cap="all" baseline="0">
                <a:solidFill>
                  <a:schemeClr val="accent1">
                    <a:lumMod val="50000"/>
                  </a:schemeClr>
                </a:solidFill>
              </a:defRPr>
            </a:lvl1pPr>
          </a:lstStyle>
          <a:p>
            <a:endParaRPr lang="en-US"/>
          </a:p>
        </p:txBody>
      </p:sp>
      <p:sp>
        <p:nvSpPr>
          <p:cNvPr id="6" name="Slide Number Placeholder 5"/>
          <p:cNvSpPr>
            <a:spLocks noGrp="1"/>
          </p:cNvSpPr>
          <p:nvPr>
            <p:ph type="sldNum" sz="quarter" idx="4"/>
          </p:nvPr>
        </p:nvSpPr>
        <p:spPr>
          <a:xfrm>
            <a:off x="4715341" y="5757334"/>
            <a:ext cx="680390" cy="498470"/>
          </a:xfrm>
          <a:prstGeom prst="rect">
            <a:avLst/>
          </a:prstGeom>
        </p:spPr>
        <p:txBody>
          <a:bodyPr vert="horz" lIns="91440" tIns="45720" rIns="91440" bIns="45720" rtlCol="0" anchor="ctr"/>
          <a:lstStyle>
            <a:lvl1pPr algn="ctr">
              <a:defRPr sz="2800" cap="all" baseline="0">
                <a:solidFill>
                  <a:schemeClr val="accent1">
                    <a:lumMod val="50000"/>
                  </a:schemeClr>
                </a:solidFill>
              </a:defRPr>
            </a:lvl1pPr>
          </a:lstStyle>
          <a:p>
            <a:fld id="{D6ADD607-5718-4BFF-93B8-A4FB26F9A031}" type="slidenum">
              <a:rPr lang="en-US" smtClean="0"/>
              <a:pPr/>
              <a:t>‹#›</a:t>
            </a:fld>
            <a:endParaRPr lang="en-US"/>
          </a:p>
        </p:txBody>
      </p:sp>
    </p:spTree>
    <p:extLst>
      <p:ext uri="{BB962C8B-B14F-4D97-AF65-F5344CB8AC3E}">
        <p14:creationId xmlns:p14="http://schemas.microsoft.com/office/powerpoint/2010/main" val="2241981834"/>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3" r:id="rId14"/>
    <p:sldLayoutId id="2147483714" r:id="rId15"/>
    <p:sldLayoutId id="2147483715" r:id="rId16"/>
    <p:sldLayoutId id="2147483716" r:id="rId17"/>
  </p:sldLayoutIdLst>
  <p:txStyles>
    <p:titleStyle>
      <a:lvl1pPr algn="l" defTabSz="914400" rtl="0" eaLnBrk="1" latinLnBrk="0" hangingPunct="1">
        <a:lnSpc>
          <a:spcPct val="90000"/>
        </a:lnSpc>
        <a:spcBef>
          <a:spcPct val="0"/>
        </a:spcBef>
        <a:buNone/>
        <a:defRPr sz="4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8" name="Rectangle 4"/>
          <p:cNvSpPr>
            <a:spLocks noGrp="1" noChangeArrowheads="1"/>
          </p:cNvSpPr>
          <p:nvPr>
            <p:ph type="ctrTitle"/>
          </p:nvPr>
        </p:nvSpPr>
        <p:spPr/>
        <p:txBody>
          <a:bodyPr/>
          <a:lstStyle/>
          <a:p>
            <a:r>
              <a:rPr lang="tr-TR" dirty="0" smtClean="0"/>
              <a:t>B-310 BİYOKİMYA II DERSİ </a:t>
            </a:r>
            <a:endParaRPr lang="en-US" dirty="0"/>
          </a:p>
        </p:txBody>
      </p:sp>
      <p:sp>
        <p:nvSpPr>
          <p:cNvPr id="93189" name="Rectangle 5"/>
          <p:cNvSpPr>
            <a:spLocks noGrp="1" noChangeArrowheads="1"/>
          </p:cNvSpPr>
          <p:nvPr>
            <p:ph type="subTitle" idx="1"/>
          </p:nvPr>
        </p:nvSpPr>
        <p:spPr/>
        <p:txBody>
          <a:bodyPr/>
          <a:lstStyle/>
          <a:p>
            <a:endParaRPr lang="tr-TR" dirty="0" smtClean="0"/>
          </a:p>
          <a:p>
            <a:r>
              <a:rPr lang="tr-TR" dirty="0" smtClean="0"/>
              <a:t>XIII.HAFTA</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3"/>
          </p:nvPr>
        </p:nvSpPr>
        <p:spPr>
          <a:xfrm>
            <a:off x="457200" y="836712"/>
            <a:ext cx="8229600" cy="5289451"/>
          </a:xfrm>
        </p:spPr>
        <p:txBody>
          <a:bodyPr/>
          <a:lstStyle/>
          <a:p>
            <a:pPr algn="just">
              <a:lnSpc>
                <a:spcPct val="150000"/>
              </a:lnSpc>
            </a:pPr>
            <a:r>
              <a:rPr lang="tr-TR" sz="3600" dirty="0" smtClean="0"/>
              <a:t> Hayvan hücrelerinde iç zarda yer alan NADH </a:t>
            </a:r>
            <a:r>
              <a:rPr lang="tr-TR" sz="3600" dirty="0" err="1" smtClean="0"/>
              <a:t>dehidrogenaz</a:t>
            </a:r>
            <a:r>
              <a:rPr lang="tr-TR" sz="3600" dirty="0" smtClean="0"/>
              <a:t> sadece </a:t>
            </a:r>
            <a:r>
              <a:rPr lang="tr-TR" sz="3600" dirty="0" err="1" smtClean="0"/>
              <a:t>matrikste</a:t>
            </a:r>
            <a:r>
              <a:rPr lang="tr-TR" sz="3600" dirty="0" smtClean="0"/>
              <a:t> elektronları kullanabilir. </a:t>
            </a:r>
            <a:r>
              <a:rPr lang="tr-TR" sz="3600" dirty="0" err="1" smtClean="0"/>
              <a:t>Malat-aspartat</a:t>
            </a:r>
            <a:r>
              <a:rPr lang="tr-TR" sz="3600" dirty="0" smtClean="0"/>
              <a:t> (karaciğer, böbrek ve kalp mitokondrisinde)ve </a:t>
            </a:r>
            <a:r>
              <a:rPr lang="tr-TR" sz="3600" dirty="0" err="1" smtClean="0"/>
              <a:t>gliserol</a:t>
            </a:r>
            <a:r>
              <a:rPr lang="tr-TR" sz="3600" dirty="0" smtClean="0"/>
              <a:t> fosfat yolları (iskelet kası ve beyinde) ile . </a:t>
            </a:r>
            <a:endParaRPr lang="tr-TR" sz="3600" b="1" dirty="0" smtClean="0"/>
          </a:p>
        </p:txBody>
      </p:sp>
    </p:spTree>
    <p:extLst>
      <p:ext uri="{BB962C8B-B14F-4D97-AF65-F5344CB8AC3E}">
        <p14:creationId xmlns:p14="http://schemas.microsoft.com/office/powerpoint/2010/main" val="2701034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3"/>
          </p:nvPr>
        </p:nvSpPr>
        <p:spPr>
          <a:xfrm>
            <a:off x="457200" y="836712"/>
            <a:ext cx="8229600" cy="5289451"/>
          </a:xfrm>
        </p:spPr>
        <p:txBody>
          <a:bodyPr/>
          <a:lstStyle/>
          <a:p>
            <a:pPr algn="just">
              <a:lnSpc>
                <a:spcPct val="150000"/>
              </a:lnSpc>
            </a:pPr>
            <a:r>
              <a:rPr lang="tr-TR" sz="3600" dirty="0" smtClean="0"/>
              <a:t> elektronları </a:t>
            </a:r>
            <a:r>
              <a:rPr lang="tr-TR" sz="3600" dirty="0" err="1" smtClean="0"/>
              <a:t>sitozoldeki</a:t>
            </a:r>
            <a:r>
              <a:rPr lang="tr-TR" sz="3600" dirty="0" smtClean="0"/>
              <a:t> NADH den mitokondriye taşır.</a:t>
            </a:r>
          </a:p>
          <a:p>
            <a:pPr algn="just">
              <a:lnSpc>
                <a:spcPct val="150000"/>
              </a:lnSpc>
            </a:pPr>
            <a:r>
              <a:rPr lang="tr-TR" sz="3600" dirty="0"/>
              <a:t> </a:t>
            </a:r>
            <a:r>
              <a:rPr lang="tr-TR" sz="3600" dirty="0" err="1" smtClean="0"/>
              <a:t>Malat-aspartat</a:t>
            </a:r>
            <a:r>
              <a:rPr lang="tr-TR" sz="3600" dirty="0" smtClean="0"/>
              <a:t> mekiğinde, </a:t>
            </a:r>
            <a:r>
              <a:rPr lang="tr-TR" sz="3600" dirty="0" err="1" smtClean="0"/>
              <a:t>malat</a:t>
            </a:r>
            <a:r>
              <a:rPr lang="tr-TR" sz="3600" dirty="0" smtClean="0"/>
              <a:t>-</a:t>
            </a:r>
            <a:r>
              <a:rPr lang="el-GR" sz="3600" dirty="0" smtClean="0"/>
              <a:t>α</a:t>
            </a:r>
            <a:r>
              <a:rPr lang="tr-TR" sz="3600" dirty="0" smtClean="0"/>
              <a:t>-</a:t>
            </a:r>
            <a:r>
              <a:rPr lang="tr-TR" sz="3600" dirty="0" err="1" smtClean="0"/>
              <a:t>ketoglutarat</a:t>
            </a:r>
            <a:r>
              <a:rPr lang="tr-TR" sz="3600" dirty="0" smtClean="0"/>
              <a:t>, </a:t>
            </a:r>
            <a:r>
              <a:rPr lang="tr-TR" sz="3600" dirty="0" err="1" smtClean="0"/>
              <a:t>glutamat</a:t>
            </a:r>
            <a:r>
              <a:rPr lang="tr-TR" sz="3600" dirty="0" smtClean="0"/>
              <a:t> - </a:t>
            </a:r>
            <a:r>
              <a:rPr lang="tr-TR" sz="3600" dirty="0" err="1" smtClean="0"/>
              <a:t>aspartat</a:t>
            </a:r>
            <a:r>
              <a:rPr lang="tr-TR" sz="3600" dirty="0" smtClean="0"/>
              <a:t> taşıyıcısı aracılığı ile bu reaksiyonları gerçekleştirirken, </a:t>
            </a:r>
            <a:r>
              <a:rPr lang="tr-TR" sz="3600" dirty="0" err="1" smtClean="0"/>
              <a:t>gliserol</a:t>
            </a:r>
            <a:r>
              <a:rPr lang="tr-TR" sz="3600" dirty="0" smtClean="0"/>
              <a:t> 3-fosfat</a:t>
            </a:r>
            <a:endParaRPr lang="tr-TR" sz="3600" b="1" dirty="0" smtClean="0"/>
          </a:p>
        </p:txBody>
      </p:sp>
    </p:spTree>
    <p:extLst>
      <p:ext uri="{BB962C8B-B14F-4D97-AF65-F5344CB8AC3E}">
        <p14:creationId xmlns:p14="http://schemas.microsoft.com/office/powerpoint/2010/main" val="14616456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3"/>
          </p:nvPr>
        </p:nvSpPr>
        <p:spPr>
          <a:xfrm>
            <a:off x="457200" y="836712"/>
            <a:ext cx="8229600" cy="5289451"/>
          </a:xfrm>
        </p:spPr>
        <p:txBody>
          <a:bodyPr/>
          <a:lstStyle/>
          <a:p>
            <a:pPr algn="just">
              <a:lnSpc>
                <a:spcPct val="150000"/>
              </a:lnSpc>
            </a:pPr>
            <a:r>
              <a:rPr lang="tr-TR" sz="3600" dirty="0" smtClean="0"/>
              <a:t> mekiği </a:t>
            </a:r>
            <a:r>
              <a:rPr lang="tr-TR" sz="3600" dirty="0" err="1" smtClean="0"/>
              <a:t>dihidroksi</a:t>
            </a:r>
            <a:r>
              <a:rPr lang="tr-TR" sz="3600" dirty="0" smtClean="0"/>
              <a:t> aseton fosfat aracılığı ile iş görür.</a:t>
            </a:r>
            <a:endParaRPr lang="tr-TR" sz="3600" b="1" dirty="0"/>
          </a:p>
          <a:p>
            <a:pPr algn="just">
              <a:lnSpc>
                <a:spcPct val="150000"/>
              </a:lnSpc>
            </a:pPr>
            <a:r>
              <a:rPr lang="tr-TR" sz="3600" dirty="0" smtClean="0"/>
              <a:t> </a:t>
            </a:r>
            <a:r>
              <a:rPr lang="tr-TR" sz="3600" dirty="0" err="1" smtClean="0"/>
              <a:t>Oksidatif</a:t>
            </a:r>
            <a:r>
              <a:rPr lang="tr-TR" sz="3600" dirty="0" smtClean="0"/>
              <a:t> </a:t>
            </a:r>
            <a:r>
              <a:rPr lang="tr-TR" sz="3600" dirty="0" err="1" smtClean="0"/>
              <a:t>fosforilasyonun</a:t>
            </a:r>
            <a:r>
              <a:rPr lang="tr-TR" sz="3600" dirty="0" smtClean="0"/>
              <a:t> düzenlen </a:t>
            </a:r>
            <a:r>
              <a:rPr lang="tr-TR" sz="3600" dirty="0" err="1" smtClean="0"/>
              <a:t>mesi</a:t>
            </a:r>
            <a:r>
              <a:rPr lang="tr-TR" sz="3600" dirty="0" smtClean="0"/>
              <a:t>  ATP/ADP/Pi konsantrasyonları </a:t>
            </a:r>
            <a:r>
              <a:rPr lang="tr-TR" sz="3600" dirty="0" err="1" smtClean="0"/>
              <a:t>nın</a:t>
            </a:r>
            <a:r>
              <a:rPr lang="tr-TR" sz="3600" dirty="0" smtClean="0"/>
              <a:t> oranına bağlı olarak gerçekleşir.</a:t>
            </a:r>
          </a:p>
          <a:p>
            <a:pPr algn="just">
              <a:lnSpc>
                <a:spcPct val="150000"/>
              </a:lnSpc>
            </a:pPr>
            <a:r>
              <a:rPr lang="tr-TR" sz="3600" dirty="0" smtClean="0"/>
              <a:t>Elektron aktarım hızının denetimi</a:t>
            </a:r>
          </a:p>
        </p:txBody>
      </p:sp>
    </p:spTree>
    <p:extLst>
      <p:ext uri="{BB962C8B-B14F-4D97-AF65-F5344CB8AC3E}">
        <p14:creationId xmlns:p14="http://schemas.microsoft.com/office/powerpoint/2010/main" val="2026072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3"/>
          </p:nvPr>
        </p:nvSpPr>
        <p:spPr>
          <a:xfrm>
            <a:off x="457200" y="836712"/>
            <a:ext cx="8229600" cy="5289451"/>
          </a:xfrm>
        </p:spPr>
        <p:txBody>
          <a:bodyPr>
            <a:normAutofit fontScale="92500"/>
          </a:bodyPr>
          <a:lstStyle/>
          <a:p>
            <a:pPr algn="just">
              <a:lnSpc>
                <a:spcPct val="150000"/>
              </a:lnSpc>
            </a:pPr>
            <a:r>
              <a:rPr lang="tr-TR" sz="3600" dirty="0" smtClean="0"/>
              <a:t> </a:t>
            </a:r>
            <a:r>
              <a:rPr lang="tr-TR" sz="3600" dirty="0"/>
              <a:t>solunum, </a:t>
            </a:r>
            <a:r>
              <a:rPr lang="tr-TR" sz="3600" dirty="0" err="1"/>
              <a:t>glikoliz</a:t>
            </a:r>
            <a:r>
              <a:rPr lang="tr-TR" sz="3600" dirty="0"/>
              <a:t> ve sitrik asit </a:t>
            </a:r>
            <a:r>
              <a:rPr lang="tr-TR" sz="3600" dirty="0" smtClean="0"/>
              <a:t>döngüsü üzerinden ve bağlantılı gerçekleşir,</a:t>
            </a:r>
            <a:endParaRPr lang="tr-TR" sz="3600" dirty="0"/>
          </a:p>
          <a:p>
            <a:pPr algn="just">
              <a:lnSpc>
                <a:spcPct val="150000"/>
              </a:lnSpc>
            </a:pPr>
            <a:r>
              <a:rPr lang="tr-TR" sz="3600" dirty="0" smtClean="0"/>
              <a:t> Kahverengi yağ hücrelerinin </a:t>
            </a:r>
            <a:r>
              <a:rPr lang="tr-TR" sz="3600" dirty="0" err="1" smtClean="0"/>
              <a:t>mito</a:t>
            </a:r>
            <a:r>
              <a:rPr lang="tr-TR" sz="3600" dirty="0" smtClean="0"/>
              <a:t> </a:t>
            </a:r>
            <a:r>
              <a:rPr lang="tr-TR" sz="3600" dirty="0" err="1" smtClean="0"/>
              <a:t>kondrileri</a:t>
            </a:r>
            <a:r>
              <a:rPr lang="tr-TR" sz="3600" dirty="0" smtClean="0"/>
              <a:t> </a:t>
            </a:r>
            <a:r>
              <a:rPr lang="tr-TR" sz="3600" dirty="0" err="1" smtClean="0"/>
              <a:t>termognin</a:t>
            </a:r>
            <a:r>
              <a:rPr lang="tr-TR" sz="3600" dirty="0" smtClean="0"/>
              <a:t> adı verilen ayırıcı proteinler aracılığı ile protonların ATP</a:t>
            </a:r>
            <a:endParaRPr lang="tr-TR" sz="3600" b="1" dirty="0" smtClean="0"/>
          </a:p>
        </p:txBody>
      </p:sp>
    </p:spTree>
    <p:extLst>
      <p:ext uri="{BB962C8B-B14F-4D97-AF65-F5344CB8AC3E}">
        <p14:creationId xmlns:p14="http://schemas.microsoft.com/office/powerpoint/2010/main" val="27740368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3"/>
          </p:nvPr>
        </p:nvSpPr>
        <p:spPr>
          <a:xfrm>
            <a:off x="457200" y="836712"/>
            <a:ext cx="8229600" cy="5289451"/>
          </a:xfrm>
        </p:spPr>
        <p:txBody>
          <a:bodyPr/>
          <a:lstStyle/>
          <a:p>
            <a:pPr algn="just">
              <a:lnSpc>
                <a:spcPct val="150000"/>
              </a:lnSpc>
            </a:pPr>
            <a:r>
              <a:rPr lang="tr-TR" sz="3600" dirty="0" smtClean="0"/>
              <a:t> </a:t>
            </a:r>
            <a:r>
              <a:rPr lang="tr-TR" sz="3600" dirty="0" err="1"/>
              <a:t>sentaz</a:t>
            </a:r>
            <a:r>
              <a:rPr lang="tr-TR" sz="3600" dirty="0"/>
              <a:t> üzerinden geçmeden </a:t>
            </a:r>
            <a:r>
              <a:rPr lang="tr-TR" sz="3600" dirty="0" err="1" smtClean="0"/>
              <a:t>matrik</a:t>
            </a:r>
            <a:r>
              <a:rPr lang="tr-TR" sz="3600" dirty="0" smtClean="0"/>
              <a:t> se  geri dönmelerini sağlar.</a:t>
            </a:r>
            <a:endParaRPr lang="tr-TR" sz="3600" b="1" dirty="0"/>
          </a:p>
          <a:p>
            <a:pPr algn="just">
              <a:lnSpc>
                <a:spcPct val="150000"/>
              </a:lnSpc>
            </a:pPr>
            <a:r>
              <a:rPr lang="tr-TR" sz="3600" dirty="0" smtClean="0"/>
              <a:t>Yağ asitlerinin sentezi </a:t>
            </a:r>
            <a:r>
              <a:rPr lang="tr-TR" sz="3600" dirty="0" err="1" smtClean="0"/>
              <a:t>malonil</a:t>
            </a:r>
            <a:r>
              <a:rPr lang="tr-TR" sz="3600" dirty="0" smtClean="0"/>
              <a:t> </a:t>
            </a:r>
            <a:r>
              <a:rPr lang="tr-TR" sz="3600" dirty="0" err="1" smtClean="0"/>
              <a:t>KoA</a:t>
            </a:r>
            <a:r>
              <a:rPr lang="tr-TR" sz="3600" dirty="0" smtClean="0"/>
              <a:t> </a:t>
            </a:r>
            <a:r>
              <a:rPr lang="tr-TR" sz="3600" dirty="0" err="1" smtClean="0"/>
              <a:t>nın</a:t>
            </a:r>
            <a:r>
              <a:rPr lang="tr-TR" sz="3600" dirty="0" smtClean="0"/>
              <a:t> </a:t>
            </a:r>
            <a:r>
              <a:rPr lang="tr-TR" sz="3600" dirty="0" err="1" smtClean="0"/>
              <a:t>asetil</a:t>
            </a:r>
            <a:r>
              <a:rPr lang="tr-TR" sz="3600" dirty="0" smtClean="0"/>
              <a:t> </a:t>
            </a:r>
            <a:r>
              <a:rPr lang="tr-TR" sz="3600" dirty="0" err="1" smtClean="0"/>
              <a:t>KoA</a:t>
            </a:r>
            <a:r>
              <a:rPr lang="tr-TR" sz="3600" dirty="0" smtClean="0"/>
              <a:t> </a:t>
            </a:r>
            <a:r>
              <a:rPr lang="tr-TR" sz="3600" dirty="0" err="1" smtClean="0"/>
              <a:t>karboksilaz</a:t>
            </a:r>
            <a:r>
              <a:rPr lang="tr-TR" sz="3600" dirty="0" smtClean="0"/>
              <a:t> enzimi </a:t>
            </a:r>
            <a:r>
              <a:rPr lang="tr-TR" sz="3600" smtClean="0"/>
              <a:t>ile başlar. </a:t>
            </a:r>
            <a:endParaRPr lang="tr-TR" sz="3600" dirty="0" smtClean="0"/>
          </a:p>
        </p:txBody>
      </p:sp>
    </p:spTree>
    <p:extLst>
      <p:ext uri="{BB962C8B-B14F-4D97-AF65-F5344CB8AC3E}">
        <p14:creationId xmlns:p14="http://schemas.microsoft.com/office/powerpoint/2010/main" val="22335770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80.251.40.59/veterinary.ankara.edu.tr/fidanci/Ders_Notlari/LM-YA-Biyosentez/AsetilCoA_MalonilCo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476672"/>
            <a:ext cx="7200800" cy="4536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88274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80.251.40.59/veterinary.ankara.edu.tr/fidanci/Ders_Notlari/LM-YA-Biyosentez/Asetil_CoA_Karboksilaz_Reaksiyonu.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5" y="620688"/>
            <a:ext cx="8880921" cy="52565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80534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3"/>
          </p:nvPr>
        </p:nvSpPr>
        <p:spPr>
          <a:xfrm>
            <a:off x="457200" y="1285861"/>
            <a:ext cx="8229600" cy="3929090"/>
          </a:xfrm>
        </p:spPr>
        <p:txBody>
          <a:bodyPr/>
          <a:lstStyle/>
          <a:p>
            <a:pPr>
              <a:lnSpc>
                <a:spcPct val="150000"/>
              </a:lnSpc>
            </a:pPr>
            <a:r>
              <a:rPr lang="tr-TR" sz="3600" dirty="0" smtClean="0"/>
              <a:t>BU  GENİŞ KONU İLE İLGİLİ BİYOKİMYASAL </a:t>
            </a:r>
            <a:r>
              <a:rPr lang="tr-TR" sz="3600" smtClean="0"/>
              <a:t>FORMÜLLER YAZILARAK VE </a:t>
            </a:r>
            <a:r>
              <a:rPr lang="tr-TR" sz="3600" dirty="0" smtClean="0"/>
              <a:t>ŞEKİLLER ÜZERİNDEN TARTIŞILARAK ANLATILACAKTIR.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8" name="Rectangle 4"/>
          <p:cNvSpPr>
            <a:spLocks noGrp="1" noChangeArrowheads="1"/>
          </p:cNvSpPr>
          <p:nvPr>
            <p:ph type="ctrTitle"/>
          </p:nvPr>
        </p:nvSpPr>
        <p:spPr>
          <a:xfrm>
            <a:off x="785786" y="285728"/>
            <a:ext cx="7772400" cy="1736725"/>
          </a:xfrm>
        </p:spPr>
        <p:txBody>
          <a:bodyPr>
            <a:normAutofit fontScale="90000"/>
          </a:bodyPr>
          <a:lstStyle/>
          <a:p>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KAYNAKÇA</a:t>
            </a:r>
            <a:br>
              <a:rPr lang="tr-TR" dirty="0" smtClean="0"/>
            </a:br>
            <a:endParaRPr lang="en-US" dirty="0"/>
          </a:p>
        </p:txBody>
      </p:sp>
      <p:sp>
        <p:nvSpPr>
          <p:cNvPr id="93189" name="Rectangle 5"/>
          <p:cNvSpPr>
            <a:spLocks noGrp="1" noChangeArrowheads="1"/>
          </p:cNvSpPr>
          <p:nvPr>
            <p:ph type="subTitle" idx="1"/>
          </p:nvPr>
        </p:nvSpPr>
        <p:spPr>
          <a:xfrm>
            <a:off x="1371600" y="1928802"/>
            <a:ext cx="6400800" cy="3709998"/>
          </a:xfrm>
        </p:spPr>
        <p:txBody>
          <a:bodyPr/>
          <a:lstStyle/>
          <a:p>
            <a:pPr algn="just"/>
            <a:endParaRPr lang="tr-TR" dirty="0" smtClean="0"/>
          </a:p>
          <a:p>
            <a:pPr algn="just"/>
            <a:r>
              <a:rPr lang="tr-TR" b="1" dirty="0" smtClean="0"/>
              <a:t>Başlıca Kaynak</a:t>
            </a:r>
            <a:r>
              <a:rPr lang="tr-TR" dirty="0" smtClean="0"/>
              <a:t>: </a:t>
            </a:r>
            <a:r>
              <a:rPr lang="tr-TR" dirty="0" err="1" smtClean="0"/>
              <a:t>Lehninger</a:t>
            </a:r>
            <a:r>
              <a:rPr lang="tr-TR" dirty="0" smtClean="0"/>
              <a:t> Biyokimyanın İlkeleri, </a:t>
            </a:r>
            <a:r>
              <a:rPr lang="tr-TR" dirty="0" err="1" smtClean="0"/>
              <a:t>David</a:t>
            </a:r>
            <a:r>
              <a:rPr lang="tr-TR" dirty="0" smtClean="0"/>
              <a:t> </a:t>
            </a:r>
            <a:r>
              <a:rPr lang="tr-TR" dirty="0" err="1" smtClean="0"/>
              <a:t>L.Nelson</a:t>
            </a:r>
            <a:r>
              <a:rPr lang="tr-TR" dirty="0" smtClean="0"/>
              <a:t>, Michael M. </a:t>
            </a:r>
            <a:r>
              <a:rPr lang="tr-TR" dirty="0" err="1" smtClean="0"/>
              <a:t>Cox</a:t>
            </a:r>
            <a:r>
              <a:rPr lang="tr-TR" dirty="0" smtClean="0"/>
              <a:t>, Beşinci Baskıdan Çeviri, Çeviri Editörü; Y. Murat Elçin, </a:t>
            </a:r>
            <a:r>
              <a:rPr lang="tr-TR" dirty="0" err="1" smtClean="0"/>
              <a:t>Palme</a:t>
            </a:r>
            <a:r>
              <a:rPr lang="tr-TR" dirty="0" smtClean="0"/>
              <a:t> Yayıncılık, 2013.</a:t>
            </a:r>
          </a:p>
          <a:p>
            <a:pPr algn="just"/>
            <a:endParaRPr lang="tr-TR" dirty="0" smtClean="0"/>
          </a:p>
          <a:p>
            <a:pPr algn="just"/>
            <a:endParaRPr lang="en-US" dirty="0"/>
          </a:p>
        </p:txBody>
      </p:sp>
    </p:spTree>
    <p:extLst>
      <p:ext uri="{BB962C8B-B14F-4D97-AF65-F5344CB8AC3E}">
        <p14:creationId xmlns:p14="http://schemas.microsoft.com/office/powerpoint/2010/main" val="19406103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9" name="Rectangle 5"/>
          <p:cNvSpPr>
            <a:spLocks noGrp="1" noChangeArrowheads="1"/>
          </p:cNvSpPr>
          <p:nvPr>
            <p:ph type="subTitle" idx="1"/>
          </p:nvPr>
        </p:nvSpPr>
        <p:spPr>
          <a:xfrm>
            <a:off x="1371600" y="500042"/>
            <a:ext cx="6400800" cy="5138758"/>
          </a:xfrm>
        </p:spPr>
        <p:txBody>
          <a:bodyPr/>
          <a:lstStyle/>
          <a:p>
            <a:pPr algn="just"/>
            <a:r>
              <a:rPr lang="tr-TR" dirty="0" err="1" smtClean="0"/>
              <a:t>Harper’s</a:t>
            </a:r>
            <a:r>
              <a:rPr lang="tr-TR" dirty="0" smtClean="0"/>
              <a:t> </a:t>
            </a:r>
            <a:r>
              <a:rPr lang="tr-TR" dirty="0" err="1" smtClean="0"/>
              <a:t>Illustrated</a:t>
            </a:r>
            <a:r>
              <a:rPr lang="tr-TR" dirty="0" smtClean="0"/>
              <a:t> </a:t>
            </a:r>
            <a:r>
              <a:rPr lang="tr-TR" dirty="0" err="1" smtClean="0"/>
              <a:t>Biochemistry</a:t>
            </a:r>
            <a:r>
              <a:rPr lang="tr-TR" dirty="0" smtClean="0"/>
              <a:t>, R. K. </a:t>
            </a:r>
            <a:r>
              <a:rPr lang="tr-TR" dirty="0" err="1" smtClean="0"/>
              <a:t>Murray</a:t>
            </a:r>
            <a:r>
              <a:rPr lang="tr-TR" dirty="0" smtClean="0"/>
              <a:t>, D. K. </a:t>
            </a:r>
            <a:r>
              <a:rPr lang="tr-TR" dirty="0" err="1" smtClean="0"/>
              <a:t>Granner</a:t>
            </a:r>
            <a:r>
              <a:rPr lang="tr-TR" dirty="0" smtClean="0"/>
              <a:t>, P. A. </a:t>
            </a:r>
            <a:r>
              <a:rPr lang="tr-TR" dirty="0" err="1" smtClean="0"/>
              <a:t>Mayes</a:t>
            </a:r>
            <a:r>
              <a:rPr lang="tr-TR" dirty="0" smtClean="0"/>
              <a:t>, V. W. </a:t>
            </a:r>
            <a:r>
              <a:rPr lang="tr-TR" dirty="0" err="1" smtClean="0"/>
              <a:t>Rodwell</a:t>
            </a:r>
            <a:r>
              <a:rPr lang="tr-TR" dirty="0" smtClean="0"/>
              <a:t>, </a:t>
            </a:r>
            <a:r>
              <a:rPr lang="tr-TR" dirty="0" err="1" smtClean="0"/>
              <a:t>Lange</a:t>
            </a:r>
            <a:r>
              <a:rPr lang="tr-TR" dirty="0" smtClean="0"/>
              <a:t> </a:t>
            </a:r>
            <a:r>
              <a:rPr lang="tr-TR" dirty="0" err="1" smtClean="0"/>
              <a:t>Medical</a:t>
            </a:r>
            <a:r>
              <a:rPr lang="tr-TR" dirty="0" smtClean="0"/>
              <a:t> </a:t>
            </a:r>
            <a:r>
              <a:rPr lang="tr-TR" dirty="0" err="1" smtClean="0"/>
              <a:t>Books</a:t>
            </a:r>
            <a:r>
              <a:rPr lang="tr-TR" dirty="0" smtClean="0"/>
              <a:t>/</a:t>
            </a:r>
            <a:r>
              <a:rPr lang="tr-TR" dirty="0" err="1" smtClean="0"/>
              <a:t>McGraw</a:t>
            </a:r>
            <a:r>
              <a:rPr lang="tr-TR" dirty="0" smtClean="0"/>
              <a:t>-</a:t>
            </a:r>
            <a:r>
              <a:rPr lang="tr-TR" dirty="0" err="1" smtClean="0"/>
              <a:t>Hill</a:t>
            </a:r>
            <a:r>
              <a:rPr lang="tr-TR" dirty="0" smtClean="0"/>
              <a:t> </a:t>
            </a:r>
            <a:r>
              <a:rPr lang="tr-TR" dirty="0" err="1" smtClean="0"/>
              <a:t>Medical</a:t>
            </a:r>
            <a:r>
              <a:rPr lang="tr-TR" dirty="0" smtClean="0"/>
              <a:t> </a:t>
            </a:r>
            <a:r>
              <a:rPr lang="tr-TR" dirty="0" err="1" smtClean="0"/>
              <a:t>Publishing</a:t>
            </a:r>
            <a:r>
              <a:rPr lang="tr-TR" dirty="0" smtClean="0"/>
              <a:t> </a:t>
            </a:r>
            <a:r>
              <a:rPr lang="tr-TR" dirty="0" err="1" smtClean="0"/>
              <a:t>Division</a:t>
            </a:r>
            <a:r>
              <a:rPr lang="tr-TR" dirty="0" smtClean="0"/>
              <a:t>, 2003.</a:t>
            </a:r>
          </a:p>
          <a:p>
            <a:pPr algn="just"/>
            <a:endParaRPr lang="tr-TR" dirty="0" smtClean="0"/>
          </a:p>
          <a:p>
            <a:pPr algn="just"/>
            <a:r>
              <a:rPr lang="en-US" dirty="0" smtClean="0"/>
              <a:t>Basic Concepts in Biochemistry, A Student’s Survival Guide, H. F. Gilbert, McGraw-Hill Health </a:t>
            </a:r>
            <a:r>
              <a:rPr lang="en-US" dirty="0" err="1" smtClean="0"/>
              <a:t>Proffesions</a:t>
            </a:r>
            <a:r>
              <a:rPr lang="en-US" dirty="0" smtClean="0"/>
              <a:t> Division, 2000.</a:t>
            </a:r>
            <a:endParaRPr lang="en-US" dirty="0"/>
          </a:p>
        </p:txBody>
      </p:sp>
    </p:spTree>
    <p:extLst>
      <p:ext uri="{BB962C8B-B14F-4D97-AF65-F5344CB8AC3E}">
        <p14:creationId xmlns:p14="http://schemas.microsoft.com/office/powerpoint/2010/main" val="36358744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 ONÜÇÜNCÜ HAFTA  DERS İÇERİĞİ</a:t>
            </a:r>
            <a:endParaRPr lang="tr-TR" dirty="0"/>
          </a:p>
        </p:txBody>
      </p:sp>
      <p:sp>
        <p:nvSpPr>
          <p:cNvPr id="3" name="2 İçerik Yer Tutucusu"/>
          <p:cNvSpPr>
            <a:spLocks noGrp="1"/>
          </p:cNvSpPr>
          <p:nvPr>
            <p:ph sz="quarter" idx="13"/>
          </p:nvPr>
        </p:nvSpPr>
        <p:spPr/>
        <p:txBody>
          <a:bodyPr>
            <a:normAutofit fontScale="77500" lnSpcReduction="20000"/>
          </a:bodyPr>
          <a:lstStyle/>
          <a:p>
            <a:pPr algn="just">
              <a:lnSpc>
                <a:spcPct val="150000"/>
              </a:lnSpc>
            </a:pPr>
            <a:r>
              <a:rPr lang="tr-TR" sz="4000" dirty="0" err="1" smtClean="0"/>
              <a:t>Malat</a:t>
            </a:r>
            <a:r>
              <a:rPr lang="tr-TR" sz="4000" dirty="0" smtClean="0"/>
              <a:t>-</a:t>
            </a:r>
            <a:r>
              <a:rPr lang="tr-TR" sz="4000" dirty="0" err="1" smtClean="0"/>
              <a:t>aspartat</a:t>
            </a:r>
            <a:r>
              <a:rPr lang="tr-TR" sz="4000" dirty="0" smtClean="0"/>
              <a:t> ve </a:t>
            </a:r>
            <a:r>
              <a:rPr lang="tr-TR" sz="4000" dirty="0" err="1" smtClean="0"/>
              <a:t>gliserol</a:t>
            </a:r>
            <a:r>
              <a:rPr lang="tr-TR" sz="4000" dirty="0" smtClean="0"/>
              <a:t> fosfat yolları ve önemi, </a:t>
            </a:r>
            <a:r>
              <a:rPr lang="tr-TR" sz="4000" dirty="0" err="1" smtClean="0"/>
              <a:t>oksidatif</a:t>
            </a:r>
            <a:r>
              <a:rPr lang="tr-TR" sz="4000" dirty="0" smtClean="0"/>
              <a:t> </a:t>
            </a:r>
            <a:r>
              <a:rPr lang="tr-TR" sz="4000" dirty="0" err="1" smtClean="0"/>
              <a:t>fosforilasyonun</a:t>
            </a:r>
            <a:r>
              <a:rPr lang="tr-TR" sz="4000" dirty="0" smtClean="0"/>
              <a:t> düzenlenmesi ve kahverengi yağ hücrelerinde ısı üretimi.</a:t>
            </a:r>
            <a:endParaRPr lang="tr-TR" sz="4000" b="1" dirty="0"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9" name="Rectangle 5"/>
          <p:cNvSpPr>
            <a:spLocks noGrp="1" noChangeArrowheads="1"/>
          </p:cNvSpPr>
          <p:nvPr>
            <p:ph type="subTitle" idx="1"/>
          </p:nvPr>
        </p:nvSpPr>
        <p:spPr>
          <a:xfrm>
            <a:off x="1428728" y="714356"/>
            <a:ext cx="6400800" cy="5138758"/>
          </a:xfrm>
        </p:spPr>
        <p:txBody>
          <a:bodyPr/>
          <a:lstStyle/>
          <a:p>
            <a:pPr algn="just"/>
            <a:endParaRPr lang="tr-TR" dirty="0" smtClean="0"/>
          </a:p>
          <a:p>
            <a:pPr algn="just"/>
            <a:r>
              <a:rPr lang="en-US" dirty="0" smtClean="0"/>
              <a:t>Principles of Biochemistry, H. R. Horton, L. A. Moran, K. G. </a:t>
            </a:r>
            <a:r>
              <a:rPr lang="en-US" dirty="0" err="1" smtClean="0"/>
              <a:t>Scrimgeour</a:t>
            </a:r>
            <a:r>
              <a:rPr lang="en-US" dirty="0" smtClean="0"/>
              <a:t>, M. D. Perry, J. D. </a:t>
            </a:r>
            <a:r>
              <a:rPr lang="en-US" dirty="0" err="1" smtClean="0"/>
              <a:t>Rawn</a:t>
            </a:r>
            <a:r>
              <a:rPr lang="en-US" dirty="0" smtClean="0"/>
              <a:t>, Pearson </a:t>
            </a:r>
            <a:r>
              <a:rPr lang="en-US" dirty="0" err="1" smtClean="0"/>
              <a:t>Prentis</a:t>
            </a:r>
            <a:r>
              <a:rPr lang="en-US" dirty="0" smtClean="0"/>
              <a:t> Hall, 2006.</a:t>
            </a:r>
            <a:endParaRPr lang="tr-TR" dirty="0" smtClean="0"/>
          </a:p>
          <a:p>
            <a:pPr algn="just"/>
            <a:endParaRPr lang="tr-TR" dirty="0" smtClean="0"/>
          </a:p>
          <a:p>
            <a:pPr algn="just"/>
            <a:r>
              <a:rPr lang="tr-TR" dirty="0" err="1" smtClean="0"/>
              <a:t>Color</a:t>
            </a:r>
            <a:r>
              <a:rPr lang="tr-TR" dirty="0" smtClean="0"/>
              <a:t> Atlas of </a:t>
            </a:r>
            <a:r>
              <a:rPr lang="tr-TR" dirty="0" err="1" smtClean="0"/>
              <a:t>Biochemistry</a:t>
            </a:r>
            <a:r>
              <a:rPr lang="tr-TR" dirty="0" smtClean="0"/>
              <a:t>, J. </a:t>
            </a:r>
            <a:r>
              <a:rPr lang="tr-TR" dirty="0" err="1" smtClean="0"/>
              <a:t>Koolman</a:t>
            </a:r>
            <a:r>
              <a:rPr lang="tr-TR" dirty="0" smtClean="0"/>
              <a:t>, K. H. </a:t>
            </a:r>
            <a:r>
              <a:rPr lang="tr-TR" dirty="0" err="1" smtClean="0"/>
              <a:t>Roehm</a:t>
            </a:r>
            <a:r>
              <a:rPr lang="tr-TR" dirty="0" smtClean="0"/>
              <a:t>, </a:t>
            </a:r>
            <a:r>
              <a:rPr lang="tr-TR" dirty="0" err="1" smtClean="0"/>
              <a:t>Georg</a:t>
            </a:r>
            <a:r>
              <a:rPr lang="tr-TR" dirty="0" smtClean="0"/>
              <a:t> </a:t>
            </a:r>
            <a:r>
              <a:rPr lang="tr-TR" dirty="0" err="1" smtClean="0"/>
              <a:t>Thieme</a:t>
            </a:r>
            <a:r>
              <a:rPr lang="tr-TR" dirty="0" smtClean="0"/>
              <a:t> </a:t>
            </a:r>
            <a:r>
              <a:rPr lang="tr-TR" dirty="0" err="1" smtClean="0"/>
              <a:t>Verlag</a:t>
            </a:r>
            <a:r>
              <a:rPr lang="tr-TR" dirty="0" smtClean="0"/>
              <a:t>, 2005. </a:t>
            </a:r>
            <a:endParaRPr lang="en-US" dirty="0"/>
          </a:p>
        </p:txBody>
      </p:sp>
    </p:spTree>
    <p:extLst>
      <p:ext uri="{BB962C8B-B14F-4D97-AF65-F5344CB8AC3E}">
        <p14:creationId xmlns:p14="http://schemas.microsoft.com/office/powerpoint/2010/main" val="36304767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figure 14-19"/>
          <p:cNvPicPr>
            <a:picLocks noChangeAspect="1" noChangeArrowheads="1"/>
          </p:cNvPicPr>
          <p:nvPr/>
        </p:nvPicPr>
        <p:blipFill>
          <a:blip r:embed="rId3">
            <a:extLst>
              <a:ext uri="{28A0092B-C50C-407E-A947-70E740481C1C}">
                <a14:useLocalDpi xmlns:a14="http://schemas.microsoft.com/office/drawing/2010/main" val="0"/>
              </a:ext>
            </a:extLst>
          </a:blip>
          <a:srcRect b="4738"/>
          <a:stretch>
            <a:fillRect/>
          </a:stretch>
        </p:blipFill>
        <p:spPr bwMode="auto">
          <a:xfrm>
            <a:off x="1571050" y="286205"/>
            <a:ext cx="6026727" cy="5062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0" y="0"/>
            <a:ext cx="2603213" cy="369332"/>
          </a:xfrm>
          <a:prstGeom prst="rect">
            <a:avLst/>
          </a:prstGeom>
        </p:spPr>
        <p:txBody>
          <a:bodyPr wrap="none">
            <a:spAutoFit/>
          </a:bodyPr>
          <a:lstStyle/>
          <a:p>
            <a:r>
              <a:rPr lang="en-US" altLang="en-US" u="sng" dirty="0"/>
              <a:t>Malate–aspartate shuttle</a:t>
            </a:r>
            <a:endParaRPr lang="en-US" u="sng" dirty="0"/>
          </a:p>
        </p:txBody>
      </p:sp>
      <p:sp>
        <p:nvSpPr>
          <p:cNvPr id="4" name="Rounded Rectangle 3"/>
          <p:cNvSpPr/>
          <p:nvPr/>
        </p:nvSpPr>
        <p:spPr>
          <a:xfrm>
            <a:off x="3429000" y="1524000"/>
            <a:ext cx="2590800" cy="2057400"/>
          </a:xfrm>
          <a:prstGeom prst="roundRect">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7162800" y="131802"/>
            <a:ext cx="1752600" cy="1200329"/>
          </a:xfrm>
          <a:prstGeom prst="rect">
            <a:avLst/>
          </a:prstGeom>
          <a:noFill/>
          <a:ln>
            <a:solidFill>
              <a:srgbClr val="7030A0"/>
            </a:solidFill>
          </a:ln>
        </p:spPr>
        <p:txBody>
          <a:bodyPr wrap="square" rtlCol="0">
            <a:spAutoFit/>
          </a:bodyPr>
          <a:lstStyle/>
          <a:p>
            <a:r>
              <a:rPr lang="en-US" dirty="0" smtClean="0"/>
              <a:t>Used for amino acid conversions</a:t>
            </a:r>
          </a:p>
          <a:p>
            <a:r>
              <a:rPr lang="en-US" dirty="0" smtClean="0"/>
              <a:t>(absent from last slide)</a:t>
            </a:r>
            <a:endParaRPr lang="en-US" dirty="0"/>
          </a:p>
        </p:txBody>
      </p:sp>
      <p:cxnSp>
        <p:nvCxnSpPr>
          <p:cNvPr id="7" name="Straight Connector 6"/>
          <p:cNvCxnSpPr>
            <a:stCxn id="4" idx="3"/>
            <a:endCxn id="5" idx="1"/>
          </p:cNvCxnSpPr>
          <p:nvPr/>
        </p:nvCxnSpPr>
        <p:spPr>
          <a:xfrm flipV="1">
            <a:off x="6019800" y="731967"/>
            <a:ext cx="1143000" cy="1820733"/>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sp>
        <p:nvSpPr>
          <p:cNvPr id="12" name="Rounded Rectangle 11"/>
          <p:cNvSpPr/>
          <p:nvPr/>
        </p:nvSpPr>
        <p:spPr>
          <a:xfrm>
            <a:off x="2971800" y="253134"/>
            <a:ext cx="1447800" cy="58506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228600" y="685800"/>
            <a:ext cx="1752600" cy="646331"/>
          </a:xfrm>
          <a:prstGeom prst="rect">
            <a:avLst/>
          </a:prstGeom>
          <a:noFill/>
          <a:ln>
            <a:solidFill>
              <a:srgbClr val="FF0000"/>
            </a:solidFill>
          </a:ln>
        </p:spPr>
        <p:txBody>
          <a:bodyPr wrap="square" rtlCol="0">
            <a:spAutoFit/>
          </a:bodyPr>
          <a:lstStyle/>
          <a:p>
            <a:r>
              <a:rPr lang="en-US" dirty="0" smtClean="0"/>
              <a:t>NADH gives its e</a:t>
            </a:r>
            <a:r>
              <a:rPr lang="en-US" baseline="30000" dirty="0" smtClean="0"/>
              <a:t>-</a:t>
            </a:r>
            <a:r>
              <a:rPr lang="en-US" dirty="0" smtClean="0"/>
              <a:t> to malate</a:t>
            </a:r>
            <a:endParaRPr lang="en-US" dirty="0"/>
          </a:p>
        </p:txBody>
      </p:sp>
      <p:cxnSp>
        <p:nvCxnSpPr>
          <p:cNvPr id="15" name="Straight Connector 14"/>
          <p:cNvCxnSpPr>
            <a:stCxn id="13" idx="3"/>
            <a:endCxn id="12" idx="1"/>
          </p:cNvCxnSpPr>
          <p:nvPr/>
        </p:nvCxnSpPr>
        <p:spPr>
          <a:xfrm flipV="1">
            <a:off x="1981200" y="545667"/>
            <a:ext cx="990600" cy="46329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Rounded Rectangle 15"/>
          <p:cNvSpPr/>
          <p:nvPr/>
        </p:nvSpPr>
        <p:spPr>
          <a:xfrm>
            <a:off x="2476500" y="2286000"/>
            <a:ext cx="647700" cy="498475"/>
          </a:xfrm>
          <a:prstGeom prst="round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174506" y="5309092"/>
            <a:ext cx="2213264" cy="646331"/>
          </a:xfrm>
          <a:prstGeom prst="rect">
            <a:avLst/>
          </a:prstGeom>
          <a:noFill/>
          <a:ln>
            <a:solidFill>
              <a:srgbClr val="FFC000"/>
            </a:solidFill>
          </a:ln>
        </p:spPr>
        <p:txBody>
          <a:bodyPr wrap="square" rtlCol="0">
            <a:spAutoFit/>
          </a:bodyPr>
          <a:lstStyle/>
          <a:p>
            <a:r>
              <a:rPr lang="en-US" dirty="0" smtClean="0"/>
              <a:t>Malate is transported across membrane</a:t>
            </a:r>
            <a:endParaRPr lang="en-US" dirty="0"/>
          </a:p>
        </p:txBody>
      </p:sp>
      <p:cxnSp>
        <p:nvCxnSpPr>
          <p:cNvPr id="19" name="Straight Connector 18"/>
          <p:cNvCxnSpPr>
            <a:stCxn id="16" idx="2"/>
            <a:endCxn id="17" idx="0"/>
          </p:cNvCxnSpPr>
          <p:nvPr/>
        </p:nvCxnSpPr>
        <p:spPr>
          <a:xfrm flipH="1">
            <a:off x="1281138" y="2784475"/>
            <a:ext cx="1519212" cy="2524617"/>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
        <p:nvSpPr>
          <p:cNvPr id="20" name="Rounded Rectangle 19"/>
          <p:cNvSpPr/>
          <p:nvPr/>
        </p:nvSpPr>
        <p:spPr>
          <a:xfrm>
            <a:off x="3048000" y="4267200"/>
            <a:ext cx="1371600" cy="1048616"/>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3429000" y="5948700"/>
            <a:ext cx="2514600" cy="646331"/>
          </a:xfrm>
          <a:prstGeom prst="rect">
            <a:avLst/>
          </a:prstGeom>
          <a:noFill/>
          <a:ln>
            <a:solidFill>
              <a:srgbClr val="00B050"/>
            </a:solidFill>
          </a:ln>
        </p:spPr>
        <p:txBody>
          <a:bodyPr wrap="square" rtlCol="0">
            <a:spAutoFit/>
          </a:bodyPr>
          <a:lstStyle/>
          <a:p>
            <a:r>
              <a:rPr lang="en-US" dirty="0" smtClean="0"/>
              <a:t>NADH is regenerated on other side of membrane</a:t>
            </a:r>
            <a:endParaRPr lang="en-US" dirty="0"/>
          </a:p>
        </p:txBody>
      </p:sp>
      <p:cxnSp>
        <p:nvCxnSpPr>
          <p:cNvPr id="23" name="Straight Connector 22"/>
          <p:cNvCxnSpPr>
            <a:stCxn id="20" idx="2"/>
            <a:endCxn id="21" idx="0"/>
          </p:cNvCxnSpPr>
          <p:nvPr/>
        </p:nvCxnSpPr>
        <p:spPr>
          <a:xfrm>
            <a:off x="3733800" y="5315816"/>
            <a:ext cx="952500" cy="632884"/>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sp>
        <p:nvSpPr>
          <p:cNvPr id="26" name="Rounded Rectangle 25"/>
          <p:cNvSpPr/>
          <p:nvPr/>
        </p:nvSpPr>
        <p:spPr>
          <a:xfrm>
            <a:off x="5943600" y="838200"/>
            <a:ext cx="914400" cy="3429000"/>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6627159" y="5486399"/>
            <a:ext cx="2171700" cy="1200329"/>
          </a:xfrm>
          <a:prstGeom prst="rect">
            <a:avLst/>
          </a:prstGeom>
          <a:noFill/>
          <a:ln>
            <a:solidFill>
              <a:srgbClr val="0070C0"/>
            </a:solidFill>
          </a:ln>
        </p:spPr>
        <p:txBody>
          <a:bodyPr wrap="square" rtlCol="0">
            <a:spAutoFit/>
          </a:bodyPr>
          <a:lstStyle/>
          <a:p>
            <a:r>
              <a:rPr lang="en-US" dirty="0" smtClean="0"/>
              <a:t>[Oxaloacetate] is maintained through conversion to and from aspartate</a:t>
            </a:r>
            <a:endParaRPr lang="en-US" dirty="0"/>
          </a:p>
        </p:txBody>
      </p:sp>
      <p:cxnSp>
        <p:nvCxnSpPr>
          <p:cNvPr id="31" name="Straight Connector 30"/>
          <p:cNvCxnSpPr>
            <a:stCxn id="26" idx="2"/>
            <a:endCxn id="27" idx="0"/>
          </p:cNvCxnSpPr>
          <p:nvPr/>
        </p:nvCxnSpPr>
        <p:spPr>
          <a:xfrm>
            <a:off x="6400800" y="4267200"/>
            <a:ext cx="1312209" cy="1219199"/>
          </a:xfrm>
          <a:prstGeom prst="line">
            <a:avLst/>
          </a:prstGeom>
          <a:ln>
            <a:solidFill>
              <a:srgbClr val="007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55192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figure 14-18"/>
          <p:cNvPicPr>
            <a:picLocks noChangeAspect="1" noChangeArrowheads="1"/>
          </p:cNvPicPr>
          <p:nvPr/>
        </p:nvPicPr>
        <p:blipFill>
          <a:blip r:embed="rId3">
            <a:extLst>
              <a:ext uri="{28A0092B-C50C-407E-A947-70E740481C1C}">
                <a14:useLocalDpi xmlns:a14="http://schemas.microsoft.com/office/drawing/2010/main" val="0"/>
              </a:ext>
            </a:extLst>
          </a:blip>
          <a:srcRect b="6567"/>
          <a:stretch>
            <a:fillRect/>
          </a:stretch>
        </p:blipFill>
        <p:spPr bwMode="auto">
          <a:xfrm>
            <a:off x="1063540" y="342833"/>
            <a:ext cx="6026727" cy="3812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8965" y="8075"/>
            <a:ext cx="2704458" cy="369332"/>
          </a:xfrm>
          <a:prstGeom prst="rect">
            <a:avLst/>
          </a:prstGeom>
        </p:spPr>
        <p:txBody>
          <a:bodyPr wrap="none">
            <a:spAutoFit/>
          </a:bodyPr>
          <a:lstStyle/>
          <a:p>
            <a:r>
              <a:rPr lang="en-US" altLang="en-US" u="sng" dirty="0"/>
              <a:t>Glycerol phosphate shuttle</a:t>
            </a:r>
          </a:p>
        </p:txBody>
      </p:sp>
      <p:sp>
        <p:nvSpPr>
          <p:cNvPr id="6" name="Rectangle 3"/>
          <p:cNvSpPr>
            <a:spLocks noChangeArrowheads="1"/>
          </p:cNvSpPr>
          <p:nvPr/>
        </p:nvSpPr>
        <p:spPr bwMode="auto">
          <a:xfrm>
            <a:off x="0" y="5334000"/>
            <a:ext cx="91440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defRPr>
            </a:lvl1pPr>
            <a:lvl2pPr marL="742950" indent="-285750">
              <a:defRPr sz="2400">
                <a:solidFill>
                  <a:schemeClr val="tx1"/>
                </a:solidFill>
                <a:latin typeface="Times" charset="0"/>
              </a:defRPr>
            </a:lvl2pPr>
            <a:lvl3pPr marL="1143000" indent="-228600">
              <a:defRPr sz="2400">
                <a:solidFill>
                  <a:schemeClr val="tx1"/>
                </a:solidFill>
                <a:latin typeface="Times" charset="0"/>
              </a:defRPr>
            </a:lvl3pPr>
            <a:lvl4pPr marL="1600200" indent="-228600">
              <a:defRPr sz="2400">
                <a:solidFill>
                  <a:schemeClr val="tx1"/>
                </a:solidFill>
                <a:latin typeface="Times" charset="0"/>
              </a:defRPr>
            </a:lvl4pPr>
            <a:lvl5pPr marL="2057400" indent="-228600">
              <a:defRPr sz="2400">
                <a:solidFill>
                  <a:schemeClr val="tx1"/>
                </a:solidFill>
                <a:latin typeface="Times" charset="0"/>
              </a:defRPr>
            </a:lvl5pPr>
            <a:lvl6pPr marL="2514600" indent="-228600" eaLnBrk="0" fontAlgn="base" hangingPunct="0">
              <a:spcBef>
                <a:spcPct val="0"/>
              </a:spcBef>
              <a:spcAft>
                <a:spcPct val="0"/>
              </a:spcAft>
              <a:defRPr sz="2400">
                <a:solidFill>
                  <a:schemeClr val="tx1"/>
                </a:solidFill>
                <a:latin typeface="Times" charset="0"/>
              </a:defRPr>
            </a:lvl6pPr>
            <a:lvl7pPr marL="2971800" indent="-228600" eaLnBrk="0" fontAlgn="base" hangingPunct="0">
              <a:spcBef>
                <a:spcPct val="0"/>
              </a:spcBef>
              <a:spcAft>
                <a:spcPct val="0"/>
              </a:spcAft>
              <a:defRPr sz="2400">
                <a:solidFill>
                  <a:schemeClr val="tx1"/>
                </a:solidFill>
                <a:latin typeface="Times" charset="0"/>
              </a:defRPr>
            </a:lvl7pPr>
            <a:lvl8pPr marL="3429000" indent="-228600" eaLnBrk="0" fontAlgn="base" hangingPunct="0">
              <a:spcBef>
                <a:spcPct val="0"/>
              </a:spcBef>
              <a:spcAft>
                <a:spcPct val="0"/>
              </a:spcAft>
              <a:defRPr sz="2400">
                <a:solidFill>
                  <a:schemeClr val="tx1"/>
                </a:solidFill>
                <a:latin typeface="Times" charset="0"/>
              </a:defRPr>
            </a:lvl8pPr>
            <a:lvl9pPr marL="3886200" indent="-228600" eaLnBrk="0" fontAlgn="base" hangingPunct="0">
              <a:spcBef>
                <a:spcPct val="0"/>
              </a:spcBef>
              <a:spcAft>
                <a:spcPct val="0"/>
              </a:spcAft>
              <a:defRPr sz="2400">
                <a:solidFill>
                  <a:schemeClr val="tx1"/>
                </a:solidFill>
                <a:latin typeface="Times" charset="0"/>
              </a:defRPr>
            </a:lvl9pPr>
          </a:lstStyle>
          <a:p>
            <a:r>
              <a:rPr lang="en-US" altLang="en-US" sz="2000" dirty="0" smtClean="0">
                <a:latin typeface="+mn-lt"/>
              </a:rPr>
              <a:t>Two glycerol 3-phosphate dehydrogenase enzymes are required – one cytosolic and one membrane-bound.</a:t>
            </a:r>
          </a:p>
          <a:p>
            <a:endParaRPr lang="en-US" altLang="en-US" sz="2000" dirty="0" smtClean="0">
              <a:latin typeface="+mn-lt"/>
            </a:endParaRPr>
          </a:p>
          <a:p>
            <a:r>
              <a:rPr lang="en-US" altLang="en-US" sz="2000" i="1" dirty="0" smtClean="0">
                <a:latin typeface="+mn-lt"/>
              </a:rPr>
              <a:t>Note </a:t>
            </a:r>
            <a:r>
              <a:rPr lang="en-US" altLang="en-US" sz="2000" i="1" dirty="0">
                <a:latin typeface="+mn-lt"/>
              </a:rPr>
              <a:t>that this gives only 1.5 ATP per NADH, rather than 2.5</a:t>
            </a:r>
            <a:r>
              <a:rPr lang="en-US" altLang="en-US" sz="2000" i="1" dirty="0" smtClean="0">
                <a:latin typeface="+mn-lt"/>
              </a:rPr>
              <a:t>! (Complex I is bypassed)</a:t>
            </a:r>
          </a:p>
        </p:txBody>
      </p:sp>
      <p:sp>
        <p:nvSpPr>
          <p:cNvPr id="3" name="Rectangle 2"/>
          <p:cNvSpPr/>
          <p:nvPr/>
        </p:nvSpPr>
        <p:spPr>
          <a:xfrm>
            <a:off x="1371600" y="4182070"/>
            <a:ext cx="2940627" cy="923330"/>
          </a:xfrm>
          <a:prstGeom prst="rect">
            <a:avLst/>
          </a:prstGeom>
          <a:ln>
            <a:solidFill>
              <a:srgbClr val="FF0000"/>
            </a:solidFill>
          </a:ln>
        </p:spPr>
        <p:txBody>
          <a:bodyPr wrap="square">
            <a:spAutoFit/>
          </a:bodyPr>
          <a:lstStyle/>
          <a:p>
            <a:r>
              <a:rPr lang="en-US" altLang="en-US" dirty="0"/>
              <a:t>Cytosolic NADH reduces </a:t>
            </a:r>
            <a:r>
              <a:rPr lang="en-US" altLang="en-US" dirty="0" err="1"/>
              <a:t>dihydroxyacetone</a:t>
            </a:r>
            <a:r>
              <a:rPr lang="en-US" altLang="en-US" dirty="0"/>
              <a:t> phosphate to glycerol 3-phosphate</a:t>
            </a:r>
            <a:endParaRPr lang="en-US" dirty="0"/>
          </a:p>
        </p:txBody>
      </p:sp>
      <p:sp>
        <p:nvSpPr>
          <p:cNvPr id="8" name="Right Arrow 7"/>
          <p:cNvSpPr/>
          <p:nvPr/>
        </p:nvSpPr>
        <p:spPr>
          <a:xfrm>
            <a:off x="4572000" y="4377035"/>
            <a:ext cx="4572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5289176" y="4182070"/>
            <a:ext cx="3429000" cy="923330"/>
          </a:xfrm>
          <a:prstGeom prst="rect">
            <a:avLst/>
          </a:prstGeom>
          <a:ln>
            <a:solidFill>
              <a:srgbClr val="FF0000"/>
            </a:solidFill>
          </a:ln>
        </p:spPr>
        <p:txBody>
          <a:bodyPr wrap="square">
            <a:spAutoFit/>
          </a:bodyPr>
          <a:lstStyle/>
          <a:p>
            <a:r>
              <a:rPr lang="en-US" altLang="en-US" dirty="0"/>
              <a:t>The reverse reaction is catalyzed by FADH</a:t>
            </a:r>
            <a:r>
              <a:rPr lang="en-US" altLang="en-US" baseline="-25000" dirty="0"/>
              <a:t>2</a:t>
            </a:r>
            <a:r>
              <a:rPr lang="en-US" altLang="en-US" dirty="0"/>
              <a:t> which transfers electrons to ubiquinone</a:t>
            </a:r>
            <a:endParaRPr lang="en-US" dirty="0"/>
          </a:p>
        </p:txBody>
      </p:sp>
    </p:spTree>
    <p:extLst>
      <p:ext uri="{BB962C8B-B14F-4D97-AF65-F5344CB8AC3E}">
        <p14:creationId xmlns:p14="http://schemas.microsoft.com/office/powerpoint/2010/main" val="2513464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6">
                                            <p:txEl>
                                              <p:pRg st="2" end="2"/>
                                            </p:txEl>
                                          </p:spTgt>
                                        </p:tgtEl>
                                        <p:attrNameLst>
                                          <p:attrName>style.visibility</p:attrName>
                                        </p:attrNameLst>
                                      </p:cBhvr>
                                      <p:to>
                                        <p:strVal val="visible"/>
                                      </p:to>
                                    </p:set>
                                    <p:animEffect transition="in" filter="fade">
                                      <p:cBhvr>
                                        <p:cTn id="20"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4" descr="figure 13-10"/>
          <p:cNvPicPr>
            <a:picLocks noChangeAspect="1" noChangeArrowheads="1"/>
          </p:cNvPicPr>
          <p:nvPr/>
        </p:nvPicPr>
        <p:blipFill>
          <a:blip r:embed="rId2">
            <a:extLst>
              <a:ext uri="{28A0092B-C50C-407E-A947-70E740481C1C}">
                <a14:useLocalDpi xmlns:a14="http://schemas.microsoft.com/office/drawing/2010/main" val="0"/>
              </a:ext>
            </a:extLst>
          </a:blip>
          <a:srcRect b="7042"/>
          <a:stretch>
            <a:fillRect/>
          </a:stretch>
        </p:blipFill>
        <p:spPr bwMode="auto">
          <a:xfrm>
            <a:off x="304800" y="0"/>
            <a:ext cx="8531225" cy="509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Rectangle 5"/>
          <p:cNvSpPr>
            <a:spLocks noChangeArrowheads="1"/>
          </p:cNvSpPr>
          <p:nvPr/>
        </p:nvSpPr>
        <p:spPr bwMode="auto">
          <a:xfrm>
            <a:off x="152400" y="5382161"/>
            <a:ext cx="8915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defRPr>
            </a:lvl1pPr>
            <a:lvl2pPr marL="742950" indent="-285750">
              <a:defRPr sz="2400">
                <a:solidFill>
                  <a:schemeClr val="tx1"/>
                </a:solidFill>
                <a:latin typeface="Times" charset="0"/>
              </a:defRPr>
            </a:lvl2pPr>
            <a:lvl3pPr marL="1143000" indent="-228600">
              <a:defRPr sz="2400">
                <a:solidFill>
                  <a:schemeClr val="tx1"/>
                </a:solidFill>
                <a:latin typeface="Times" charset="0"/>
              </a:defRPr>
            </a:lvl3pPr>
            <a:lvl4pPr marL="1600200" indent="-228600">
              <a:defRPr sz="2400">
                <a:solidFill>
                  <a:schemeClr val="tx1"/>
                </a:solidFill>
                <a:latin typeface="Times" charset="0"/>
              </a:defRPr>
            </a:lvl4pPr>
            <a:lvl5pPr marL="2057400" indent="-228600">
              <a:defRPr sz="2400">
                <a:solidFill>
                  <a:schemeClr val="tx1"/>
                </a:solidFill>
                <a:latin typeface="Times" charset="0"/>
              </a:defRPr>
            </a:lvl5pPr>
            <a:lvl6pPr marL="2514600" indent="-228600" eaLnBrk="0" fontAlgn="base" hangingPunct="0">
              <a:spcBef>
                <a:spcPct val="0"/>
              </a:spcBef>
              <a:spcAft>
                <a:spcPct val="0"/>
              </a:spcAft>
              <a:defRPr sz="2400">
                <a:solidFill>
                  <a:schemeClr val="tx1"/>
                </a:solidFill>
                <a:latin typeface="Times" charset="0"/>
              </a:defRPr>
            </a:lvl6pPr>
            <a:lvl7pPr marL="2971800" indent="-228600" eaLnBrk="0" fontAlgn="base" hangingPunct="0">
              <a:spcBef>
                <a:spcPct val="0"/>
              </a:spcBef>
              <a:spcAft>
                <a:spcPct val="0"/>
              </a:spcAft>
              <a:defRPr sz="2400">
                <a:solidFill>
                  <a:schemeClr val="tx1"/>
                </a:solidFill>
                <a:latin typeface="Times" charset="0"/>
              </a:defRPr>
            </a:lvl7pPr>
            <a:lvl8pPr marL="3429000" indent="-228600" eaLnBrk="0" fontAlgn="base" hangingPunct="0">
              <a:spcBef>
                <a:spcPct val="0"/>
              </a:spcBef>
              <a:spcAft>
                <a:spcPct val="0"/>
              </a:spcAft>
              <a:defRPr sz="2400">
                <a:solidFill>
                  <a:schemeClr val="tx1"/>
                </a:solidFill>
                <a:latin typeface="Times" charset="0"/>
              </a:defRPr>
            </a:lvl8pPr>
            <a:lvl9pPr marL="3886200" indent="-228600" eaLnBrk="0" fontAlgn="base" hangingPunct="0">
              <a:spcBef>
                <a:spcPct val="0"/>
              </a:spcBef>
              <a:spcAft>
                <a:spcPct val="0"/>
              </a:spcAft>
              <a:defRPr sz="2400">
                <a:solidFill>
                  <a:schemeClr val="tx1"/>
                </a:solidFill>
                <a:latin typeface="Times" charset="0"/>
              </a:defRPr>
            </a:lvl9pPr>
          </a:lstStyle>
          <a:p>
            <a:r>
              <a:rPr lang="en-US" altLang="en-US" sz="2000" dirty="0">
                <a:latin typeface="+mn-lt"/>
              </a:rPr>
              <a:t>ATP production from the catabolism of one molecule of glucose by glycolysis, the citric acid cycle, and </a:t>
            </a:r>
            <a:r>
              <a:rPr lang="en-US" altLang="en-US" sz="2000" dirty="0" err="1">
                <a:latin typeface="+mn-lt"/>
              </a:rPr>
              <a:t>reoxidation</a:t>
            </a:r>
            <a:r>
              <a:rPr lang="en-US" altLang="en-US" sz="2000" dirty="0">
                <a:latin typeface="+mn-lt"/>
              </a:rPr>
              <a:t> of NADH and QH</a:t>
            </a:r>
            <a:r>
              <a:rPr lang="en-US" altLang="en-US" sz="2000" baseline="-25000" dirty="0">
                <a:latin typeface="+mn-lt"/>
              </a:rPr>
              <a:t>2</a:t>
            </a:r>
            <a:r>
              <a:rPr lang="en-US" altLang="en-US" sz="2000" dirty="0">
                <a:latin typeface="+mn-lt"/>
              </a:rPr>
              <a:t> The complete oxidation of glucose leads to the formation of 30 to 32 molecules of ATP, depending on the shuttle used to move NADH.</a:t>
            </a:r>
          </a:p>
        </p:txBody>
      </p:sp>
      <p:sp>
        <p:nvSpPr>
          <p:cNvPr id="43012" name="TextBox 3"/>
          <p:cNvSpPr txBox="1">
            <a:spLocks noChangeArrowheads="1"/>
          </p:cNvSpPr>
          <p:nvPr/>
        </p:nvSpPr>
        <p:spPr bwMode="auto">
          <a:xfrm>
            <a:off x="6705600" y="838200"/>
            <a:ext cx="18970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defRPr>
            </a:lvl1pPr>
            <a:lvl2pPr marL="742950" indent="-285750">
              <a:defRPr sz="2400">
                <a:solidFill>
                  <a:schemeClr val="tx1"/>
                </a:solidFill>
                <a:latin typeface="Times" charset="0"/>
              </a:defRPr>
            </a:lvl2pPr>
            <a:lvl3pPr marL="1143000" indent="-228600">
              <a:defRPr sz="2400">
                <a:solidFill>
                  <a:schemeClr val="tx1"/>
                </a:solidFill>
                <a:latin typeface="Times" charset="0"/>
              </a:defRPr>
            </a:lvl3pPr>
            <a:lvl4pPr marL="1600200" indent="-228600">
              <a:defRPr sz="2400">
                <a:solidFill>
                  <a:schemeClr val="tx1"/>
                </a:solidFill>
                <a:latin typeface="Times" charset="0"/>
              </a:defRPr>
            </a:lvl4pPr>
            <a:lvl5pPr marL="2057400" indent="-228600">
              <a:defRPr sz="2400">
                <a:solidFill>
                  <a:schemeClr val="tx1"/>
                </a:solidFill>
                <a:latin typeface="Times" charset="0"/>
              </a:defRPr>
            </a:lvl5pPr>
            <a:lvl6pPr marL="2514600" indent="-228600" eaLnBrk="0" fontAlgn="base" hangingPunct="0">
              <a:spcBef>
                <a:spcPct val="0"/>
              </a:spcBef>
              <a:spcAft>
                <a:spcPct val="0"/>
              </a:spcAft>
              <a:defRPr sz="2400">
                <a:solidFill>
                  <a:schemeClr val="tx1"/>
                </a:solidFill>
                <a:latin typeface="Times" charset="0"/>
              </a:defRPr>
            </a:lvl6pPr>
            <a:lvl7pPr marL="2971800" indent="-228600" eaLnBrk="0" fontAlgn="base" hangingPunct="0">
              <a:spcBef>
                <a:spcPct val="0"/>
              </a:spcBef>
              <a:spcAft>
                <a:spcPct val="0"/>
              </a:spcAft>
              <a:defRPr sz="2400">
                <a:solidFill>
                  <a:schemeClr val="tx1"/>
                </a:solidFill>
                <a:latin typeface="Times" charset="0"/>
              </a:defRPr>
            </a:lvl7pPr>
            <a:lvl8pPr marL="3429000" indent="-228600" eaLnBrk="0" fontAlgn="base" hangingPunct="0">
              <a:spcBef>
                <a:spcPct val="0"/>
              </a:spcBef>
              <a:spcAft>
                <a:spcPct val="0"/>
              </a:spcAft>
              <a:defRPr sz="2400">
                <a:solidFill>
                  <a:schemeClr val="tx1"/>
                </a:solidFill>
                <a:latin typeface="Times" charset="0"/>
              </a:defRPr>
            </a:lvl8pPr>
            <a:lvl9pPr marL="3886200" indent="-228600" eaLnBrk="0" fontAlgn="base" hangingPunct="0">
              <a:spcBef>
                <a:spcPct val="0"/>
              </a:spcBef>
              <a:spcAft>
                <a:spcPct val="0"/>
              </a:spcAft>
              <a:defRPr sz="2400">
                <a:solidFill>
                  <a:schemeClr val="tx1"/>
                </a:solidFill>
                <a:latin typeface="Times" charset="0"/>
              </a:defRPr>
            </a:lvl9pPr>
          </a:lstStyle>
          <a:p>
            <a:r>
              <a:rPr lang="en-US" altLang="en-US"/>
              <a:t>(</a:t>
            </a:r>
            <a:r>
              <a:rPr lang="en-US" altLang="en-US" sz="1800">
                <a:solidFill>
                  <a:srgbClr val="FF0000"/>
                </a:solidFill>
              </a:rPr>
              <a:t>3</a:t>
            </a:r>
            <a:r>
              <a:rPr lang="en-US" altLang="en-US" sz="1800"/>
              <a:t> for glycerol</a:t>
            </a:r>
          </a:p>
          <a:p>
            <a:r>
              <a:rPr lang="en-US" altLang="en-US" sz="1800"/>
              <a:t>Phosphate shuttle</a:t>
            </a:r>
            <a:r>
              <a:rPr lang="en-US" altLang="en-US"/>
              <a:t>)</a:t>
            </a:r>
          </a:p>
        </p:txBody>
      </p:sp>
    </p:spTree>
    <p:extLst>
      <p:ext uri="{BB962C8B-B14F-4D97-AF65-F5344CB8AC3E}">
        <p14:creationId xmlns:p14="http://schemas.microsoft.com/office/powerpoint/2010/main" val="5891174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48936"/>
            <a:ext cx="8485909" cy="66328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638581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UnCoupling Protein (Thermogenin) Heat Production/ETC Poisons - YouTub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457200"/>
            <a:ext cx="7315200" cy="518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13965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3"/>
          </p:nvPr>
        </p:nvSpPr>
        <p:spPr/>
        <p:txBody>
          <a:bodyPr>
            <a:normAutofit fontScale="77500" lnSpcReduction="20000"/>
          </a:bodyPr>
          <a:lstStyle/>
          <a:p>
            <a:r>
              <a:rPr lang="tr-TR" sz="3600" b="1" dirty="0" smtClean="0"/>
              <a:t>Yağ Asitlerinin Sentezi:</a:t>
            </a:r>
            <a:r>
              <a:rPr lang="tr-TR" sz="3600" dirty="0" smtClean="0"/>
              <a:t> </a:t>
            </a:r>
          </a:p>
          <a:p>
            <a:endParaRPr lang="tr-TR" sz="3600" dirty="0" smtClean="0"/>
          </a:p>
          <a:p>
            <a:r>
              <a:rPr lang="tr-TR" sz="3600" dirty="0" smtClean="0"/>
              <a:t>Yağ </a:t>
            </a:r>
            <a:r>
              <a:rPr lang="tr-TR" sz="3600" dirty="0" err="1" smtClean="0"/>
              <a:t>açili</a:t>
            </a:r>
            <a:r>
              <a:rPr lang="tr-TR" sz="3600" dirty="0" smtClean="0"/>
              <a:t> </a:t>
            </a:r>
            <a:r>
              <a:rPr lang="tr-TR" sz="3600" dirty="0" err="1" smtClean="0"/>
              <a:t>sentaz</a:t>
            </a:r>
            <a:r>
              <a:rPr lang="tr-TR" sz="3600" dirty="0" smtClean="0"/>
              <a:t> enziminin yapısı ve sentez mekanizması, </a:t>
            </a:r>
          </a:p>
          <a:p>
            <a:endParaRPr lang="tr-TR" sz="3600" dirty="0" smtClean="0"/>
          </a:p>
          <a:p>
            <a:r>
              <a:rPr lang="tr-TR" sz="3600" dirty="0" err="1" smtClean="0"/>
              <a:t>İnhibisyonu</a:t>
            </a:r>
            <a:r>
              <a:rPr lang="tr-TR" sz="3600" dirty="0" smtClean="0"/>
              <a:t>, enerji bilançosu, </a:t>
            </a:r>
            <a:endParaRPr lang="tr-TR" sz="3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3"/>
          </p:nvPr>
        </p:nvSpPr>
        <p:spPr/>
        <p:txBody>
          <a:bodyPr>
            <a:normAutofit fontScale="85000" lnSpcReduction="10000"/>
          </a:bodyPr>
          <a:lstStyle/>
          <a:p>
            <a:pPr>
              <a:lnSpc>
                <a:spcPct val="150000"/>
              </a:lnSpc>
            </a:pPr>
            <a:r>
              <a:rPr lang="tr-TR" sz="3600" dirty="0" err="1" smtClean="0"/>
              <a:t>Lipoproteinler</a:t>
            </a:r>
            <a:r>
              <a:rPr lang="tr-TR" sz="3600" dirty="0" smtClean="0"/>
              <a:t>; VLDL, HDL, IDL, LDL, reseptör aracılı sentez ve önemi, kolesterol sentezinin kontrolü, safra asitlerinin sentezi bu haftanın konularıdır.</a:t>
            </a:r>
            <a:endParaRPr lang="tr-TR" sz="3600"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a Olay">
  <a:themeElements>
    <a:clrScheme name="Ana Olay">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Ana Olay">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a Olay">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1EFBDE3-1A95-4E3D-81AD-1F53D65BEA01}"/>
    </a:ext>
  </a:ext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Ana Olay</Template>
  <TotalTime>752</TotalTime>
  <Words>631</Words>
  <Application>Microsoft Office PowerPoint</Application>
  <PresentationFormat>Ekran Gösterisi (4:3)</PresentationFormat>
  <Paragraphs>54</Paragraphs>
  <Slides>20</Slides>
  <Notes>2</Notes>
  <HiddenSlides>1</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20</vt:i4>
      </vt:variant>
    </vt:vector>
  </HeadingPairs>
  <TitlesOfParts>
    <vt:vector size="25" baseType="lpstr">
      <vt:lpstr>Arial</vt:lpstr>
      <vt:lpstr>Arial Tur</vt:lpstr>
      <vt:lpstr>Impact</vt:lpstr>
      <vt:lpstr>Times</vt:lpstr>
      <vt:lpstr>Ana Olay</vt:lpstr>
      <vt:lpstr>B-310 BİYOKİMYA II DERSİ </vt:lpstr>
      <vt:lpstr> ONÜÇÜNCÜ HAFTA  DERS İÇERİĞİ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        KAYNAKÇA </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user</dc:creator>
  <cp:lastModifiedBy>Özlem Yıldırım</cp:lastModifiedBy>
  <cp:revision>57</cp:revision>
  <dcterms:created xsi:type="dcterms:W3CDTF">2007-03-31T19:43:26Z</dcterms:created>
  <dcterms:modified xsi:type="dcterms:W3CDTF">2020-05-11T23:06:21Z</dcterms:modified>
</cp:coreProperties>
</file>