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22"/>
  </p:notesMasterIdLst>
  <p:handoutMasterIdLst>
    <p:handoutMasterId r:id="rId23"/>
  </p:handoutMasterIdLst>
  <p:sldIdLst>
    <p:sldId id="291" r:id="rId2"/>
    <p:sldId id="296" r:id="rId3"/>
    <p:sldId id="309" r:id="rId4"/>
    <p:sldId id="310" r:id="rId5"/>
    <p:sldId id="311" r:id="rId6"/>
    <p:sldId id="312" r:id="rId7"/>
    <p:sldId id="313" r:id="rId8"/>
    <p:sldId id="297" r:id="rId9"/>
    <p:sldId id="298" r:id="rId10"/>
    <p:sldId id="301" r:id="rId11"/>
    <p:sldId id="302" r:id="rId12"/>
    <p:sldId id="303" r:id="rId13"/>
    <p:sldId id="304" r:id="rId14"/>
    <p:sldId id="305" r:id="rId15"/>
    <p:sldId id="314" r:id="rId16"/>
    <p:sldId id="315" r:id="rId17"/>
    <p:sldId id="300" r:id="rId18"/>
    <p:sldId id="307" r:id="rId19"/>
    <p:sldId id="308" r:id="rId20"/>
    <p:sldId id="306" r:id="rId21"/>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200">
                <a:latin typeface="Arial Tur" charset="-94"/>
              </a:defRPr>
            </a:lvl1pPr>
          </a:lstStyle>
          <a:p>
            <a:endParaRPr lang="tr-TR"/>
          </a:p>
        </p:txBody>
      </p:sp>
      <p:sp>
        <p:nvSpPr>
          <p:cNvPr id="30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200">
                <a:latin typeface="Arial Tur" charset="-94"/>
              </a:defRPr>
            </a:lvl1pPr>
          </a:lstStyle>
          <a:p>
            <a:endParaRPr lang="tr-TR"/>
          </a:p>
        </p:txBody>
      </p:sp>
      <p:sp>
        <p:nvSpPr>
          <p:cNvPr id="30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1" hangingPunct="1">
              <a:defRPr sz="1200">
                <a:latin typeface="Arial Tur" charset="-94"/>
              </a:defRPr>
            </a:lvl1pPr>
          </a:lstStyle>
          <a:p>
            <a:endParaRPr lang="tr-TR"/>
          </a:p>
        </p:txBody>
      </p:sp>
      <p:sp>
        <p:nvSpPr>
          <p:cNvPr id="30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1" hangingPunct="1">
              <a:defRPr sz="1200"/>
            </a:lvl1pPr>
          </a:lstStyle>
          <a:p>
            <a:fld id="{49E14DAF-25A7-49DA-BD38-FE76219F5B1B}" type="slidenum">
              <a:rPr lang="tr-TR"/>
              <a:pPr/>
              <a:t>‹#›</a:t>
            </a:fld>
            <a:endParaRPr lang="tr-TR">
              <a:latin typeface="Arial Tur" charset="-94"/>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200">
                <a:latin typeface="Arial Tur" charset="-94"/>
              </a:defRPr>
            </a:lvl1pPr>
          </a:lstStyle>
          <a:p>
            <a:endParaRPr lang="tr-TR"/>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200">
                <a:latin typeface="Arial Tur" charset="-94"/>
              </a:defRPr>
            </a:lvl1pPr>
          </a:lstStyle>
          <a:p>
            <a:endParaRPr lang="tr-TR"/>
          </a:p>
        </p:txBody>
      </p:sp>
      <p:sp>
        <p:nvSpPr>
          <p:cNvPr id="2052" name="Rectangle 4"/>
          <p:cNvSpPr>
            <a:spLocks noGrp="1" noRot="1" noChangeAspect="1" noChangeArrowheads="1" noTextEdit="1"/>
          </p:cNvSpPr>
          <p:nvPr>
            <p:ph type="sldImg" idx="2"/>
          </p:nvPr>
        </p:nvSpPr>
        <p:spPr bwMode="auto">
          <a:xfrm>
            <a:off x="1144588" y="687388"/>
            <a:ext cx="4568825" cy="3425825"/>
          </a:xfrm>
          <a:prstGeom prst="rect">
            <a:avLst/>
          </a:prstGeom>
          <a:noFill/>
          <a:ln w="12700">
            <a:solidFill>
              <a:srgbClr val="000000"/>
            </a:solidFill>
            <a:miter lim="800000"/>
            <a:headEnd/>
            <a:tailEnd/>
          </a:ln>
          <a:effectLst/>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1" hangingPunct="1">
              <a:defRPr sz="1200">
                <a:latin typeface="Arial Tur" charset="-94"/>
              </a:defRPr>
            </a:lvl1pPr>
          </a:lstStyle>
          <a:p>
            <a:endParaRPr lang="tr-TR"/>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1" hangingPunct="1">
              <a:defRPr sz="1200"/>
            </a:lvl1pPr>
          </a:lstStyle>
          <a:p>
            <a:fld id="{86BC2ECB-3FDC-41E3-839A-3B876EF82E67}" type="slidenum">
              <a:rPr lang="tr-TR"/>
              <a:pPr/>
              <a:t>‹#›</a:t>
            </a:fld>
            <a:endParaRPr lang="tr-TR">
              <a:latin typeface="Arial Tur" charset="-94"/>
            </a:endParaRP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imes" charset="0"/>
              </a:defRPr>
            </a:lvl1pPr>
            <a:lvl2pPr marL="702756" indent="-270291" defTabSz="914485">
              <a:defRPr sz="2300">
                <a:solidFill>
                  <a:schemeClr val="tx1"/>
                </a:solidFill>
                <a:latin typeface="Times" charset="0"/>
              </a:defRPr>
            </a:lvl2pPr>
            <a:lvl3pPr marL="1081164" indent="-216233" defTabSz="914485">
              <a:defRPr sz="2300">
                <a:solidFill>
                  <a:schemeClr val="tx1"/>
                </a:solidFill>
                <a:latin typeface="Times" charset="0"/>
              </a:defRPr>
            </a:lvl3pPr>
            <a:lvl4pPr marL="1513629" indent="-216233" defTabSz="914485">
              <a:defRPr sz="2300">
                <a:solidFill>
                  <a:schemeClr val="tx1"/>
                </a:solidFill>
                <a:latin typeface="Times" charset="0"/>
              </a:defRPr>
            </a:lvl4pPr>
            <a:lvl5pPr marL="1946095" indent="-216233" defTabSz="914485">
              <a:defRPr sz="2300">
                <a:solidFill>
                  <a:schemeClr val="tx1"/>
                </a:solidFill>
                <a:latin typeface="Times" charset="0"/>
              </a:defRPr>
            </a:lvl5pPr>
            <a:lvl6pPr marL="2378560" indent="-216233" defTabSz="914485" eaLnBrk="0" fontAlgn="base" hangingPunct="0">
              <a:spcBef>
                <a:spcPct val="0"/>
              </a:spcBef>
              <a:spcAft>
                <a:spcPct val="0"/>
              </a:spcAft>
              <a:defRPr sz="2300">
                <a:solidFill>
                  <a:schemeClr val="tx1"/>
                </a:solidFill>
                <a:latin typeface="Times" charset="0"/>
              </a:defRPr>
            </a:lvl6pPr>
            <a:lvl7pPr marL="2811026" indent="-216233" defTabSz="914485" eaLnBrk="0" fontAlgn="base" hangingPunct="0">
              <a:spcBef>
                <a:spcPct val="0"/>
              </a:spcBef>
              <a:spcAft>
                <a:spcPct val="0"/>
              </a:spcAft>
              <a:defRPr sz="2300">
                <a:solidFill>
                  <a:schemeClr val="tx1"/>
                </a:solidFill>
                <a:latin typeface="Times" charset="0"/>
              </a:defRPr>
            </a:lvl7pPr>
            <a:lvl8pPr marL="3243491" indent="-216233" defTabSz="914485" eaLnBrk="0" fontAlgn="base" hangingPunct="0">
              <a:spcBef>
                <a:spcPct val="0"/>
              </a:spcBef>
              <a:spcAft>
                <a:spcPct val="0"/>
              </a:spcAft>
              <a:defRPr sz="2300">
                <a:solidFill>
                  <a:schemeClr val="tx1"/>
                </a:solidFill>
                <a:latin typeface="Times" charset="0"/>
              </a:defRPr>
            </a:lvl8pPr>
            <a:lvl9pPr marL="3675957" indent="-216233" defTabSz="914485" eaLnBrk="0" fontAlgn="base" hangingPunct="0">
              <a:spcBef>
                <a:spcPct val="0"/>
              </a:spcBef>
              <a:spcAft>
                <a:spcPct val="0"/>
              </a:spcAft>
              <a:defRPr sz="2300">
                <a:solidFill>
                  <a:schemeClr val="tx1"/>
                </a:solidFill>
                <a:latin typeface="Times" charset="0"/>
              </a:defRPr>
            </a:lvl9pPr>
          </a:lstStyle>
          <a:p>
            <a:fld id="{A5977F4E-9A0D-481A-8DE4-2C0E1AE624DE}" type="slidenum">
              <a:rPr lang="en-US" altLang="en-US" sz="1200"/>
              <a:pPr/>
              <a:t>3</a:t>
            </a:fld>
            <a:endParaRPr lang="en-US" alt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Figure 14.19</a:t>
            </a:r>
          </a:p>
          <a:p>
            <a:pPr eaLnBrk="1" hangingPunct="1"/>
            <a:r>
              <a:rPr lang="en-US" altLang="en-US" smtClean="0"/>
              <a:t>Malate–aspartate shuttle. NADH in the cytosol reduces oxaloacetate to malate, which is transported into the mitochondrial matrix. The reoxidation of malate generates NADH that can pass electrons to the electron transport chain. Completion of the shuttle cycle requires the activities of mitochondrial and cytosolic aspartate transaminase.</a:t>
            </a:r>
          </a:p>
        </p:txBody>
      </p:sp>
    </p:spTree>
    <p:extLst>
      <p:ext uri="{BB962C8B-B14F-4D97-AF65-F5344CB8AC3E}">
        <p14:creationId xmlns:p14="http://schemas.microsoft.com/office/powerpoint/2010/main" val="2599804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imes" charset="0"/>
              </a:defRPr>
            </a:lvl1pPr>
            <a:lvl2pPr marL="702756" indent="-270291" defTabSz="914485">
              <a:defRPr sz="2300">
                <a:solidFill>
                  <a:schemeClr val="tx1"/>
                </a:solidFill>
                <a:latin typeface="Times" charset="0"/>
              </a:defRPr>
            </a:lvl2pPr>
            <a:lvl3pPr marL="1081164" indent="-216233" defTabSz="914485">
              <a:defRPr sz="2300">
                <a:solidFill>
                  <a:schemeClr val="tx1"/>
                </a:solidFill>
                <a:latin typeface="Times" charset="0"/>
              </a:defRPr>
            </a:lvl3pPr>
            <a:lvl4pPr marL="1513629" indent="-216233" defTabSz="914485">
              <a:defRPr sz="2300">
                <a:solidFill>
                  <a:schemeClr val="tx1"/>
                </a:solidFill>
                <a:latin typeface="Times" charset="0"/>
              </a:defRPr>
            </a:lvl4pPr>
            <a:lvl5pPr marL="1946095" indent="-216233" defTabSz="914485">
              <a:defRPr sz="2300">
                <a:solidFill>
                  <a:schemeClr val="tx1"/>
                </a:solidFill>
                <a:latin typeface="Times" charset="0"/>
              </a:defRPr>
            </a:lvl5pPr>
            <a:lvl6pPr marL="2378560" indent="-216233" defTabSz="914485" eaLnBrk="0" fontAlgn="base" hangingPunct="0">
              <a:spcBef>
                <a:spcPct val="0"/>
              </a:spcBef>
              <a:spcAft>
                <a:spcPct val="0"/>
              </a:spcAft>
              <a:defRPr sz="2300">
                <a:solidFill>
                  <a:schemeClr val="tx1"/>
                </a:solidFill>
                <a:latin typeface="Times" charset="0"/>
              </a:defRPr>
            </a:lvl6pPr>
            <a:lvl7pPr marL="2811026" indent="-216233" defTabSz="914485" eaLnBrk="0" fontAlgn="base" hangingPunct="0">
              <a:spcBef>
                <a:spcPct val="0"/>
              </a:spcBef>
              <a:spcAft>
                <a:spcPct val="0"/>
              </a:spcAft>
              <a:defRPr sz="2300">
                <a:solidFill>
                  <a:schemeClr val="tx1"/>
                </a:solidFill>
                <a:latin typeface="Times" charset="0"/>
              </a:defRPr>
            </a:lvl7pPr>
            <a:lvl8pPr marL="3243491" indent="-216233" defTabSz="914485" eaLnBrk="0" fontAlgn="base" hangingPunct="0">
              <a:spcBef>
                <a:spcPct val="0"/>
              </a:spcBef>
              <a:spcAft>
                <a:spcPct val="0"/>
              </a:spcAft>
              <a:defRPr sz="2300">
                <a:solidFill>
                  <a:schemeClr val="tx1"/>
                </a:solidFill>
                <a:latin typeface="Times" charset="0"/>
              </a:defRPr>
            </a:lvl8pPr>
            <a:lvl9pPr marL="3675957" indent="-216233" defTabSz="914485" eaLnBrk="0" fontAlgn="base" hangingPunct="0">
              <a:spcBef>
                <a:spcPct val="0"/>
              </a:spcBef>
              <a:spcAft>
                <a:spcPct val="0"/>
              </a:spcAft>
              <a:defRPr sz="2300">
                <a:solidFill>
                  <a:schemeClr val="tx1"/>
                </a:solidFill>
                <a:latin typeface="Times" charset="0"/>
              </a:defRPr>
            </a:lvl9pPr>
          </a:lstStyle>
          <a:p>
            <a:fld id="{766BCB98-9CD8-44B9-894B-0226D4EFD843}" type="slidenum">
              <a:rPr lang="en-US" altLang="en-US" sz="1200"/>
              <a:pPr/>
              <a:t>4</a:t>
            </a:fld>
            <a:endParaRPr lang="en-US" alt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Figure 14.18</a:t>
            </a:r>
          </a:p>
          <a:p>
            <a:pPr eaLnBrk="1" hangingPunct="1"/>
            <a:r>
              <a:rPr lang="en-US" altLang="en-US" smtClean="0"/>
              <a:t>Glycerol phosphate shuttle. Cytosolic NADH reduces dihydroxyacetone phosphate to glycerol 3-phosphate in a reaction catalyzed by cytosolic glycerol 3-phosphate dehydrogenase. The reverse reaction is catalyzed by an integral membrane flavoprotein that transfers electrons to ubiquinone.</a:t>
            </a:r>
          </a:p>
        </p:txBody>
      </p:sp>
    </p:spTree>
    <p:extLst>
      <p:ext uri="{BB962C8B-B14F-4D97-AF65-F5344CB8AC3E}">
        <p14:creationId xmlns:p14="http://schemas.microsoft.com/office/powerpoint/2010/main" val="2549165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endParaRPr lang="en-US"/>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US"/>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EAD45CB3-61DA-4266-8F70-378C2C0B07AF}" type="slidenum">
              <a:rPr lang="en-US" smtClean="0"/>
              <a:pPr/>
              <a:t>‹#›</a:t>
            </a:fld>
            <a:endParaRPr 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6666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ADD607-5718-4BFF-93B8-A4FB26F9A031}" type="slidenum">
              <a:rPr lang="en-US" smtClean="0"/>
              <a:pPr/>
              <a:t>‹#›</a:t>
            </a:fld>
            <a:endParaRPr lang="en-US"/>
          </a:p>
        </p:txBody>
      </p:sp>
    </p:spTree>
    <p:extLst>
      <p:ext uri="{BB962C8B-B14F-4D97-AF65-F5344CB8AC3E}">
        <p14:creationId xmlns:p14="http://schemas.microsoft.com/office/powerpoint/2010/main" val="2972348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ADD607-5718-4BFF-93B8-A4FB26F9A031}" type="slidenum">
              <a:rPr lang="en-US" smtClean="0"/>
              <a:pPr/>
              <a:t>‹#›</a:t>
            </a:fld>
            <a:endParaRPr lang="en-US"/>
          </a:p>
        </p:txBody>
      </p:sp>
    </p:spTree>
    <p:extLst>
      <p:ext uri="{BB962C8B-B14F-4D97-AF65-F5344CB8AC3E}">
        <p14:creationId xmlns:p14="http://schemas.microsoft.com/office/powerpoint/2010/main" val="2531681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ADD607-5718-4BFF-93B8-A4FB26F9A031}" type="slidenum">
              <a:rPr lang="en-US" smtClean="0"/>
              <a:pPr/>
              <a:t>‹#›</a:t>
            </a:fld>
            <a:endParaRPr 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8006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ADD607-5718-4BFF-93B8-A4FB26F9A031}" type="slidenum">
              <a:rPr lang="en-US" smtClean="0"/>
              <a:pPr/>
              <a:t>‹#›</a:t>
            </a:fld>
            <a:endParaRPr lang="en-US"/>
          </a:p>
        </p:txBody>
      </p:sp>
    </p:spTree>
    <p:extLst>
      <p:ext uri="{BB962C8B-B14F-4D97-AF65-F5344CB8AC3E}">
        <p14:creationId xmlns:p14="http://schemas.microsoft.com/office/powerpoint/2010/main" val="3164960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tr-TR" smtClean="0"/>
              <a:t>Asıl başlık stili için tıklatın</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ADD607-5718-4BFF-93B8-A4FB26F9A031}" type="slidenum">
              <a:rPr lang="en-US" smtClean="0"/>
              <a:pPr/>
              <a:t>‹#›</a:t>
            </a:fld>
            <a:endParaRPr lang="en-US"/>
          </a:p>
        </p:txBody>
      </p:sp>
    </p:spTree>
    <p:extLst>
      <p:ext uri="{BB962C8B-B14F-4D97-AF65-F5344CB8AC3E}">
        <p14:creationId xmlns:p14="http://schemas.microsoft.com/office/powerpoint/2010/main" val="3916438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tr-TR" smtClean="0"/>
              <a:t>Asıl başlık stili için tıklatın</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ADD607-5718-4BFF-93B8-A4FB26F9A031}" type="slidenum">
              <a:rPr lang="en-US" smtClean="0"/>
              <a:pPr/>
              <a:t>‹#›</a:t>
            </a:fld>
            <a:endParaRPr lang="en-US"/>
          </a:p>
        </p:txBody>
      </p:sp>
    </p:spTree>
    <p:extLst>
      <p:ext uri="{BB962C8B-B14F-4D97-AF65-F5344CB8AC3E}">
        <p14:creationId xmlns:p14="http://schemas.microsoft.com/office/powerpoint/2010/main" val="101625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DD607-5718-4BFF-93B8-A4FB26F9A031}" type="slidenum">
              <a:rPr lang="en-US" smtClean="0"/>
              <a:pPr/>
              <a:t>‹#›</a:t>
            </a:fld>
            <a:endParaRPr lang="en-US"/>
          </a:p>
        </p:txBody>
      </p:sp>
    </p:spTree>
    <p:extLst>
      <p:ext uri="{BB962C8B-B14F-4D97-AF65-F5344CB8AC3E}">
        <p14:creationId xmlns:p14="http://schemas.microsoft.com/office/powerpoint/2010/main" val="1487192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2507A-C22B-462E-9B17-1EB927F515A2}" type="slidenum">
              <a:rPr lang="en-US" smtClean="0"/>
              <a:pPr/>
              <a:t>‹#›</a:t>
            </a:fld>
            <a:endParaRPr lang="en-US"/>
          </a:p>
        </p:txBody>
      </p:sp>
    </p:spTree>
    <p:extLst>
      <p:ext uri="{BB962C8B-B14F-4D97-AF65-F5344CB8AC3E}">
        <p14:creationId xmlns:p14="http://schemas.microsoft.com/office/powerpoint/2010/main" val="21811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A7484-E0F5-4D73-BB62-986ECDAAF595}" type="slidenum">
              <a:rPr lang="en-US" smtClean="0"/>
              <a:pPr/>
              <a:t>‹#›</a:t>
            </a:fld>
            <a:endParaRPr lang="en-US"/>
          </a:p>
        </p:txBody>
      </p:sp>
    </p:spTree>
    <p:extLst>
      <p:ext uri="{BB962C8B-B14F-4D97-AF65-F5344CB8AC3E}">
        <p14:creationId xmlns:p14="http://schemas.microsoft.com/office/powerpoint/2010/main" val="106663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tr-TR" smtClean="0"/>
              <a:t>Asıl başlık stili için tıklatın</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B0CAF-4D1C-4E34-B3D3-EB6CE65BEBEF}" type="slidenum">
              <a:rPr lang="en-US" smtClean="0"/>
              <a:pPr/>
              <a:t>‹#›</a:t>
            </a:fld>
            <a:endParaRPr lang="en-US"/>
          </a:p>
        </p:txBody>
      </p:sp>
    </p:spTree>
    <p:extLst>
      <p:ext uri="{BB962C8B-B14F-4D97-AF65-F5344CB8AC3E}">
        <p14:creationId xmlns:p14="http://schemas.microsoft.com/office/powerpoint/2010/main" val="924062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BF530-55B0-4E7D-89BE-2E9C563026EF}" type="slidenum">
              <a:rPr lang="en-US" smtClean="0"/>
              <a:pPr/>
              <a:t>‹#›</a:t>
            </a:fld>
            <a:endParaRPr lang="en-US"/>
          </a:p>
        </p:txBody>
      </p:sp>
    </p:spTree>
    <p:extLst>
      <p:ext uri="{BB962C8B-B14F-4D97-AF65-F5344CB8AC3E}">
        <p14:creationId xmlns:p14="http://schemas.microsoft.com/office/powerpoint/2010/main" val="1730251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Content Placeholder 3"/>
          <p:cNvSpPr>
            <a:spLocks noGrp="1"/>
          </p:cNvSpPr>
          <p:nvPr>
            <p:ph sz="quarter" idx="13"/>
          </p:nvPr>
        </p:nvSpPr>
        <p:spPr>
          <a:xfrm>
            <a:off x="514352" y="2861733"/>
            <a:ext cx="3816534" cy="2512852"/>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3" name="Content Placeholder 5"/>
          <p:cNvSpPr>
            <a:spLocks noGrp="1"/>
          </p:cNvSpPr>
          <p:nvPr>
            <p:ph sz="quarter" idx="14"/>
          </p:nvPr>
        </p:nvSpPr>
        <p:spPr>
          <a:xfrm>
            <a:off x="4495477" y="2861733"/>
            <a:ext cx="3816535" cy="2512852"/>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091325-7D32-43B7-9E56-E61E633148D7}" type="slidenum">
              <a:rPr lang="en-US" smtClean="0"/>
              <a:pPr/>
              <a:t>‹#›</a:t>
            </a:fld>
            <a:endParaRPr lang="en-US"/>
          </a:p>
        </p:txBody>
      </p:sp>
    </p:spTree>
    <p:extLst>
      <p:ext uri="{BB962C8B-B14F-4D97-AF65-F5344CB8AC3E}">
        <p14:creationId xmlns:p14="http://schemas.microsoft.com/office/powerpoint/2010/main" val="4116898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4F0236-E947-4C63-A0C5-F45D317E7732}" type="slidenum">
              <a:rPr lang="en-US" smtClean="0"/>
              <a:pPr/>
              <a:t>‹#›</a:t>
            </a:fld>
            <a:endParaRPr lang="en-US"/>
          </a:p>
        </p:txBody>
      </p:sp>
    </p:spTree>
    <p:extLst>
      <p:ext uri="{BB962C8B-B14F-4D97-AF65-F5344CB8AC3E}">
        <p14:creationId xmlns:p14="http://schemas.microsoft.com/office/powerpoint/2010/main" val="1416351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FECF57-9784-48E3-9D28-0F4F6DB0F866}" type="slidenum">
              <a:rPr lang="en-US" smtClean="0"/>
              <a:pPr/>
              <a:t>‹#›</a:t>
            </a:fld>
            <a:endParaRPr lang="en-US"/>
          </a:p>
        </p:txBody>
      </p:sp>
    </p:spTree>
    <p:extLst>
      <p:ext uri="{BB962C8B-B14F-4D97-AF65-F5344CB8AC3E}">
        <p14:creationId xmlns:p14="http://schemas.microsoft.com/office/powerpoint/2010/main" val="3531658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3D0DA-1813-4487-9C6A-FF5E116029E5}" type="slidenum">
              <a:rPr lang="en-US" smtClean="0"/>
              <a:pPr/>
              <a:t>‹#›</a:t>
            </a:fld>
            <a:endParaRPr lang="en-US"/>
          </a:p>
        </p:txBody>
      </p:sp>
    </p:spTree>
    <p:extLst>
      <p:ext uri="{BB962C8B-B14F-4D97-AF65-F5344CB8AC3E}">
        <p14:creationId xmlns:p14="http://schemas.microsoft.com/office/powerpoint/2010/main" val="2272923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E5512-2454-491E-916C-A35A7D91A6A6}" type="slidenum">
              <a:rPr lang="en-US" smtClean="0"/>
              <a:pPr/>
              <a:t>‹#›</a:t>
            </a:fld>
            <a:endParaRPr lang="en-US"/>
          </a:p>
        </p:txBody>
      </p:sp>
    </p:spTree>
    <p:extLst>
      <p:ext uri="{BB962C8B-B14F-4D97-AF65-F5344CB8AC3E}">
        <p14:creationId xmlns:p14="http://schemas.microsoft.com/office/powerpoint/2010/main" val="3281923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D6ADD607-5718-4BFF-93B8-A4FB26F9A031}" type="slidenum">
              <a:rPr lang="en-US" smtClean="0"/>
              <a:pPr/>
              <a:t>‹#›</a:t>
            </a:fld>
            <a:endParaRPr lang="en-US"/>
          </a:p>
        </p:txBody>
      </p:sp>
    </p:spTree>
    <p:extLst>
      <p:ext uri="{BB962C8B-B14F-4D97-AF65-F5344CB8AC3E}">
        <p14:creationId xmlns:p14="http://schemas.microsoft.com/office/powerpoint/2010/main" val="224198183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p:cNvSpPr>
            <a:spLocks noGrp="1" noChangeArrowheads="1"/>
          </p:cNvSpPr>
          <p:nvPr>
            <p:ph type="ctrTitle"/>
          </p:nvPr>
        </p:nvSpPr>
        <p:spPr/>
        <p:txBody>
          <a:bodyPr/>
          <a:lstStyle/>
          <a:p>
            <a:r>
              <a:rPr lang="tr-TR" dirty="0" smtClean="0"/>
              <a:t>B-310 BİYOKİMYA II DERSİ </a:t>
            </a:r>
            <a:endParaRPr lang="en-US" dirty="0"/>
          </a:p>
        </p:txBody>
      </p:sp>
      <p:sp>
        <p:nvSpPr>
          <p:cNvPr id="93189" name="Rectangle 5"/>
          <p:cNvSpPr>
            <a:spLocks noGrp="1" noChangeArrowheads="1"/>
          </p:cNvSpPr>
          <p:nvPr>
            <p:ph type="subTitle" idx="1"/>
          </p:nvPr>
        </p:nvSpPr>
        <p:spPr/>
        <p:txBody>
          <a:bodyPr/>
          <a:lstStyle/>
          <a:p>
            <a:endParaRPr lang="tr-TR" dirty="0" smtClean="0"/>
          </a:p>
          <a:p>
            <a:r>
              <a:rPr lang="tr-TR" dirty="0" smtClean="0"/>
              <a:t>XIII.HAFTA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457200" y="836712"/>
            <a:ext cx="8229600" cy="5289451"/>
          </a:xfrm>
        </p:spPr>
        <p:txBody>
          <a:bodyPr/>
          <a:lstStyle/>
          <a:p>
            <a:pPr algn="just">
              <a:lnSpc>
                <a:spcPct val="150000"/>
              </a:lnSpc>
            </a:pPr>
            <a:r>
              <a:rPr lang="tr-TR" sz="3600" dirty="0" smtClean="0"/>
              <a:t> Hayvan hücrelerinde iç zarda yer alan NADH </a:t>
            </a:r>
            <a:r>
              <a:rPr lang="tr-TR" sz="3600" dirty="0" err="1" smtClean="0"/>
              <a:t>dehidrogenaz</a:t>
            </a:r>
            <a:r>
              <a:rPr lang="tr-TR" sz="3600" dirty="0" smtClean="0"/>
              <a:t> sadece </a:t>
            </a:r>
            <a:r>
              <a:rPr lang="tr-TR" sz="3600" dirty="0" err="1" smtClean="0"/>
              <a:t>matrikste</a:t>
            </a:r>
            <a:r>
              <a:rPr lang="tr-TR" sz="3600" dirty="0" smtClean="0"/>
              <a:t> elektronları kullanabilir. </a:t>
            </a:r>
            <a:r>
              <a:rPr lang="tr-TR" sz="3600" dirty="0" err="1" smtClean="0"/>
              <a:t>Malat-aspartat</a:t>
            </a:r>
            <a:r>
              <a:rPr lang="tr-TR" sz="3600" dirty="0" smtClean="0"/>
              <a:t> (karaciğer, böbrek ve kalp mitokondrisinde)ve </a:t>
            </a:r>
            <a:r>
              <a:rPr lang="tr-TR" sz="3600" dirty="0" err="1" smtClean="0"/>
              <a:t>gliserol</a:t>
            </a:r>
            <a:r>
              <a:rPr lang="tr-TR" sz="3600" dirty="0" smtClean="0"/>
              <a:t> fosfat yolları (iskelet kası ve beyinde) ile . </a:t>
            </a:r>
            <a:endParaRPr lang="tr-TR" sz="3600" b="1" dirty="0" smtClean="0"/>
          </a:p>
        </p:txBody>
      </p:sp>
    </p:spTree>
    <p:extLst>
      <p:ext uri="{BB962C8B-B14F-4D97-AF65-F5344CB8AC3E}">
        <p14:creationId xmlns:p14="http://schemas.microsoft.com/office/powerpoint/2010/main" val="2701034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457200" y="836712"/>
            <a:ext cx="8229600" cy="5289451"/>
          </a:xfrm>
        </p:spPr>
        <p:txBody>
          <a:bodyPr/>
          <a:lstStyle/>
          <a:p>
            <a:pPr algn="just">
              <a:lnSpc>
                <a:spcPct val="150000"/>
              </a:lnSpc>
            </a:pPr>
            <a:r>
              <a:rPr lang="tr-TR" sz="3600" dirty="0" smtClean="0"/>
              <a:t> elektronları </a:t>
            </a:r>
            <a:r>
              <a:rPr lang="tr-TR" sz="3600" dirty="0" err="1" smtClean="0"/>
              <a:t>sitozoldeki</a:t>
            </a:r>
            <a:r>
              <a:rPr lang="tr-TR" sz="3600" dirty="0" smtClean="0"/>
              <a:t> NADH den mitokondriye taşır.</a:t>
            </a:r>
          </a:p>
          <a:p>
            <a:pPr algn="just">
              <a:lnSpc>
                <a:spcPct val="150000"/>
              </a:lnSpc>
            </a:pPr>
            <a:r>
              <a:rPr lang="tr-TR" sz="3600" dirty="0"/>
              <a:t> </a:t>
            </a:r>
            <a:r>
              <a:rPr lang="tr-TR" sz="3600" dirty="0" err="1" smtClean="0"/>
              <a:t>Malat-aspartat</a:t>
            </a:r>
            <a:r>
              <a:rPr lang="tr-TR" sz="3600" dirty="0" smtClean="0"/>
              <a:t> mekiğinde, </a:t>
            </a:r>
            <a:r>
              <a:rPr lang="tr-TR" sz="3600" dirty="0" err="1" smtClean="0"/>
              <a:t>malat</a:t>
            </a:r>
            <a:r>
              <a:rPr lang="tr-TR" sz="3600" dirty="0" smtClean="0"/>
              <a:t>-</a:t>
            </a:r>
            <a:r>
              <a:rPr lang="el-GR" sz="3600" dirty="0" smtClean="0"/>
              <a:t>α</a:t>
            </a:r>
            <a:r>
              <a:rPr lang="tr-TR" sz="3600" dirty="0" smtClean="0"/>
              <a:t>-</a:t>
            </a:r>
            <a:r>
              <a:rPr lang="tr-TR" sz="3600" dirty="0" err="1" smtClean="0"/>
              <a:t>ketoglutarat</a:t>
            </a:r>
            <a:r>
              <a:rPr lang="tr-TR" sz="3600" dirty="0" smtClean="0"/>
              <a:t>, </a:t>
            </a:r>
            <a:r>
              <a:rPr lang="tr-TR" sz="3600" dirty="0" err="1" smtClean="0"/>
              <a:t>glutamat</a:t>
            </a:r>
            <a:r>
              <a:rPr lang="tr-TR" sz="3600" dirty="0" smtClean="0"/>
              <a:t> - </a:t>
            </a:r>
            <a:r>
              <a:rPr lang="tr-TR" sz="3600" dirty="0" err="1" smtClean="0"/>
              <a:t>aspartat</a:t>
            </a:r>
            <a:r>
              <a:rPr lang="tr-TR" sz="3600" dirty="0" smtClean="0"/>
              <a:t> taşıyıcısı aracılığı ile bu reaksiyonları gerçekleştirirken, </a:t>
            </a:r>
            <a:r>
              <a:rPr lang="tr-TR" sz="3600" dirty="0" err="1" smtClean="0"/>
              <a:t>gliserol</a:t>
            </a:r>
            <a:r>
              <a:rPr lang="tr-TR" sz="3600" dirty="0" smtClean="0"/>
              <a:t> 3-fosfat</a:t>
            </a:r>
            <a:endParaRPr lang="tr-TR" sz="3600" b="1" dirty="0" smtClean="0"/>
          </a:p>
        </p:txBody>
      </p:sp>
    </p:spTree>
    <p:extLst>
      <p:ext uri="{BB962C8B-B14F-4D97-AF65-F5344CB8AC3E}">
        <p14:creationId xmlns:p14="http://schemas.microsoft.com/office/powerpoint/2010/main" val="1461645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457200" y="836712"/>
            <a:ext cx="8229600" cy="5289451"/>
          </a:xfrm>
        </p:spPr>
        <p:txBody>
          <a:bodyPr/>
          <a:lstStyle/>
          <a:p>
            <a:pPr algn="just">
              <a:lnSpc>
                <a:spcPct val="150000"/>
              </a:lnSpc>
            </a:pPr>
            <a:r>
              <a:rPr lang="tr-TR" sz="3600" dirty="0" smtClean="0"/>
              <a:t> mekiği </a:t>
            </a:r>
            <a:r>
              <a:rPr lang="tr-TR" sz="3600" dirty="0" err="1" smtClean="0"/>
              <a:t>dihidroksi</a:t>
            </a:r>
            <a:r>
              <a:rPr lang="tr-TR" sz="3600" dirty="0" smtClean="0"/>
              <a:t> aseton fosfat aracılığı ile iş görür.</a:t>
            </a:r>
            <a:endParaRPr lang="tr-TR" sz="3600" b="1" dirty="0"/>
          </a:p>
          <a:p>
            <a:pPr algn="just">
              <a:lnSpc>
                <a:spcPct val="150000"/>
              </a:lnSpc>
            </a:pPr>
            <a:r>
              <a:rPr lang="tr-TR" sz="3600" dirty="0" smtClean="0"/>
              <a:t> </a:t>
            </a:r>
            <a:r>
              <a:rPr lang="tr-TR" sz="3600" dirty="0" err="1" smtClean="0"/>
              <a:t>Oksidatif</a:t>
            </a:r>
            <a:r>
              <a:rPr lang="tr-TR" sz="3600" dirty="0" smtClean="0"/>
              <a:t> </a:t>
            </a:r>
            <a:r>
              <a:rPr lang="tr-TR" sz="3600" dirty="0" err="1" smtClean="0"/>
              <a:t>fosforilasyonun</a:t>
            </a:r>
            <a:r>
              <a:rPr lang="tr-TR" sz="3600" dirty="0" smtClean="0"/>
              <a:t> düzenlen </a:t>
            </a:r>
            <a:r>
              <a:rPr lang="tr-TR" sz="3600" dirty="0" err="1" smtClean="0"/>
              <a:t>mesi</a:t>
            </a:r>
            <a:r>
              <a:rPr lang="tr-TR" sz="3600" dirty="0" smtClean="0"/>
              <a:t>  ATP/ADP/Pi konsantrasyonları </a:t>
            </a:r>
            <a:r>
              <a:rPr lang="tr-TR" sz="3600" dirty="0" err="1" smtClean="0"/>
              <a:t>nın</a:t>
            </a:r>
            <a:r>
              <a:rPr lang="tr-TR" sz="3600" dirty="0" smtClean="0"/>
              <a:t> oranına bağlı olarak gerçekleşir.</a:t>
            </a:r>
          </a:p>
          <a:p>
            <a:pPr algn="just">
              <a:lnSpc>
                <a:spcPct val="150000"/>
              </a:lnSpc>
            </a:pPr>
            <a:r>
              <a:rPr lang="tr-TR" sz="3600" dirty="0" smtClean="0"/>
              <a:t>Elektron aktarım hızının denetimi</a:t>
            </a:r>
          </a:p>
        </p:txBody>
      </p:sp>
    </p:spTree>
    <p:extLst>
      <p:ext uri="{BB962C8B-B14F-4D97-AF65-F5344CB8AC3E}">
        <p14:creationId xmlns:p14="http://schemas.microsoft.com/office/powerpoint/2010/main" val="202607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457200" y="836712"/>
            <a:ext cx="8229600" cy="5289451"/>
          </a:xfrm>
        </p:spPr>
        <p:txBody>
          <a:bodyPr>
            <a:normAutofit fontScale="92500"/>
          </a:bodyPr>
          <a:lstStyle/>
          <a:p>
            <a:pPr algn="just">
              <a:lnSpc>
                <a:spcPct val="150000"/>
              </a:lnSpc>
            </a:pPr>
            <a:r>
              <a:rPr lang="tr-TR" sz="3600" dirty="0" smtClean="0"/>
              <a:t> </a:t>
            </a:r>
            <a:r>
              <a:rPr lang="tr-TR" sz="3600" dirty="0"/>
              <a:t>solunum, </a:t>
            </a:r>
            <a:r>
              <a:rPr lang="tr-TR" sz="3600" dirty="0" err="1"/>
              <a:t>glikoliz</a:t>
            </a:r>
            <a:r>
              <a:rPr lang="tr-TR" sz="3600" dirty="0"/>
              <a:t> ve sitrik asit </a:t>
            </a:r>
            <a:r>
              <a:rPr lang="tr-TR" sz="3600" dirty="0" smtClean="0"/>
              <a:t>döngüsü üzerinden ve bağlantılı gerçekleşir,</a:t>
            </a:r>
            <a:endParaRPr lang="tr-TR" sz="3600" dirty="0"/>
          </a:p>
          <a:p>
            <a:pPr algn="just">
              <a:lnSpc>
                <a:spcPct val="150000"/>
              </a:lnSpc>
            </a:pPr>
            <a:r>
              <a:rPr lang="tr-TR" sz="3600" dirty="0" smtClean="0"/>
              <a:t> Kahverengi yağ hücrelerinin </a:t>
            </a:r>
            <a:r>
              <a:rPr lang="tr-TR" sz="3600" dirty="0" err="1" smtClean="0"/>
              <a:t>mito</a:t>
            </a:r>
            <a:r>
              <a:rPr lang="tr-TR" sz="3600" dirty="0" smtClean="0"/>
              <a:t> </a:t>
            </a:r>
            <a:r>
              <a:rPr lang="tr-TR" sz="3600" dirty="0" err="1" smtClean="0"/>
              <a:t>kondrileri</a:t>
            </a:r>
            <a:r>
              <a:rPr lang="tr-TR" sz="3600" dirty="0" smtClean="0"/>
              <a:t> </a:t>
            </a:r>
            <a:r>
              <a:rPr lang="tr-TR" sz="3600" dirty="0" err="1" smtClean="0"/>
              <a:t>termognin</a:t>
            </a:r>
            <a:r>
              <a:rPr lang="tr-TR" sz="3600" dirty="0" smtClean="0"/>
              <a:t> adı verilen ayırıcı proteinler aracılığı ile protonların ATP</a:t>
            </a:r>
            <a:endParaRPr lang="tr-TR" sz="3600" b="1" dirty="0" smtClean="0"/>
          </a:p>
        </p:txBody>
      </p:sp>
    </p:spTree>
    <p:extLst>
      <p:ext uri="{BB962C8B-B14F-4D97-AF65-F5344CB8AC3E}">
        <p14:creationId xmlns:p14="http://schemas.microsoft.com/office/powerpoint/2010/main" val="2774036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457200" y="836712"/>
            <a:ext cx="8229600" cy="5289451"/>
          </a:xfrm>
        </p:spPr>
        <p:txBody>
          <a:bodyPr/>
          <a:lstStyle/>
          <a:p>
            <a:pPr algn="just">
              <a:lnSpc>
                <a:spcPct val="150000"/>
              </a:lnSpc>
            </a:pPr>
            <a:r>
              <a:rPr lang="tr-TR" sz="3600" dirty="0" smtClean="0"/>
              <a:t> </a:t>
            </a:r>
            <a:r>
              <a:rPr lang="tr-TR" sz="3600" dirty="0" err="1"/>
              <a:t>sentaz</a:t>
            </a:r>
            <a:r>
              <a:rPr lang="tr-TR" sz="3600" dirty="0"/>
              <a:t> üzerinden geçmeden </a:t>
            </a:r>
            <a:r>
              <a:rPr lang="tr-TR" sz="3600" dirty="0" err="1" smtClean="0"/>
              <a:t>matrik</a:t>
            </a:r>
            <a:r>
              <a:rPr lang="tr-TR" sz="3600" dirty="0" smtClean="0"/>
              <a:t> se  geri dönmelerini sağlar.</a:t>
            </a:r>
            <a:endParaRPr lang="tr-TR" sz="3600" b="1" dirty="0"/>
          </a:p>
          <a:p>
            <a:pPr algn="just">
              <a:lnSpc>
                <a:spcPct val="150000"/>
              </a:lnSpc>
            </a:pPr>
            <a:r>
              <a:rPr lang="tr-TR" sz="3600" dirty="0" smtClean="0"/>
              <a:t>Yağ asitlerinin sentezi </a:t>
            </a:r>
            <a:r>
              <a:rPr lang="tr-TR" sz="3600" dirty="0" err="1" smtClean="0"/>
              <a:t>malonil</a:t>
            </a:r>
            <a:r>
              <a:rPr lang="tr-TR" sz="3600" dirty="0" smtClean="0"/>
              <a:t> </a:t>
            </a:r>
            <a:r>
              <a:rPr lang="tr-TR" sz="3600" dirty="0" err="1" smtClean="0"/>
              <a:t>KoA</a:t>
            </a:r>
            <a:r>
              <a:rPr lang="tr-TR" sz="3600" dirty="0" smtClean="0"/>
              <a:t> </a:t>
            </a:r>
            <a:r>
              <a:rPr lang="tr-TR" sz="3600" dirty="0" err="1" smtClean="0"/>
              <a:t>nın</a:t>
            </a:r>
            <a:r>
              <a:rPr lang="tr-TR" sz="3600" dirty="0" smtClean="0"/>
              <a:t> </a:t>
            </a:r>
            <a:r>
              <a:rPr lang="tr-TR" sz="3600" dirty="0" err="1" smtClean="0"/>
              <a:t>asetil</a:t>
            </a:r>
            <a:r>
              <a:rPr lang="tr-TR" sz="3600" dirty="0" smtClean="0"/>
              <a:t> </a:t>
            </a:r>
            <a:r>
              <a:rPr lang="tr-TR" sz="3600" dirty="0" err="1" smtClean="0"/>
              <a:t>KoA</a:t>
            </a:r>
            <a:r>
              <a:rPr lang="tr-TR" sz="3600" dirty="0" smtClean="0"/>
              <a:t> </a:t>
            </a:r>
            <a:r>
              <a:rPr lang="tr-TR" sz="3600" dirty="0" err="1" smtClean="0"/>
              <a:t>karboksilaz</a:t>
            </a:r>
            <a:r>
              <a:rPr lang="tr-TR" sz="3600" dirty="0" smtClean="0"/>
              <a:t> enzimi </a:t>
            </a:r>
            <a:r>
              <a:rPr lang="tr-TR" sz="3600" smtClean="0"/>
              <a:t>ile başlar. </a:t>
            </a:r>
            <a:endParaRPr lang="tr-TR" sz="3600" dirty="0" smtClean="0"/>
          </a:p>
        </p:txBody>
      </p:sp>
    </p:spTree>
    <p:extLst>
      <p:ext uri="{BB962C8B-B14F-4D97-AF65-F5344CB8AC3E}">
        <p14:creationId xmlns:p14="http://schemas.microsoft.com/office/powerpoint/2010/main" val="2233577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80.251.40.59/veterinary.ankara.edu.tr/fidanci/Ders_Notlari/LM-YA-Biyosentez/AsetilCoA_MalonilCo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76672"/>
            <a:ext cx="7200800"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827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80.251.40.59/veterinary.ankara.edu.tr/fidanci/Ders_Notlari/LM-YA-Biyosentez/Asetil_CoA_Karboksilaz_Reaksiyon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620688"/>
            <a:ext cx="8880921"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053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457200" y="1285861"/>
            <a:ext cx="8229600" cy="3929090"/>
          </a:xfrm>
        </p:spPr>
        <p:txBody>
          <a:bodyPr/>
          <a:lstStyle/>
          <a:p>
            <a:pPr>
              <a:lnSpc>
                <a:spcPct val="150000"/>
              </a:lnSpc>
            </a:pPr>
            <a:r>
              <a:rPr lang="tr-TR" sz="3600" dirty="0" smtClean="0"/>
              <a:t>BU  GENİŞ KONU İLE İLGİLİ BİYOKİMYASAL </a:t>
            </a:r>
            <a:r>
              <a:rPr lang="tr-TR" sz="3600" smtClean="0"/>
              <a:t>FORMÜLLER YAZILARAK VE </a:t>
            </a:r>
            <a:r>
              <a:rPr lang="tr-TR" sz="3600" dirty="0" smtClean="0"/>
              <a:t>ŞEKİLLER ÜZERİNDEN TARTIŞILARAK ANLATILACAKTIR.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p:cNvSpPr>
            <a:spLocks noGrp="1" noChangeArrowheads="1"/>
          </p:cNvSpPr>
          <p:nvPr>
            <p:ph type="ctrTitle"/>
          </p:nvPr>
        </p:nvSpPr>
        <p:spPr>
          <a:xfrm>
            <a:off x="785786" y="285728"/>
            <a:ext cx="7772400" cy="1736725"/>
          </a:xfrm>
        </p:spPr>
        <p:txBody>
          <a:bodyPr>
            <a:normAutofit fontScale="90000"/>
          </a:bodyPr>
          <a:lstStyle/>
          <a:p>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KAYNAKÇA</a:t>
            </a:r>
            <a:br>
              <a:rPr lang="tr-TR" dirty="0" smtClean="0"/>
            </a:br>
            <a:endParaRPr lang="en-US" dirty="0"/>
          </a:p>
        </p:txBody>
      </p:sp>
      <p:sp>
        <p:nvSpPr>
          <p:cNvPr id="93189" name="Rectangle 5"/>
          <p:cNvSpPr>
            <a:spLocks noGrp="1" noChangeArrowheads="1"/>
          </p:cNvSpPr>
          <p:nvPr>
            <p:ph type="subTitle" idx="1"/>
          </p:nvPr>
        </p:nvSpPr>
        <p:spPr>
          <a:xfrm>
            <a:off x="1371600" y="1928802"/>
            <a:ext cx="6400800" cy="3709998"/>
          </a:xfrm>
        </p:spPr>
        <p:txBody>
          <a:bodyPr/>
          <a:lstStyle/>
          <a:p>
            <a:pPr algn="just"/>
            <a:endParaRPr lang="tr-TR" dirty="0" smtClean="0"/>
          </a:p>
          <a:p>
            <a:pPr algn="just"/>
            <a:r>
              <a:rPr lang="tr-TR" b="1" dirty="0" smtClean="0"/>
              <a:t>Başlıca Kaynak</a:t>
            </a:r>
            <a:r>
              <a:rPr lang="tr-TR" dirty="0" smtClean="0"/>
              <a:t>: </a:t>
            </a:r>
            <a:r>
              <a:rPr lang="tr-TR" dirty="0" err="1" smtClean="0"/>
              <a:t>Lehninger</a:t>
            </a:r>
            <a:r>
              <a:rPr lang="tr-TR" dirty="0" smtClean="0"/>
              <a:t> Biyokimyanın İlkeleri, </a:t>
            </a:r>
            <a:r>
              <a:rPr lang="tr-TR" dirty="0" err="1" smtClean="0"/>
              <a:t>David</a:t>
            </a:r>
            <a:r>
              <a:rPr lang="tr-TR" dirty="0" smtClean="0"/>
              <a:t> </a:t>
            </a:r>
            <a:r>
              <a:rPr lang="tr-TR" dirty="0" err="1" smtClean="0"/>
              <a:t>L.Nelson</a:t>
            </a:r>
            <a:r>
              <a:rPr lang="tr-TR" dirty="0" smtClean="0"/>
              <a:t>, Michael M. </a:t>
            </a:r>
            <a:r>
              <a:rPr lang="tr-TR" dirty="0" err="1" smtClean="0"/>
              <a:t>Cox</a:t>
            </a:r>
            <a:r>
              <a:rPr lang="tr-TR" dirty="0" smtClean="0"/>
              <a:t>, Beşinci Baskıdan Çeviri, Çeviri Editörü; Y. Murat Elçin, </a:t>
            </a:r>
            <a:r>
              <a:rPr lang="tr-TR" dirty="0" err="1" smtClean="0"/>
              <a:t>Palme</a:t>
            </a:r>
            <a:r>
              <a:rPr lang="tr-TR" dirty="0" smtClean="0"/>
              <a:t> Yayıncılık, 2013.</a:t>
            </a:r>
          </a:p>
          <a:p>
            <a:pPr algn="just"/>
            <a:endParaRPr lang="tr-TR" dirty="0" smtClean="0"/>
          </a:p>
          <a:p>
            <a:pPr algn="just"/>
            <a:endParaRPr lang="en-US" dirty="0"/>
          </a:p>
        </p:txBody>
      </p:sp>
    </p:spTree>
    <p:extLst>
      <p:ext uri="{BB962C8B-B14F-4D97-AF65-F5344CB8AC3E}">
        <p14:creationId xmlns:p14="http://schemas.microsoft.com/office/powerpoint/2010/main" val="1940610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9" name="Rectangle 5"/>
          <p:cNvSpPr>
            <a:spLocks noGrp="1" noChangeArrowheads="1"/>
          </p:cNvSpPr>
          <p:nvPr>
            <p:ph type="subTitle" idx="1"/>
          </p:nvPr>
        </p:nvSpPr>
        <p:spPr>
          <a:xfrm>
            <a:off x="1371600" y="500042"/>
            <a:ext cx="6400800" cy="5138758"/>
          </a:xfrm>
        </p:spPr>
        <p:txBody>
          <a:bodyPr/>
          <a:lstStyle/>
          <a:p>
            <a:pPr algn="just"/>
            <a:r>
              <a:rPr lang="tr-TR" dirty="0" err="1" smtClean="0"/>
              <a:t>Harper’s</a:t>
            </a:r>
            <a:r>
              <a:rPr lang="tr-TR" dirty="0" smtClean="0"/>
              <a:t> </a:t>
            </a:r>
            <a:r>
              <a:rPr lang="tr-TR" dirty="0" err="1" smtClean="0"/>
              <a:t>Illustrated</a:t>
            </a:r>
            <a:r>
              <a:rPr lang="tr-TR" dirty="0" smtClean="0"/>
              <a:t> </a:t>
            </a:r>
            <a:r>
              <a:rPr lang="tr-TR" dirty="0" err="1" smtClean="0"/>
              <a:t>Biochemistry</a:t>
            </a:r>
            <a:r>
              <a:rPr lang="tr-TR" dirty="0" smtClean="0"/>
              <a:t>, R. K. </a:t>
            </a:r>
            <a:r>
              <a:rPr lang="tr-TR" dirty="0" err="1" smtClean="0"/>
              <a:t>Murray</a:t>
            </a:r>
            <a:r>
              <a:rPr lang="tr-TR" dirty="0" smtClean="0"/>
              <a:t>, D. K. </a:t>
            </a:r>
            <a:r>
              <a:rPr lang="tr-TR" dirty="0" err="1" smtClean="0"/>
              <a:t>Granner</a:t>
            </a:r>
            <a:r>
              <a:rPr lang="tr-TR" dirty="0" smtClean="0"/>
              <a:t>, P. A. </a:t>
            </a:r>
            <a:r>
              <a:rPr lang="tr-TR" dirty="0" err="1" smtClean="0"/>
              <a:t>Mayes</a:t>
            </a:r>
            <a:r>
              <a:rPr lang="tr-TR" dirty="0" smtClean="0"/>
              <a:t>, V. W. </a:t>
            </a:r>
            <a:r>
              <a:rPr lang="tr-TR" dirty="0" err="1" smtClean="0"/>
              <a:t>Rodwell</a:t>
            </a:r>
            <a:r>
              <a:rPr lang="tr-TR" dirty="0" smtClean="0"/>
              <a:t>, </a:t>
            </a:r>
            <a:r>
              <a:rPr lang="tr-TR" dirty="0" err="1" smtClean="0"/>
              <a:t>Lange</a:t>
            </a:r>
            <a:r>
              <a:rPr lang="tr-TR" dirty="0" smtClean="0"/>
              <a:t> </a:t>
            </a:r>
            <a:r>
              <a:rPr lang="tr-TR" dirty="0" err="1" smtClean="0"/>
              <a:t>Medical</a:t>
            </a:r>
            <a:r>
              <a:rPr lang="tr-TR" dirty="0" smtClean="0"/>
              <a:t> </a:t>
            </a:r>
            <a:r>
              <a:rPr lang="tr-TR" dirty="0" err="1" smtClean="0"/>
              <a:t>Books</a:t>
            </a:r>
            <a:r>
              <a:rPr lang="tr-TR" dirty="0" smtClean="0"/>
              <a:t>/</a:t>
            </a:r>
            <a:r>
              <a:rPr lang="tr-TR" dirty="0" err="1" smtClean="0"/>
              <a:t>McGraw</a:t>
            </a:r>
            <a:r>
              <a:rPr lang="tr-TR" dirty="0" smtClean="0"/>
              <a:t>-</a:t>
            </a:r>
            <a:r>
              <a:rPr lang="tr-TR" dirty="0" err="1" smtClean="0"/>
              <a:t>Hill</a:t>
            </a:r>
            <a:r>
              <a:rPr lang="tr-TR" dirty="0" smtClean="0"/>
              <a:t> </a:t>
            </a:r>
            <a:r>
              <a:rPr lang="tr-TR" dirty="0" err="1" smtClean="0"/>
              <a:t>Medical</a:t>
            </a:r>
            <a:r>
              <a:rPr lang="tr-TR" dirty="0" smtClean="0"/>
              <a:t> </a:t>
            </a:r>
            <a:r>
              <a:rPr lang="tr-TR" dirty="0" err="1" smtClean="0"/>
              <a:t>Publishing</a:t>
            </a:r>
            <a:r>
              <a:rPr lang="tr-TR" dirty="0" smtClean="0"/>
              <a:t> </a:t>
            </a:r>
            <a:r>
              <a:rPr lang="tr-TR" dirty="0" err="1" smtClean="0"/>
              <a:t>Division</a:t>
            </a:r>
            <a:r>
              <a:rPr lang="tr-TR" dirty="0" smtClean="0"/>
              <a:t>, 2003.</a:t>
            </a:r>
          </a:p>
          <a:p>
            <a:pPr algn="just"/>
            <a:endParaRPr lang="tr-TR" dirty="0" smtClean="0"/>
          </a:p>
          <a:p>
            <a:pPr algn="just"/>
            <a:r>
              <a:rPr lang="en-US" dirty="0" smtClean="0"/>
              <a:t>Basic Concepts in Biochemistry, A Student’s Survival Guide, H. F. Gilbert, McGraw-Hill Health </a:t>
            </a:r>
            <a:r>
              <a:rPr lang="en-US" dirty="0" err="1" smtClean="0"/>
              <a:t>Proffesions</a:t>
            </a:r>
            <a:r>
              <a:rPr lang="en-US" dirty="0" smtClean="0"/>
              <a:t> Division, 2000.</a:t>
            </a:r>
            <a:endParaRPr lang="en-US" dirty="0"/>
          </a:p>
        </p:txBody>
      </p:sp>
    </p:spTree>
    <p:extLst>
      <p:ext uri="{BB962C8B-B14F-4D97-AF65-F5344CB8AC3E}">
        <p14:creationId xmlns:p14="http://schemas.microsoft.com/office/powerpoint/2010/main" val="3635874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ONÜÇÜNCÜ HAFTA  DERS İÇERİĞİ</a:t>
            </a:r>
            <a:endParaRPr lang="tr-TR" dirty="0"/>
          </a:p>
        </p:txBody>
      </p:sp>
      <p:sp>
        <p:nvSpPr>
          <p:cNvPr id="3" name="2 İçerik Yer Tutucusu"/>
          <p:cNvSpPr>
            <a:spLocks noGrp="1"/>
          </p:cNvSpPr>
          <p:nvPr>
            <p:ph sz="quarter" idx="13"/>
          </p:nvPr>
        </p:nvSpPr>
        <p:spPr/>
        <p:txBody>
          <a:bodyPr>
            <a:normAutofit fontScale="77500" lnSpcReduction="20000"/>
          </a:bodyPr>
          <a:lstStyle/>
          <a:p>
            <a:pPr algn="just">
              <a:lnSpc>
                <a:spcPct val="150000"/>
              </a:lnSpc>
            </a:pPr>
            <a:r>
              <a:rPr lang="tr-TR" sz="4000" dirty="0" err="1" smtClean="0"/>
              <a:t>Malat</a:t>
            </a:r>
            <a:r>
              <a:rPr lang="tr-TR" sz="4000" dirty="0" smtClean="0"/>
              <a:t>-</a:t>
            </a:r>
            <a:r>
              <a:rPr lang="tr-TR" sz="4000" dirty="0" err="1" smtClean="0"/>
              <a:t>aspartat</a:t>
            </a:r>
            <a:r>
              <a:rPr lang="tr-TR" sz="4000" dirty="0" smtClean="0"/>
              <a:t> ve </a:t>
            </a:r>
            <a:r>
              <a:rPr lang="tr-TR" sz="4000" dirty="0" err="1" smtClean="0"/>
              <a:t>gliserol</a:t>
            </a:r>
            <a:r>
              <a:rPr lang="tr-TR" sz="4000" dirty="0" smtClean="0"/>
              <a:t> fosfat yolları ve önemi, </a:t>
            </a:r>
            <a:r>
              <a:rPr lang="tr-TR" sz="4000" dirty="0" err="1" smtClean="0"/>
              <a:t>oksidatif</a:t>
            </a:r>
            <a:r>
              <a:rPr lang="tr-TR" sz="4000" dirty="0" smtClean="0"/>
              <a:t> </a:t>
            </a:r>
            <a:r>
              <a:rPr lang="tr-TR" sz="4000" dirty="0" err="1" smtClean="0"/>
              <a:t>fosforilasyonun</a:t>
            </a:r>
            <a:r>
              <a:rPr lang="tr-TR" sz="4000" dirty="0" smtClean="0"/>
              <a:t> düzenlenmesi ve kahverengi yağ hücrelerinde ısı üretimi.</a:t>
            </a:r>
            <a:endParaRPr lang="tr-TR" sz="4000" b="1"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9" name="Rectangle 5"/>
          <p:cNvSpPr>
            <a:spLocks noGrp="1" noChangeArrowheads="1"/>
          </p:cNvSpPr>
          <p:nvPr>
            <p:ph type="subTitle" idx="1"/>
          </p:nvPr>
        </p:nvSpPr>
        <p:spPr>
          <a:xfrm>
            <a:off x="1428728" y="714356"/>
            <a:ext cx="6400800" cy="5138758"/>
          </a:xfrm>
        </p:spPr>
        <p:txBody>
          <a:bodyPr/>
          <a:lstStyle/>
          <a:p>
            <a:pPr algn="just"/>
            <a:endParaRPr lang="tr-TR" dirty="0" smtClean="0"/>
          </a:p>
          <a:p>
            <a:pPr algn="just"/>
            <a:r>
              <a:rPr lang="en-US" dirty="0" smtClean="0"/>
              <a:t>Principles of Biochemistry, H. R. Horton, L. A. Moran, K. G. </a:t>
            </a:r>
            <a:r>
              <a:rPr lang="en-US" dirty="0" err="1" smtClean="0"/>
              <a:t>Scrimgeour</a:t>
            </a:r>
            <a:r>
              <a:rPr lang="en-US" dirty="0" smtClean="0"/>
              <a:t>, M. D. Perry, J. D. </a:t>
            </a:r>
            <a:r>
              <a:rPr lang="en-US" dirty="0" err="1" smtClean="0"/>
              <a:t>Rawn</a:t>
            </a:r>
            <a:r>
              <a:rPr lang="en-US" dirty="0" smtClean="0"/>
              <a:t>, Pearson </a:t>
            </a:r>
            <a:r>
              <a:rPr lang="en-US" dirty="0" err="1" smtClean="0"/>
              <a:t>Prentis</a:t>
            </a:r>
            <a:r>
              <a:rPr lang="en-US" dirty="0" smtClean="0"/>
              <a:t> Hall, 2006.</a:t>
            </a:r>
            <a:endParaRPr lang="tr-TR" dirty="0" smtClean="0"/>
          </a:p>
          <a:p>
            <a:pPr algn="just"/>
            <a:endParaRPr lang="tr-TR" dirty="0" smtClean="0"/>
          </a:p>
          <a:p>
            <a:pPr algn="just"/>
            <a:r>
              <a:rPr lang="tr-TR" dirty="0" err="1" smtClean="0"/>
              <a:t>Color</a:t>
            </a:r>
            <a:r>
              <a:rPr lang="tr-TR" dirty="0" smtClean="0"/>
              <a:t> Atlas of </a:t>
            </a:r>
            <a:r>
              <a:rPr lang="tr-TR" dirty="0" err="1" smtClean="0"/>
              <a:t>Biochemistry</a:t>
            </a:r>
            <a:r>
              <a:rPr lang="tr-TR" dirty="0" smtClean="0"/>
              <a:t>, J. </a:t>
            </a:r>
            <a:r>
              <a:rPr lang="tr-TR" dirty="0" err="1" smtClean="0"/>
              <a:t>Koolman</a:t>
            </a:r>
            <a:r>
              <a:rPr lang="tr-TR" dirty="0" smtClean="0"/>
              <a:t>, K. H. </a:t>
            </a:r>
            <a:r>
              <a:rPr lang="tr-TR" dirty="0" err="1" smtClean="0"/>
              <a:t>Roehm</a:t>
            </a:r>
            <a:r>
              <a:rPr lang="tr-TR" dirty="0" smtClean="0"/>
              <a:t>, </a:t>
            </a:r>
            <a:r>
              <a:rPr lang="tr-TR" dirty="0" err="1" smtClean="0"/>
              <a:t>Georg</a:t>
            </a:r>
            <a:r>
              <a:rPr lang="tr-TR" dirty="0" smtClean="0"/>
              <a:t> </a:t>
            </a:r>
            <a:r>
              <a:rPr lang="tr-TR" dirty="0" err="1" smtClean="0"/>
              <a:t>Thieme</a:t>
            </a:r>
            <a:r>
              <a:rPr lang="tr-TR" dirty="0" smtClean="0"/>
              <a:t> </a:t>
            </a:r>
            <a:r>
              <a:rPr lang="tr-TR" dirty="0" err="1" smtClean="0"/>
              <a:t>Verlag</a:t>
            </a:r>
            <a:r>
              <a:rPr lang="tr-TR" dirty="0" smtClean="0"/>
              <a:t>, 2005. </a:t>
            </a:r>
            <a:endParaRPr lang="en-US" dirty="0"/>
          </a:p>
        </p:txBody>
      </p:sp>
    </p:spTree>
    <p:extLst>
      <p:ext uri="{BB962C8B-B14F-4D97-AF65-F5344CB8AC3E}">
        <p14:creationId xmlns:p14="http://schemas.microsoft.com/office/powerpoint/2010/main" val="3630476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figure 14-19"/>
          <p:cNvPicPr>
            <a:picLocks noChangeAspect="1" noChangeArrowheads="1"/>
          </p:cNvPicPr>
          <p:nvPr/>
        </p:nvPicPr>
        <p:blipFill>
          <a:blip r:embed="rId3">
            <a:extLst>
              <a:ext uri="{28A0092B-C50C-407E-A947-70E740481C1C}">
                <a14:useLocalDpi xmlns:a14="http://schemas.microsoft.com/office/drawing/2010/main" val="0"/>
              </a:ext>
            </a:extLst>
          </a:blip>
          <a:srcRect b="4738"/>
          <a:stretch>
            <a:fillRect/>
          </a:stretch>
        </p:blipFill>
        <p:spPr bwMode="auto">
          <a:xfrm>
            <a:off x="1571050" y="286205"/>
            <a:ext cx="6026727" cy="506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0"/>
            <a:ext cx="2603213" cy="369332"/>
          </a:xfrm>
          <a:prstGeom prst="rect">
            <a:avLst/>
          </a:prstGeom>
        </p:spPr>
        <p:txBody>
          <a:bodyPr wrap="none">
            <a:spAutoFit/>
          </a:bodyPr>
          <a:lstStyle/>
          <a:p>
            <a:r>
              <a:rPr lang="en-US" altLang="en-US" u="sng" dirty="0"/>
              <a:t>Malate–aspartate shuttle</a:t>
            </a:r>
            <a:endParaRPr lang="en-US" u="sng" dirty="0"/>
          </a:p>
        </p:txBody>
      </p:sp>
      <p:sp>
        <p:nvSpPr>
          <p:cNvPr id="4" name="Rounded Rectangle 3"/>
          <p:cNvSpPr/>
          <p:nvPr/>
        </p:nvSpPr>
        <p:spPr>
          <a:xfrm>
            <a:off x="3429000" y="1524000"/>
            <a:ext cx="2590800" cy="20574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162800" y="131802"/>
            <a:ext cx="1752600" cy="1200329"/>
          </a:xfrm>
          <a:prstGeom prst="rect">
            <a:avLst/>
          </a:prstGeom>
          <a:noFill/>
          <a:ln>
            <a:solidFill>
              <a:srgbClr val="7030A0"/>
            </a:solidFill>
          </a:ln>
        </p:spPr>
        <p:txBody>
          <a:bodyPr wrap="square" rtlCol="0">
            <a:spAutoFit/>
          </a:bodyPr>
          <a:lstStyle/>
          <a:p>
            <a:r>
              <a:rPr lang="en-US" dirty="0" smtClean="0"/>
              <a:t>Used for amino acid conversions</a:t>
            </a:r>
          </a:p>
          <a:p>
            <a:r>
              <a:rPr lang="en-US" dirty="0" smtClean="0"/>
              <a:t>(absent from last slide)</a:t>
            </a:r>
            <a:endParaRPr lang="en-US" dirty="0"/>
          </a:p>
        </p:txBody>
      </p:sp>
      <p:cxnSp>
        <p:nvCxnSpPr>
          <p:cNvPr id="7" name="Straight Connector 6"/>
          <p:cNvCxnSpPr>
            <a:stCxn id="4" idx="3"/>
            <a:endCxn id="5" idx="1"/>
          </p:cNvCxnSpPr>
          <p:nvPr/>
        </p:nvCxnSpPr>
        <p:spPr>
          <a:xfrm flipV="1">
            <a:off x="6019800" y="731967"/>
            <a:ext cx="1143000" cy="182073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2971800" y="253134"/>
            <a:ext cx="1447800" cy="5850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28600" y="685800"/>
            <a:ext cx="1752600" cy="646331"/>
          </a:xfrm>
          <a:prstGeom prst="rect">
            <a:avLst/>
          </a:prstGeom>
          <a:noFill/>
          <a:ln>
            <a:solidFill>
              <a:srgbClr val="FF0000"/>
            </a:solidFill>
          </a:ln>
        </p:spPr>
        <p:txBody>
          <a:bodyPr wrap="square" rtlCol="0">
            <a:spAutoFit/>
          </a:bodyPr>
          <a:lstStyle/>
          <a:p>
            <a:r>
              <a:rPr lang="en-US" dirty="0" smtClean="0"/>
              <a:t>NADH gives its e</a:t>
            </a:r>
            <a:r>
              <a:rPr lang="en-US" baseline="30000" dirty="0" smtClean="0"/>
              <a:t>-</a:t>
            </a:r>
            <a:r>
              <a:rPr lang="en-US" dirty="0" smtClean="0"/>
              <a:t> to malate</a:t>
            </a:r>
            <a:endParaRPr lang="en-US" dirty="0"/>
          </a:p>
        </p:txBody>
      </p:sp>
      <p:cxnSp>
        <p:nvCxnSpPr>
          <p:cNvPr id="15" name="Straight Connector 14"/>
          <p:cNvCxnSpPr>
            <a:stCxn id="13" idx="3"/>
            <a:endCxn id="12" idx="1"/>
          </p:cNvCxnSpPr>
          <p:nvPr/>
        </p:nvCxnSpPr>
        <p:spPr>
          <a:xfrm flipV="1">
            <a:off x="1981200" y="545667"/>
            <a:ext cx="990600" cy="4632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2476500" y="2286000"/>
            <a:ext cx="647700" cy="49847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74506" y="5309092"/>
            <a:ext cx="2213264" cy="646331"/>
          </a:xfrm>
          <a:prstGeom prst="rect">
            <a:avLst/>
          </a:prstGeom>
          <a:noFill/>
          <a:ln>
            <a:solidFill>
              <a:srgbClr val="FFC000"/>
            </a:solidFill>
          </a:ln>
        </p:spPr>
        <p:txBody>
          <a:bodyPr wrap="square" rtlCol="0">
            <a:spAutoFit/>
          </a:bodyPr>
          <a:lstStyle/>
          <a:p>
            <a:r>
              <a:rPr lang="en-US" dirty="0" smtClean="0"/>
              <a:t>Malate is transported across membrane</a:t>
            </a:r>
            <a:endParaRPr lang="en-US" dirty="0"/>
          </a:p>
        </p:txBody>
      </p:sp>
      <p:cxnSp>
        <p:nvCxnSpPr>
          <p:cNvPr id="19" name="Straight Connector 18"/>
          <p:cNvCxnSpPr>
            <a:stCxn id="16" idx="2"/>
            <a:endCxn id="17" idx="0"/>
          </p:cNvCxnSpPr>
          <p:nvPr/>
        </p:nvCxnSpPr>
        <p:spPr>
          <a:xfrm flipH="1">
            <a:off x="1281138" y="2784475"/>
            <a:ext cx="1519212" cy="252461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3048000" y="4267200"/>
            <a:ext cx="1371600" cy="104861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429000" y="5948700"/>
            <a:ext cx="2514600" cy="646331"/>
          </a:xfrm>
          <a:prstGeom prst="rect">
            <a:avLst/>
          </a:prstGeom>
          <a:noFill/>
          <a:ln>
            <a:solidFill>
              <a:srgbClr val="00B050"/>
            </a:solidFill>
          </a:ln>
        </p:spPr>
        <p:txBody>
          <a:bodyPr wrap="square" rtlCol="0">
            <a:spAutoFit/>
          </a:bodyPr>
          <a:lstStyle/>
          <a:p>
            <a:r>
              <a:rPr lang="en-US" dirty="0" smtClean="0"/>
              <a:t>NADH is regenerated on other side of membrane</a:t>
            </a:r>
            <a:endParaRPr lang="en-US" dirty="0"/>
          </a:p>
        </p:txBody>
      </p:sp>
      <p:cxnSp>
        <p:nvCxnSpPr>
          <p:cNvPr id="23" name="Straight Connector 22"/>
          <p:cNvCxnSpPr>
            <a:stCxn id="20" idx="2"/>
            <a:endCxn id="21" idx="0"/>
          </p:cNvCxnSpPr>
          <p:nvPr/>
        </p:nvCxnSpPr>
        <p:spPr>
          <a:xfrm>
            <a:off x="3733800" y="5315816"/>
            <a:ext cx="952500" cy="63288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5943600" y="838200"/>
            <a:ext cx="914400" cy="34290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627159" y="5486399"/>
            <a:ext cx="2171700" cy="1200329"/>
          </a:xfrm>
          <a:prstGeom prst="rect">
            <a:avLst/>
          </a:prstGeom>
          <a:noFill/>
          <a:ln>
            <a:solidFill>
              <a:srgbClr val="0070C0"/>
            </a:solidFill>
          </a:ln>
        </p:spPr>
        <p:txBody>
          <a:bodyPr wrap="square" rtlCol="0">
            <a:spAutoFit/>
          </a:bodyPr>
          <a:lstStyle/>
          <a:p>
            <a:r>
              <a:rPr lang="en-US" dirty="0" smtClean="0"/>
              <a:t>[Oxaloacetate] is maintained through conversion to and from aspartate</a:t>
            </a:r>
            <a:endParaRPr lang="en-US" dirty="0"/>
          </a:p>
        </p:txBody>
      </p:sp>
      <p:cxnSp>
        <p:nvCxnSpPr>
          <p:cNvPr id="31" name="Straight Connector 30"/>
          <p:cNvCxnSpPr>
            <a:stCxn id="26" idx="2"/>
            <a:endCxn id="27" idx="0"/>
          </p:cNvCxnSpPr>
          <p:nvPr/>
        </p:nvCxnSpPr>
        <p:spPr>
          <a:xfrm>
            <a:off x="6400800" y="4267200"/>
            <a:ext cx="1312209" cy="121919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519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igure 14-18"/>
          <p:cNvPicPr>
            <a:picLocks noChangeAspect="1" noChangeArrowheads="1"/>
          </p:cNvPicPr>
          <p:nvPr/>
        </p:nvPicPr>
        <p:blipFill>
          <a:blip r:embed="rId3">
            <a:extLst>
              <a:ext uri="{28A0092B-C50C-407E-A947-70E740481C1C}">
                <a14:useLocalDpi xmlns:a14="http://schemas.microsoft.com/office/drawing/2010/main" val="0"/>
              </a:ext>
            </a:extLst>
          </a:blip>
          <a:srcRect b="6567"/>
          <a:stretch>
            <a:fillRect/>
          </a:stretch>
        </p:blipFill>
        <p:spPr bwMode="auto">
          <a:xfrm>
            <a:off x="1063540" y="342833"/>
            <a:ext cx="6026727" cy="381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965" y="8075"/>
            <a:ext cx="2704458" cy="369332"/>
          </a:xfrm>
          <a:prstGeom prst="rect">
            <a:avLst/>
          </a:prstGeom>
        </p:spPr>
        <p:txBody>
          <a:bodyPr wrap="none">
            <a:spAutoFit/>
          </a:bodyPr>
          <a:lstStyle/>
          <a:p>
            <a:r>
              <a:rPr lang="en-US" altLang="en-US" u="sng" dirty="0"/>
              <a:t>Glycerol phosphate shuttle</a:t>
            </a:r>
          </a:p>
        </p:txBody>
      </p:sp>
      <p:sp>
        <p:nvSpPr>
          <p:cNvPr id="6" name="Rectangle 3"/>
          <p:cNvSpPr>
            <a:spLocks noChangeArrowheads="1"/>
          </p:cNvSpPr>
          <p:nvPr/>
        </p:nvSpPr>
        <p:spPr bwMode="auto">
          <a:xfrm>
            <a:off x="0" y="5334000"/>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sz="2000" dirty="0" smtClean="0">
                <a:latin typeface="+mn-lt"/>
              </a:rPr>
              <a:t>Two glycerol 3-phosphate dehydrogenase enzymes are required – one cytosolic and one membrane-bound.</a:t>
            </a:r>
          </a:p>
          <a:p>
            <a:endParaRPr lang="en-US" altLang="en-US" sz="2000" dirty="0" smtClean="0">
              <a:latin typeface="+mn-lt"/>
            </a:endParaRPr>
          </a:p>
          <a:p>
            <a:r>
              <a:rPr lang="en-US" altLang="en-US" sz="2000" i="1" dirty="0" smtClean="0">
                <a:latin typeface="+mn-lt"/>
              </a:rPr>
              <a:t>Note </a:t>
            </a:r>
            <a:r>
              <a:rPr lang="en-US" altLang="en-US" sz="2000" i="1" dirty="0">
                <a:latin typeface="+mn-lt"/>
              </a:rPr>
              <a:t>that this gives only 1.5 ATP per NADH, rather than 2.5</a:t>
            </a:r>
            <a:r>
              <a:rPr lang="en-US" altLang="en-US" sz="2000" i="1" dirty="0" smtClean="0">
                <a:latin typeface="+mn-lt"/>
              </a:rPr>
              <a:t>! (Complex I is bypassed)</a:t>
            </a:r>
          </a:p>
        </p:txBody>
      </p:sp>
      <p:sp>
        <p:nvSpPr>
          <p:cNvPr id="3" name="Rectangle 2"/>
          <p:cNvSpPr/>
          <p:nvPr/>
        </p:nvSpPr>
        <p:spPr>
          <a:xfrm>
            <a:off x="1371600" y="4182070"/>
            <a:ext cx="2940627" cy="923330"/>
          </a:xfrm>
          <a:prstGeom prst="rect">
            <a:avLst/>
          </a:prstGeom>
          <a:ln>
            <a:solidFill>
              <a:srgbClr val="FF0000"/>
            </a:solidFill>
          </a:ln>
        </p:spPr>
        <p:txBody>
          <a:bodyPr wrap="square">
            <a:spAutoFit/>
          </a:bodyPr>
          <a:lstStyle/>
          <a:p>
            <a:r>
              <a:rPr lang="en-US" altLang="en-US" dirty="0"/>
              <a:t>Cytosolic NADH reduces </a:t>
            </a:r>
            <a:r>
              <a:rPr lang="en-US" altLang="en-US" dirty="0" err="1"/>
              <a:t>dihydroxyacetone</a:t>
            </a:r>
            <a:r>
              <a:rPr lang="en-US" altLang="en-US" dirty="0"/>
              <a:t> phosphate to glycerol 3-phosphate</a:t>
            </a:r>
            <a:endParaRPr lang="en-US" dirty="0"/>
          </a:p>
        </p:txBody>
      </p:sp>
      <p:sp>
        <p:nvSpPr>
          <p:cNvPr id="8" name="Right Arrow 7"/>
          <p:cNvSpPr/>
          <p:nvPr/>
        </p:nvSpPr>
        <p:spPr>
          <a:xfrm>
            <a:off x="4572000" y="4377035"/>
            <a:ext cx="457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89176" y="4182070"/>
            <a:ext cx="3429000" cy="923330"/>
          </a:xfrm>
          <a:prstGeom prst="rect">
            <a:avLst/>
          </a:prstGeom>
          <a:ln>
            <a:solidFill>
              <a:srgbClr val="FF0000"/>
            </a:solidFill>
          </a:ln>
        </p:spPr>
        <p:txBody>
          <a:bodyPr wrap="square">
            <a:spAutoFit/>
          </a:bodyPr>
          <a:lstStyle/>
          <a:p>
            <a:r>
              <a:rPr lang="en-US" altLang="en-US" dirty="0"/>
              <a:t>The reverse reaction is catalyzed by FADH</a:t>
            </a:r>
            <a:r>
              <a:rPr lang="en-US" altLang="en-US" baseline="-25000" dirty="0"/>
              <a:t>2</a:t>
            </a:r>
            <a:r>
              <a:rPr lang="en-US" altLang="en-US" dirty="0"/>
              <a:t> which transfers electrons to ubiquinone</a:t>
            </a:r>
            <a:endParaRPr lang="en-US" dirty="0"/>
          </a:p>
        </p:txBody>
      </p:sp>
    </p:spTree>
    <p:extLst>
      <p:ext uri="{BB962C8B-B14F-4D97-AF65-F5344CB8AC3E}">
        <p14:creationId xmlns:p14="http://schemas.microsoft.com/office/powerpoint/2010/main" val="251346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figure 13-10"/>
          <p:cNvPicPr>
            <a:picLocks noChangeAspect="1" noChangeArrowheads="1"/>
          </p:cNvPicPr>
          <p:nvPr/>
        </p:nvPicPr>
        <p:blipFill>
          <a:blip r:embed="rId2">
            <a:extLst>
              <a:ext uri="{28A0092B-C50C-407E-A947-70E740481C1C}">
                <a14:useLocalDpi xmlns:a14="http://schemas.microsoft.com/office/drawing/2010/main" val="0"/>
              </a:ext>
            </a:extLst>
          </a:blip>
          <a:srcRect b="7042"/>
          <a:stretch>
            <a:fillRect/>
          </a:stretch>
        </p:blipFill>
        <p:spPr bwMode="auto">
          <a:xfrm>
            <a:off x="304800" y="0"/>
            <a:ext cx="8531225"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5"/>
          <p:cNvSpPr>
            <a:spLocks noChangeArrowheads="1"/>
          </p:cNvSpPr>
          <p:nvPr/>
        </p:nvSpPr>
        <p:spPr bwMode="auto">
          <a:xfrm>
            <a:off x="152400" y="5382161"/>
            <a:ext cx="8915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sz="2000" dirty="0">
                <a:latin typeface="+mn-lt"/>
              </a:rPr>
              <a:t>ATP production from the catabolism of one molecule of glucose by glycolysis, the citric acid cycle, and </a:t>
            </a:r>
            <a:r>
              <a:rPr lang="en-US" altLang="en-US" sz="2000" dirty="0" err="1">
                <a:latin typeface="+mn-lt"/>
              </a:rPr>
              <a:t>reoxidation</a:t>
            </a:r>
            <a:r>
              <a:rPr lang="en-US" altLang="en-US" sz="2000" dirty="0">
                <a:latin typeface="+mn-lt"/>
              </a:rPr>
              <a:t> of NADH and QH</a:t>
            </a:r>
            <a:r>
              <a:rPr lang="en-US" altLang="en-US" sz="2000" baseline="-25000" dirty="0">
                <a:latin typeface="+mn-lt"/>
              </a:rPr>
              <a:t>2</a:t>
            </a:r>
            <a:r>
              <a:rPr lang="en-US" altLang="en-US" sz="2000" dirty="0">
                <a:latin typeface="+mn-lt"/>
              </a:rPr>
              <a:t> The complete oxidation of glucose leads to the formation of 30 to 32 molecules of ATP, depending on the shuttle used to move NADH.</a:t>
            </a:r>
          </a:p>
        </p:txBody>
      </p:sp>
      <p:sp>
        <p:nvSpPr>
          <p:cNvPr id="43012" name="TextBox 3"/>
          <p:cNvSpPr txBox="1">
            <a:spLocks noChangeArrowheads="1"/>
          </p:cNvSpPr>
          <p:nvPr/>
        </p:nvSpPr>
        <p:spPr bwMode="auto">
          <a:xfrm>
            <a:off x="6705600" y="838200"/>
            <a:ext cx="18970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a:t>(</a:t>
            </a:r>
            <a:r>
              <a:rPr lang="en-US" altLang="en-US" sz="1800">
                <a:solidFill>
                  <a:srgbClr val="FF0000"/>
                </a:solidFill>
              </a:rPr>
              <a:t>3</a:t>
            </a:r>
            <a:r>
              <a:rPr lang="en-US" altLang="en-US" sz="1800"/>
              <a:t> for glycerol</a:t>
            </a:r>
          </a:p>
          <a:p>
            <a:r>
              <a:rPr lang="en-US" altLang="en-US" sz="1800"/>
              <a:t>Phosphate shuttle</a:t>
            </a:r>
            <a:r>
              <a:rPr lang="en-US" altLang="en-US"/>
              <a:t>)</a:t>
            </a:r>
          </a:p>
        </p:txBody>
      </p:sp>
    </p:spTree>
    <p:extLst>
      <p:ext uri="{BB962C8B-B14F-4D97-AF65-F5344CB8AC3E}">
        <p14:creationId xmlns:p14="http://schemas.microsoft.com/office/powerpoint/2010/main" val="589117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8936"/>
            <a:ext cx="8485909" cy="6632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3858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Coupling Protein (Thermogenin) Heat Production/ETC Poisons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7200"/>
            <a:ext cx="73152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396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p:txBody>
          <a:bodyPr>
            <a:normAutofit fontScale="77500" lnSpcReduction="20000"/>
          </a:bodyPr>
          <a:lstStyle/>
          <a:p>
            <a:r>
              <a:rPr lang="tr-TR" sz="3600" b="1" dirty="0" smtClean="0"/>
              <a:t>Yağ Asitlerinin Sentezi:</a:t>
            </a:r>
            <a:r>
              <a:rPr lang="tr-TR" sz="3600" dirty="0" smtClean="0"/>
              <a:t> </a:t>
            </a:r>
          </a:p>
          <a:p>
            <a:endParaRPr lang="tr-TR" sz="3600" dirty="0" smtClean="0"/>
          </a:p>
          <a:p>
            <a:r>
              <a:rPr lang="tr-TR" sz="3600" dirty="0" smtClean="0"/>
              <a:t>Yağ </a:t>
            </a:r>
            <a:r>
              <a:rPr lang="tr-TR" sz="3600" dirty="0" err="1" smtClean="0"/>
              <a:t>açili</a:t>
            </a:r>
            <a:r>
              <a:rPr lang="tr-TR" sz="3600" dirty="0" smtClean="0"/>
              <a:t> </a:t>
            </a:r>
            <a:r>
              <a:rPr lang="tr-TR" sz="3600" dirty="0" err="1" smtClean="0"/>
              <a:t>sentaz</a:t>
            </a:r>
            <a:r>
              <a:rPr lang="tr-TR" sz="3600" dirty="0" smtClean="0"/>
              <a:t> enziminin yapısı ve sentez mekanizması, </a:t>
            </a:r>
          </a:p>
          <a:p>
            <a:endParaRPr lang="tr-TR" sz="3600" dirty="0" smtClean="0"/>
          </a:p>
          <a:p>
            <a:r>
              <a:rPr lang="tr-TR" sz="3600" dirty="0" err="1" smtClean="0"/>
              <a:t>İnhibisyonu</a:t>
            </a:r>
            <a:r>
              <a:rPr lang="tr-TR" sz="3600" dirty="0" smtClean="0"/>
              <a:t>, enerji bilançosu, </a:t>
            </a:r>
            <a:endParaRPr lang="tr-TR"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p:txBody>
          <a:bodyPr>
            <a:normAutofit fontScale="85000" lnSpcReduction="10000"/>
          </a:bodyPr>
          <a:lstStyle/>
          <a:p>
            <a:pPr>
              <a:lnSpc>
                <a:spcPct val="150000"/>
              </a:lnSpc>
            </a:pPr>
            <a:r>
              <a:rPr lang="tr-TR" sz="3600" dirty="0" err="1" smtClean="0"/>
              <a:t>Lipoproteinler</a:t>
            </a:r>
            <a:r>
              <a:rPr lang="tr-TR" sz="3600" dirty="0" smtClean="0"/>
              <a:t>; VLDL, HDL, IDL, LDL, reseptör aracılı sentez ve önemi, kolesterol sentezinin kontrolü, safra asitlerinin sentezi bu haftanın konularıdır.</a:t>
            </a:r>
            <a:endParaRPr lang="tr-TR" sz="36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a Olay">
  <a:themeElements>
    <a:clrScheme name="Ana Olay">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Ana Olay">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a Olay">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Ana Olay</Template>
  <TotalTime>752</TotalTime>
  <Words>631</Words>
  <Application>Microsoft Office PowerPoint</Application>
  <PresentationFormat>Ekran Gösterisi (4:3)</PresentationFormat>
  <Paragraphs>54</Paragraphs>
  <Slides>20</Slides>
  <Notes>2</Notes>
  <HiddenSlides>1</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Arial</vt:lpstr>
      <vt:lpstr>Arial Tur</vt:lpstr>
      <vt:lpstr>Impact</vt:lpstr>
      <vt:lpstr>Times</vt:lpstr>
      <vt:lpstr>Ana Olay</vt:lpstr>
      <vt:lpstr>B-310 BİYOKİMYA II DERSİ </vt:lpstr>
      <vt:lpstr> ONÜÇÜNCÜ HAFTA  DERS İÇERİĞİ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KAYNAKÇA </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Özlem Yıldırım</cp:lastModifiedBy>
  <cp:revision>57</cp:revision>
  <dcterms:created xsi:type="dcterms:W3CDTF">2007-03-31T19:43:26Z</dcterms:created>
  <dcterms:modified xsi:type="dcterms:W3CDTF">2020-05-11T23:06:21Z</dcterms:modified>
</cp:coreProperties>
</file>