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80EEE-0EEA-49B0-B3F7-087CBDD2879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42385-C86A-42AB-A384-7EE591DCCC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6646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80EEE-0EEA-49B0-B3F7-087CBDD2879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42385-C86A-42AB-A384-7EE591DCCC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1826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80EEE-0EEA-49B0-B3F7-087CBDD2879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42385-C86A-42AB-A384-7EE591DCCC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3461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80EEE-0EEA-49B0-B3F7-087CBDD2879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42385-C86A-42AB-A384-7EE591DCCC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8998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80EEE-0EEA-49B0-B3F7-087CBDD2879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42385-C86A-42AB-A384-7EE591DCCC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082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80EEE-0EEA-49B0-B3F7-087CBDD2879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42385-C86A-42AB-A384-7EE591DCCC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6320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80EEE-0EEA-49B0-B3F7-087CBDD2879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42385-C86A-42AB-A384-7EE591DCCC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3515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80EEE-0EEA-49B0-B3F7-087CBDD2879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42385-C86A-42AB-A384-7EE591DCCC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6121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80EEE-0EEA-49B0-B3F7-087CBDD2879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42385-C86A-42AB-A384-7EE591DCCC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626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80EEE-0EEA-49B0-B3F7-087CBDD2879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42385-C86A-42AB-A384-7EE591DCCC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6055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80EEE-0EEA-49B0-B3F7-087CBDD2879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42385-C86A-42AB-A384-7EE591DCCC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8021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80EEE-0EEA-49B0-B3F7-087CBDD2879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42385-C86A-42AB-A384-7EE591DCCC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1154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b="1" dirty="0"/>
              <a:t>BÖLÜM 3 </a:t>
            </a:r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>ÖRGÜTSEL </a:t>
            </a:r>
            <a:r>
              <a:rPr lang="tr-TR" sz="4000" b="1" dirty="0"/>
              <a:t>GELİŞME KURAM VE YAKLAŞIMLARI</a:t>
            </a:r>
            <a:r>
              <a:rPr lang="tr-TR" sz="4000" dirty="0"/>
              <a:t/>
            </a:r>
            <a:br>
              <a:rPr lang="tr-TR" sz="4000" dirty="0"/>
            </a:b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Ali Balcı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291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/>
              <a:t>BÖLÜM 3 </a:t>
            </a:r>
            <a:br>
              <a:rPr lang="tr-TR" sz="2800" b="1" dirty="0"/>
            </a:br>
            <a:r>
              <a:rPr lang="tr-TR" sz="2800" b="1" dirty="0"/>
              <a:t>ÖRGÜTSEL GELİŞME KURAM VE YAKLAŞIMLARI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 smtClean="0"/>
              <a:t>Jenerik </a:t>
            </a:r>
            <a:r>
              <a:rPr lang="tr-TR" b="1" dirty="0"/>
              <a:t>planlı değişme modeli.	</a:t>
            </a:r>
            <a:endParaRPr lang="tr-TR" b="1" dirty="0" smtClean="0"/>
          </a:p>
          <a:p>
            <a:r>
              <a:rPr lang="tr-TR" dirty="0" smtClean="0"/>
              <a:t>Bu </a:t>
            </a:r>
            <a:r>
              <a:rPr lang="tr-TR" dirty="0"/>
              <a:t>model, temelini dolayısıyla önemli unsurlarını,  </a:t>
            </a:r>
            <a:r>
              <a:rPr lang="tr-TR" dirty="0" err="1"/>
              <a:t>Lewin’in</a:t>
            </a:r>
            <a:r>
              <a:rPr lang="tr-TR" dirty="0"/>
              <a:t> değişme modeli, eylem araştırması ve </a:t>
            </a:r>
            <a:r>
              <a:rPr lang="tr-TR" dirty="0" err="1"/>
              <a:t>Lippitt</a:t>
            </a:r>
            <a:r>
              <a:rPr lang="tr-TR" dirty="0"/>
              <a:t>, Watson ve </a:t>
            </a:r>
            <a:r>
              <a:rPr lang="tr-TR" dirty="0" err="1"/>
              <a:t>Westley’in</a:t>
            </a:r>
            <a:r>
              <a:rPr lang="tr-TR" dirty="0"/>
              <a:t> değişme modelinden almıştır. </a:t>
            </a:r>
          </a:p>
        </p:txBody>
      </p:sp>
    </p:spTree>
    <p:extLst>
      <p:ext uri="{BB962C8B-B14F-4D97-AF65-F5344CB8AC3E}">
        <p14:creationId xmlns:p14="http://schemas.microsoft.com/office/powerpoint/2010/main" val="2572103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100" b="1" dirty="0"/>
              <a:t>BÖLÜM 3 </a:t>
            </a:r>
            <a:br>
              <a:rPr lang="tr-TR" sz="3100" b="1" dirty="0"/>
            </a:br>
            <a:r>
              <a:rPr lang="tr-TR" sz="3100" b="1" dirty="0"/>
              <a:t>ÖRGÜTSEL GELİŞME KURAM VE YAKLAŞIMLARI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Jenerik değişme modeli, danışmanın örgüt hakkında, onun durumu hakkında </a:t>
            </a:r>
            <a:r>
              <a:rPr lang="tr-TR" dirty="0" err="1" smtClean="0"/>
              <a:t>informasyon</a:t>
            </a:r>
            <a:r>
              <a:rPr lang="tr-TR" dirty="0" smtClean="0"/>
              <a:t> toplamasını, bu </a:t>
            </a:r>
            <a:r>
              <a:rPr lang="tr-TR" dirty="0" err="1" smtClean="0"/>
              <a:t>informasyona</a:t>
            </a:r>
            <a:r>
              <a:rPr lang="tr-TR" dirty="0" smtClean="0"/>
              <a:t> dayalı olarak  değişme ihtiyaçlarını  müşteri sistemine beslemesini öngören bir süreç olarak tanımlanabilir.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7630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100" b="1" dirty="0"/>
              <a:t>BÖLÜM 3 </a:t>
            </a:r>
            <a:br>
              <a:rPr lang="tr-TR" sz="3100" b="1" dirty="0"/>
            </a:br>
            <a:r>
              <a:rPr lang="tr-TR" sz="3100" b="1" dirty="0"/>
              <a:t>ÖRGÜTSEL GELİŞME KURAM VE YAKLAŞIMLARI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 smtClean="0"/>
              <a:t>Aracılık </a:t>
            </a:r>
            <a:r>
              <a:rPr lang="tr-TR" b="1" dirty="0"/>
              <a:t>kuramı. </a:t>
            </a:r>
            <a:endParaRPr lang="tr-TR" b="1" dirty="0" smtClean="0"/>
          </a:p>
          <a:p>
            <a:r>
              <a:rPr lang="tr-TR" dirty="0" smtClean="0"/>
              <a:t>Aracılık </a:t>
            </a:r>
            <a:r>
              <a:rPr lang="tr-TR" dirty="0"/>
              <a:t>kuram ve yaklaşımı, örgüt içi değişmelere odaklanır; </a:t>
            </a:r>
            <a:r>
              <a:rPr lang="tr-TR" dirty="0" err="1"/>
              <a:t>Chris</a:t>
            </a:r>
            <a:r>
              <a:rPr lang="tr-TR" dirty="0"/>
              <a:t> </a:t>
            </a:r>
            <a:r>
              <a:rPr lang="tr-TR" dirty="0" err="1"/>
              <a:t>Argyis</a:t>
            </a:r>
            <a:r>
              <a:rPr lang="tr-TR" dirty="0"/>
              <a:t> tarafından getirilmiştir </a:t>
            </a:r>
            <a:r>
              <a:rPr lang="tr-TR" dirty="0" smtClean="0"/>
              <a:t>(</a:t>
            </a:r>
            <a:r>
              <a:rPr lang="tr-TR" dirty="0" err="1" smtClean="0"/>
              <a:t>Huse</a:t>
            </a:r>
            <a:r>
              <a:rPr lang="tr-TR" dirty="0"/>
              <a:t>, 1980). Aracılık, genellikle örgütsel gelişme danışmanlarının hedeflerini başarmak için kullandıkları belirli eylemler olarak tanımlanmaktadır. </a:t>
            </a:r>
          </a:p>
        </p:txBody>
      </p:sp>
    </p:spTree>
    <p:extLst>
      <p:ext uri="{BB962C8B-B14F-4D97-AF65-F5344CB8AC3E}">
        <p14:creationId xmlns:p14="http://schemas.microsoft.com/office/powerpoint/2010/main" val="3084866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100" b="1" dirty="0"/>
              <a:t>BÖLÜM 3 </a:t>
            </a:r>
            <a:br>
              <a:rPr lang="tr-TR" sz="3100" b="1" dirty="0"/>
            </a:br>
            <a:r>
              <a:rPr lang="tr-TR" sz="3100" b="1" dirty="0"/>
              <a:t>ÖRGÜTSEL GELİŞME KURAM VE YAKLAŞIMLARI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 smtClean="0"/>
              <a:t>Eylem </a:t>
            </a:r>
            <a:r>
              <a:rPr lang="tr-TR" b="1" dirty="0"/>
              <a:t>araştırması modeli. </a:t>
            </a:r>
            <a:endParaRPr lang="tr-TR" b="1" dirty="0" smtClean="0"/>
          </a:p>
          <a:p>
            <a:r>
              <a:rPr lang="tr-TR" dirty="0" smtClean="0"/>
              <a:t>OD </a:t>
            </a:r>
            <a:r>
              <a:rPr lang="tr-TR" dirty="0"/>
              <a:t>programlarında sıklıkla kullanılan bir strateji, “eylem araştırması </a:t>
            </a:r>
            <a:r>
              <a:rPr lang="tr-TR" dirty="0" err="1"/>
              <a:t>modeli”dir</a:t>
            </a:r>
            <a:r>
              <a:rPr lang="tr-TR" dirty="0"/>
              <a:t>. Bu model danışmanla müşteri grubu arasında yoğun bir birlikte çalışma (</a:t>
            </a:r>
            <a:r>
              <a:rPr lang="tr-TR" dirty="0" err="1"/>
              <a:t>collaboration</a:t>
            </a:r>
            <a:r>
              <a:rPr lang="tr-TR" dirty="0"/>
              <a:t>), veri toplama, veri tartışma ve planlamayı içerir</a:t>
            </a:r>
          </a:p>
        </p:txBody>
      </p:sp>
    </p:spTree>
    <p:extLst>
      <p:ext uri="{BB962C8B-B14F-4D97-AF65-F5344CB8AC3E}">
        <p14:creationId xmlns:p14="http://schemas.microsoft.com/office/powerpoint/2010/main" val="3838955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124</Words>
  <Application>Microsoft Office PowerPoint</Application>
  <PresentationFormat>Geniş ekran</PresentationFormat>
  <Paragraphs>21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BÖLÜM 3  ÖRGÜTSEL GELİŞME KURAM VE YAKLAŞIMLARI </vt:lpstr>
      <vt:lpstr>BÖLÜM 3  ÖRGÜTSEL GELİŞME KURAM VE YAKLAŞIMLARI </vt:lpstr>
      <vt:lpstr>BÖLÜM 3  ÖRGÜTSEL GELİŞME KURAM VE YAKLAŞIMLARI </vt:lpstr>
      <vt:lpstr>BÖLÜM 3  ÖRGÜTSEL GELİŞME KURAM VE YAKLAŞIMLARI </vt:lpstr>
      <vt:lpstr>BÖLÜM 3  ÖRGÜTSEL GELİŞME KURAM VE YAKLAŞIMLARI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BÖLÜM 3  ÖRGÜTSEL GELİŞME KURAM VE YAKLAŞIMLARI</dc:title>
  <dc:creator>inci �z</dc:creator>
  <cp:lastModifiedBy>ebf</cp:lastModifiedBy>
  <cp:revision>10</cp:revision>
  <dcterms:created xsi:type="dcterms:W3CDTF">2018-02-01T16:10:45Z</dcterms:created>
  <dcterms:modified xsi:type="dcterms:W3CDTF">2018-02-02T06:14:15Z</dcterms:modified>
</cp:coreProperties>
</file>