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7A9D4DB-46D6-406F-A1DD-9D201949B3D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294066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9D4DB-46D6-406F-A1DD-9D201949B3D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24975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9D4DB-46D6-406F-A1DD-9D201949B3D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3987859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9D4DB-46D6-406F-A1DD-9D201949B3D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111989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7A9D4DB-46D6-406F-A1DD-9D201949B3D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795090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7A9D4DB-46D6-406F-A1DD-9D201949B3D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381771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7A9D4DB-46D6-406F-A1DD-9D201949B3D5}"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1643428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7A9D4DB-46D6-406F-A1DD-9D201949B3D5}"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4118994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A9D4DB-46D6-406F-A1DD-9D201949B3D5}"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1289944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7A9D4DB-46D6-406F-A1DD-9D201949B3D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241940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7A9D4DB-46D6-406F-A1DD-9D201949B3D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3408F-8577-4B20-9101-488493E4D684}" type="slidenum">
              <a:rPr lang="tr-TR" smtClean="0"/>
              <a:t>‹#›</a:t>
            </a:fld>
            <a:endParaRPr lang="tr-TR"/>
          </a:p>
        </p:txBody>
      </p:sp>
    </p:spTree>
    <p:extLst>
      <p:ext uri="{BB962C8B-B14F-4D97-AF65-F5344CB8AC3E}">
        <p14:creationId xmlns:p14="http://schemas.microsoft.com/office/powerpoint/2010/main" val="516634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9D4DB-46D6-406F-A1DD-9D201949B3D5}"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3408F-8577-4B20-9101-488493E4D684}" type="slidenum">
              <a:rPr lang="tr-TR" smtClean="0"/>
              <a:t>‹#›</a:t>
            </a:fld>
            <a:endParaRPr lang="tr-TR"/>
          </a:p>
        </p:txBody>
      </p:sp>
    </p:spTree>
    <p:extLst>
      <p:ext uri="{BB962C8B-B14F-4D97-AF65-F5344CB8AC3E}">
        <p14:creationId xmlns:p14="http://schemas.microsoft.com/office/powerpoint/2010/main" val="2857694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Aktarım Olarak Anlatımcılık</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653260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Sanatı yine duygu ve yaratıcılık temelli olarak gören ama bu duygunun sadece anlatılmış olmasını yeterli bulmayan bir yaklaşımdır.</a:t>
            </a:r>
          </a:p>
          <a:p>
            <a:r>
              <a:rPr lang="tr-TR" dirty="0" smtClean="0"/>
              <a:t>Sanatçı, kendi dünyasında yaşadığı duyguları dile çevirmekle yetinmemeli, o duyguları okurda da aynı biçimde uyandırabilmelidir.</a:t>
            </a:r>
          </a:p>
          <a:p>
            <a:r>
              <a:rPr lang="tr-TR" dirty="0" smtClean="0"/>
              <a:t>Sanat eylemi, sanatçının hissettiği duyguları hareket, renk, çizgi, ses ya da sözcüklerle başkalarına da aktarabilmektir.</a:t>
            </a:r>
          </a:p>
          <a:p>
            <a:r>
              <a:rPr lang="tr-TR" dirty="0" smtClean="0"/>
              <a:t>Tolstoy, bu yaklaşımın öncü ismidir.</a:t>
            </a:r>
            <a:endParaRPr lang="tr-TR" dirty="0"/>
          </a:p>
        </p:txBody>
      </p:sp>
    </p:spTree>
    <p:extLst>
      <p:ext uri="{BB962C8B-B14F-4D97-AF65-F5344CB8AC3E}">
        <p14:creationId xmlns:p14="http://schemas.microsoft.com/office/powerpoint/2010/main" val="1379022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Anlatımcılık, aslında okuru hesap ederek yazmayı bir tür sahte sanat yapmak olarak değerlendirmekteydi; ama onun bu türünde tam tersi bir görüş savunulmaktadır. Kuşkusuz sadece okurun beğenisine hitap etme kaygısı değildir burada söz konusu olan; sanatsal eylemin gerekli etkiyi yaratması, karşılık bulması, böylece de bir değere kavuşmasıdır.</a:t>
            </a:r>
          </a:p>
          <a:p>
            <a:r>
              <a:rPr lang="tr-TR" dirty="0" smtClean="0"/>
              <a:t>Sanat, bu yolla insanların dünyasını ve yaşantısını zenginleştirir. Yazar, okura aktaracağı duygu ve yaşantılarla onunla kendi yaratıcılığını ve bu yolla yapıta kazandırdığı zenginlikleri onunla paylaşmış olur. Böylece sanat yapıtı, kendine özgü bir işlevi de yerine getirmiş ve sanatsal eylem bir anlam kazanmış olur.</a:t>
            </a:r>
            <a:endParaRPr lang="tr-TR" dirty="0"/>
          </a:p>
        </p:txBody>
      </p:sp>
    </p:spTree>
    <p:extLst>
      <p:ext uri="{BB962C8B-B14F-4D97-AF65-F5344CB8AC3E}">
        <p14:creationId xmlns:p14="http://schemas.microsoft.com/office/powerpoint/2010/main" val="137102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Tolstoy ve onun yolunu takip edenler, okura aktarılacak duyguların niteliği konusunda da sınırlayıcı bir bakış geliştirirler.</a:t>
            </a:r>
          </a:p>
          <a:p>
            <a:r>
              <a:rPr lang="tr-TR" dirty="0" smtClean="0"/>
              <a:t>Sanatçının okura aktarması beklenen duygu herhangi bir duygu değil, «değerli» duygular olmalı. Onun manevi dünyasının gelişmesi ve zenginleşmesine hizmet edecek duygular olmalı.</a:t>
            </a:r>
          </a:p>
          <a:p>
            <a:r>
              <a:rPr lang="tr-TR" dirty="0" smtClean="0"/>
              <a:t>Tolstoy’un bu yaklaşımı ile sanatın işlevi için ahlakilik de belirleyici olmaya başlar.</a:t>
            </a:r>
            <a:endParaRPr lang="tr-TR" dirty="0"/>
          </a:p>
        </p:txBody>
      </p:sp>
    </p:spTree>
    <p:extLst>
      <p:ext uri="{BB962C8B-B14F-4D97-AF65-F5344CB8AC3E}">
        <p14:creationId xmlns:p14="http://schemas.microsoft.com/office/powerpoint/2010/main" val="180875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Yalnızca belli bir kesimin zevk ve beğenilerine hitap edebilen sanat yapıtları bir değer taşımazlar. Yapıt, en eğitimsiz kesimlerden en ince zevk sahibi kesimlere kadar geniş bir kitleye hitap edebilmelidir.</a:t>
            </a:r>
          </a:p>
          <a:p>
            <a:r>
              <a:rPr lang="tr-TR" dirty="0" smtClean="0"/>
              <a:t>Sadece sanat yapma kaygısıyla kaleme alınan yapıtların da bir değeri yoktur. Ne kadar göz alıcı olursa olsun insanlığa pratik bir faydası olmayan yapıtlar değersizdir. Bunlar için harcanan zaman, boşa gitmiştir.</a:t>
            </a:r>
          </a:p>
          <a:p>
            <a:r>
              <a:rPr lang="tr-TR" dirty="0" smtClean="0"/>
              <a:t>Sanatın amacı sadece güzellik olamaz. Amacı sadece güzellik olan bir yapıt, ancak belirli bir güzel tanımı etrafında buluşan kimselerin zevklerine hitap edebilirler.</a:t>
            </a:r>
          </a:p>
        </p:txBody>
      </p:sp>
    </p:spTree>
    <p:extLst>
      <p:ext uri="{BB962C8B-B14F-4D97-AF65-F5344CB8AC3E}">
        <p14:creationId xmlns:p14="http://schemas.microsoft.com/office/powerpoint/2010/main" val="1666682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Tolstoy’a göre duygu aktarımı işlevini yerine getirebilen her yapıt, sanat yapıtıdır.</a:t>
            </a:r>
          </a:p>
          <a:p>
            <a:r>
              <a:rPr lang="tr-TR" dirty="0" smtClean="0"/>
              <a:t>Aktarım kavramının Tolstoy’daki karşılığı «</a:t>
            </a:r>
            <a:r>
              <a:rPr lang="tr-TR" dirty="0" err="1" smtClean="0"/>
              <a:t>bulaşım»dır</a:t>
            </a:r>
            <a:r>
              <a:rPr lang="tr-TR" dirty="0" smtClean="0"/>
              <a:t>.</a:t>
            </a:r>
          </a:p>
          <a:p>
            <a:r>
              <a:rPr lang="tr-TR" dirty="0" err="1" smtClean="0"/>
              <a:t>Bulaşım</a:t>
            </a:r>
            <a:r>
              <a:rPr lang="tr-TR" dirty="0" smtClean="0"/>
              <a:t>, bir yapıtın sanatsal sayılması için temel koşuldur. Bundan yoksun bir yapıt, ne kadar şiirsel ya da gerçekçi olursa olsun «sanat» katına yükselemez.</a:t>
            </a:r>
          </a:p>
          <a:p>
            <a:r>
              <a:rPr lang="tr-TR" dirty="0" err="1" smtClean="0"/>
              <a:t>Bulaşım</a:t>
            </a:r>
            <a:r>
              <a:rPr lang="tr-TR" dirty="0" smtClean="0"/>
              <a:t> ne kadar güçlüyse, sanat yapıtı o kadar başarılıdır. </a:t>
            </a:r>
            <a:endParaRPr lang="tr-TR" dirty="0"/>
          </a:p>
        </p:txBody>
      </p:sp>
    </p:spTree>
    <p:extLst>
      <p:ext uri="{BB962C8B-B14F-4D97-AF65-F5344CB8AC3E}">
        <p14:creationId xmlns:p14="http://schemas.microsoft.com/office/powerpoint/2010/main" val="2724725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 yapıtının başarısı, </a:t>
            </a:r>
            <a:r>
              <a:rPr lang="tr-TR" dirty="0" err="1" smtClean="0"/>
              <a:t>bulaşımın</a:t>
            </a:r>
            <a:r>
              <a:rPr lang="tr-TR" dirty="0" smtClean="0"/>
              <a:t> şiddeti ve ulaştığı insan sayısıyla ölçülmelidir.</a:t>
            </a:r>
          </a:p>
          <a:p>
            <a:r>
              <a:rPr lang="tr-TR" dirty="0" err="1" smtClean="0"/>
              <a:t>Bulaşım</a:t>
            </a:r>
            <a:r>
              <a:rPr lang="tr-TR" dirty="0" smtClean="0"/>
              <a:t>, üç şeye bağlıdır:</a:t>
            </a:r>
          </a:p>
          <a:p>
            <a:r>
              <a:rPr lang="tr-TR" dirty="0" smtClean="0"/>
              <a:t>1. Aktarılan duygularda bireyselliğin ne derece olduğu,</a:t>
            </a:r>
          </a:p>
          <a:p>
            <a:r>
              <a:rPr lang="tr-TR" dirty="0" smtClean="0"/>
              <a:t>2. Duygu aktarımındaki açıklık,</a:t>
            </a:r>
          </a:p>
          <a:p>
            <a:r>
              <a:rPr lang="tr-TR" dirty="0" smtClean="0"/>
              <a:t>3. Aktarılan duyguların sanatçı tarafından ne denli hissedildiği, yani sanatçının içtenliği.</a:t>
            </a:r>
            <a:endParaRPr lang="tr-TR" dirty="0"/>
          </a:p>
        </p:txBody>
      </p:sp>
    </p:spTree>
    <p:extLst>
      <p:ext uri="{BB962C8B-B14F-4D97-AF65-F5344CB8AC3E}">
        <p14:creationId xmlns:p14="http://schemas.microsoft.com/office/powerpoint/2010/main" val="279485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Sanatçı, bir duyguyu gerçekten hissedip yaşamışsa okuruna da o duyguyu aynı biçimde hissettirip yaşatabilir.</a:t>
            </a:r>
          </a:p>
          <a:p>
            <a:r>
              <a:rPr lang="tr-TR" dirty="0" smtClean="0"/>
              <a:t>Sanat, bu şekilde insanları birbirine yaklaştırır, kaynaştırır, birleştirir.</a:t>
            </a:r>
          </a:p>
          <a:p>
            <a:r>
              <a:rPr lang="tr-TR" dirty="0" smtClean="0"/>
              <a:t>Sanat, insanlar arasında kendine özgü bir iletişim de sağlar. Bu, başka iletişim araçlarıyla sağlanan iletişimden farklıdır; sanatın kendine özgü nitelikleriyle kurulabilen bir iletişimdir. O hâlde sanat yapıtı bu bakımdan taşıdığı öneme yakışır biçimde değerli duyguları aktarmalı, insanları böyle duygular etrafında yaklaşıp kaynaştırmalıdır. Sanatın insanlığa hizmet etmesi gerekir.</a:t>
            </a:r>
            <a:endParaRPr lang="tr-TR" dirty="0"/>
          </a:p>
        </p:txBody>
      </p:sp>
    </p:spTree>
    <p:extLst>
      <p:ext uri="{BB962C8B-B14F-4D97-AF65-F5344CB8AC3E}">
        <p14:creationId xmlns:p14="http://schemas.microsoft.com/office/powerpoint/2010/main" val="3908454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 yapıtının özellikle aktarması gereken, kardeşlik duygusudur. İnsanlığın bu duyguya büyük ihtiyacı vardır. Sanat yapıtları, bu duygunun yaratılması ve aktarılabilmesi için en elverişli araçlardır.</a:t>
            </a:r>
          </a:p>
          <a:p>
            <a:r>
              <a:rPr lang="tr-TR" dirty="0" smtClean="0"/>
              <a:t>Bu önemi ve özelliğinden dolayı sanat yapıtı mümkün olduğunca çok kişiye seslenebilecek nitelikte kaleme alınmalıdır. Toplumların mutluluğunu sağlayabilmek, temel amaçtır.</a:t>
            </a:r>
          </a:p>
          <a:p>
            <a:r>
              <a:rPr lang="tr-TR" dirty="0" smtClean="0"/>
              <a:t>Sanatsal beğeni, her insanda doğuştan bulunur. İyi bir sanat yapıtı, herkes tarafından beğenilir. </a:t>
            </a:r>
            <a:r>
              <a:rPr lang="tr-TR" dirty="0"/>
              <a:t> </a:t>
            </a:r>
            <a:r>
              <a:rPr lang="tr-TR" dirty="0" smtClean="0"/>
              <a:t>Bir edebiyat yapıtını anlayıp ondan etkilenmek için özel bir eğitime gerek yoktur; her insanda zaten bunun için bir potansiyel mevcuttur.</a:t>
            </a:r>
            <a:endParaRPr lang="tr-TR" dirty="0"/>
          </a:p>
        </p:txBody>
      </p:sp>
    </p:spTree>
    <p:extLst>
      <p:ext uri="{BB962C8B-B14F-4D97-AF65-F5344CB8AC3E}">
        <p14:creationId xmlns:p14="http://schemas.microsoft.com/office/powerpoint/2010/main" val="33339412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599</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Aktarım Olarak Anlatımcılık</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Aktarım Olarak Anlatımcılık</dc:title>
  <dc:creator>pc</dc:creator>
  <cp:lastModifiedBy>pc</cp:lastModifiedBy>
  <cp:revision>7</cp:revision>
  <dcterms:created xsi:type="dcterms:W3CDTF">2020-05-03T19:20:31Z</dcterms:created>
  <dcterms:modified xsi:type="dcterms:W3CDTF">2020-05-03T20:07:59Z</dcterms:modified>
</cp:coreProperties>
</file>