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312" r:id="rId3"/>
    <p:sldId id="313" r:id="rId4"/>
    <p:sldId id="314" r:id="rId5"/>
    <p:sldId id="315" r:id="rId6"/>
    <p:sldId id="325" r:id="rId7"/>
    <p:sldId id="318" r:id="rId8"/>
    <p:sldId id="316" r:id="rId9"/>
    <p:sldId id="317" r:id="rId10"/>
    <p:sldId id="320"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03" autoAdjust="0"/>
    <p:restoredTop sz="99283" autoAdjust="0"/>
  </p:normalViewPr>
  <p:slideViewPr>
    <p:cSldViewPr>
      <p:cViewPr varScale="1">
        <p:scale>
          <a:sx n="74" d="100"/>
          <a:sy n="74" d="100"/>
        </p:scale>
        <p:origin x="1266" y="72"/>
      </p:cViewPr>
      <p:guideLst>
        <p:guide orient="horz" pos="2160"/>
        <p:guide pos="2880"/>
      </p:guideLst>
    </p:cSldViewPr>
  </p:slideViewPr>
  <p:outlineViewPr>
    <p:cViewPr>
      <p:scale>
        <a:sx n="33" d="100"/>
        <a:sy n="33" d="100"/>
      </p:scale>
      <p:origin x="0" y="53724"/>
    </p:cViewPr>
  </p:outlineViewPr>
  <p:notesTextViewPr>
    <p:cViewPr>
      <p:scale>
        <a:sx n="100" d="100"/>
        <a:sy n="100" d="100"/>
      </p:scale>
      <p:origin x="0" y="0"/>
    </p:cViewPr>
  </p:notesTextViewPr>
  <p:sorterViewPr>
    <p:cViewPr>
      <p:scale>
        <a:sx n="100" d="100"/>
        <a:sy n="100" d="100"/>
      </p:scale>
      <p:origin x="0" y="-94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D341156-7B1E-4BB0-972D-DD04333CEF71}" type="datetimeFigureOut">
              <a:rPr lang="tr-TR" smtClean="0"/>
              <a:pPr/>
              <a:t>29.10.2017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54A1799-BE7F-4B75-91AD-250F2C7CE3D4}" type="slidenum">
              <a:rPr lang="tr-TR" smtClean="0"/>
              <a:pPr/>
              <a:t>‹#›</a:t>
            </a:fld>
            <a:endParaRPr lang="tr-TR"/>
          </a:p>
        </p:txBody>
      </p:sp>
    </p:spTree>
    <p:extLst>
      <p:ext uri="{BB962C8B-B14F-4D97-AF65-F5344CB8AC3E}">
        <p14:creationId xmlns:p14="http://schemas.microsoft.com/office/powerpoint/2010/main" val="32870522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3AF89180-FE5C-4A89-988F-FDB14BACF2BC}" type="datetimeFigureOut">
              <a:rPr lang="tr-TR" smtClean="0"/>
              <a:pPr/>
              <a:t>29.10.2017</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8F97640A-5E55-4B12-A52D-77ADB72EF5C0}"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3AF89180-FE5C-4A89-988F-FDB14BACF2BC}" type="datetimeFigureOut">
              <a:rPr lang="tr-TR" smtClean="0"/>
              <a:pPr/>
              <a:t>29.10.2017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F97640A-5E55-4B12-A52D-77ADB72EF5C0}"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3AF89180-FE5C-4A89-988F-FDB14BACF2BC}" type="datetimeFigureOut">
              <a:rPr lang="tr-TR" smtClean="0"/>
              <a:pPr/>
              <a:t>29.10.2017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F97640A-5E55-4B12-A52D-77ADB72EF5C0}"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3AF89180-FE5C-4A89-988F-FDB14BACF2BC}" type="datetimeFigureOut">
              <a:rPr lang="tr-TR" smtClean="0"/>
              <a:pPr/>
              <a:t>29.10.2017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8F97640A-5E55-4B12-A52D-77ADB72EF5C0}"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3AF89180-FE5C-4A89-988F-FDB14BACF2BC}" type="datetimeFigureOut">
              <a:rPr lang="tr-TR" smtClean="0"/>
              <a:pPr/>
              <a:t>29.10.2017</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8F97640A-5E55-4B12-A52D-77ADB72EF5C0}"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3AF89180-FE5C-4A89-988F-FDB14BACF2BC}" type="datetimeFigureOut">
              <a:rPr lang="tr-TR" smtClean="0"/>
              <a:pPr/>
              <a:t>29.10.2017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F97640A-5E55-4B12-A52D-77ADB72EF5C0}"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3AF89180-FE5C-4A89-988F-FDB14BACF2BC}" type="datetimeFigureOut">
              <a:rPr lang="tr-TR" smtClean="0"/>
              <a:pPr/>
              <a:t>29.10.2017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8F97640A-5E55-4B12-A52D-77ADB72EF5C0}"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3AF89180-FE5C-4A89-988F-FDB14BACF2BC}" type="datetimeFigureOut">
              <a:rPr lang="tr-TR" smtClean="0"/>
              <a:pPr/>
              <a:t>29.10.2017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8F97640A-5E55-4B12-A52D-77ADB72EF5C0}"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3AF89180-FE5C-4A89-988F-FDB14BACF2BC}" type="datetimeFigureOut">
              <a:rPr lang="tr-TR" smtClean="0"/>
              <a:pPr/>
              <a:t>29.10.2017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8F97640A-5E55-4B12-A52D-77ADB72EF5C0}"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3AF89180-FE5C-4A89-988F-FDB14BACF2BC}" type="datetimeFigureOut">
              <a:rPr lang="tr-TR" smtClean="0"/>
              <a:pPr/>
              <a:t>29.10.2017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8F97640A-5E55-4B12-A52D-77ADB72EF5C0}"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3AF89180-FE5C-4A89-988F-FDB14BACF2BC}" type="datetimeFigureOut">
              <a:rPr lang="tr-TR" smtClean="0"/>
              <a:pPr/>
              <a:t>29.10.2017</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8F97640A-5E55-4B12-A52D-77ADB72EF5C0}"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3AF89180-FE5C-4A89-988F-FDB14BACF2BC}" type="datetimeFigureOut">
              <a:rPr lang="tr-TR" smtClean="0"/>
              <a:pPr/>
              <a:t>29.10.2017</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8F97640A-5E55-4B12-A52D-77ADB72EF5C0}"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1295400" y="4149080"/>
            <a:ext cx="6400800" cy="1080120"/>
          </a:xfrm>
        </p:spPr>
        <p:txBody>
          <a:bodyPr/>
          <a:lstStyle/>
          <a:p>
            <a:r>
              <a:rPr lang="tr-TR" dirty="0" smtClean="0">
                <a:solidFill>
                  <a:schemeClr val="tx1"/>
                </a:solidFill>
                <a:latin typeface="Book Antiqua" pitchFamily="18" charset="0"/>
              </a:rPr>
              <a:t>Emir Hilmi </a:t>
            </a:r>
            <a:r>
              <a:rPr lang="tr-TR" dirty="0" err="1" smtClean="0">
                <a:solidFill>
                  <a:schemeClr val="tx1"/>
                </a:solidFill>
                <a:latin typeface="Book Antiqua" pitchFamily="18" charset="0"/>
              </a:rPr>
              <a:t>Üner</a:t>
            </a:r>
            <a:endParaRPr lang="tr-TR" dirty="0">
              <a:solidFill>
                <a:schemeClr val="tx1"/>
              </a:solidFill>
              <a:latin typeface="Book Antiqua" pitchFamily="18" charset="0"/>
            </a:endParaRPr>
          </a:p>
        </p:txBody>
      </p:sp>
      <p:sp>
        <p:nvSpPr>
          <p:cNvPr id="2" name="1 Başlık"/>
          <p:cNvSpPr>
            <a:spLocks noGrp="1"/>
          </p:cNvSpPr>
          <p:nvPr>
            <p:ph type="ctrTitle"/>
          </p:nvPr>
        </p:nvSpPr>
        <p:spPr/>
        <p:txBody>
          <a:bodyPr/>
          <a:lstStyle/>
          <a:p>
            <a:r>
              <a:rPr lang="tr-TR" dirty="0" smtClean="0">
                <a:solidFill>
                  <a:schemeClr val="bg1"/>
                </a:solidFill>
                <a:effectLst/>
                <a:latin typeface="Book Antiqua" pitchFamily="18" charset="0"/>
              </a:rPr>
              <a:t>Ziyafet ve İkram Hizmetleri </a:t>
            </a:r>
            <a:endParaRPr lang="tr-TR" dirty="0">
              <a:solidFill>
                <a:schemeClr val="bg1"/>
              </a:solidFill>
              <a:effectLst/>
              <a:latin typeface="Book Antiqua"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solidFill>
                  <a:schemeClr val="tx1"/>
                </a:solidFill>
                <a:latin typeface="Book Antiqua" pitchFamily="18" charset="0"/>
              </a:rPr>
              <a:t>Ziyafet Organizasyonlarında Fiyatlandırma</a:t>
            </a:r>
            <a:endParaRPr lang="tr-TR" dirty="0">
              <a:solidFill>
                <a:schemeClr val="tx1"/>
              </a:solidFill>
              <a:effectLst/>
              <a:latin typeface="Book Antiqua" pitchFamily="18" charset="0"/>
            </a:endParaRPr>
          </a:p>
        </p:txBody>
      </p:sp>
      <p:sp>
        <p:nvSpPr>
          <p:cNvPr id="3" name="2 İçerik Yer Tutucusu"/>
          <p:cNvSpPr>
            <a:spLocks noGrp="1"/>
          </p:cNvSpPr>
          <p:nvPr>
            <p:ph sz="quarter" idx="1"/>
          </p:nvPr>
        </p:nvSpPr>
        <p:spPr>
          <a:xfrm>
            <a:off x="683568" y="1772816"/>
            <a:ext cx="7772400" cy="4572000"/>
          </a:xfrm>
        </p:spPr>
        <p:txBody>
          <a:bodyPr>
            <a:normAutofit/>
          </a:bodyPr>
          <a:lstStyle/>
          <a:p>
            <a:pPr>
              <a:buNone/>
            </a:pPr>
            <a:r>
              <a:rPr lang="tr-TR" b="1" dirty="0" smtClean="0">
                <a:latin typeface="Book Antiqua" pitchFamily="18" charset="0"/>
              </a:rPr>
              <a:t>	</a:t>
            </a:r>
            <a:r>
              <a:rPr lang="tr-TR" b="1" dirty="0" smtClean="0">
                <a:solidFill>
                  <a:schemeClr val="tx1"/>
                </a:solidFill>
                <a:effectLst/>
                <a:latin typeface="Book Antiqua" pitchFamily="18" charset="0"/>
              </a:rPr>
              <a:t> 2.Objektif yöntemler</a:t>
            </a:r>
          </a:p>
          <a:p>
            <a:pPr algn="just"/>
            <a:r>
              <a:rPr lang="tr-TR" dirty="0" smtClean="0">
                <a:solidFill>
                  <a:schemeClr val="tx1"/>
                </a:solidFill>
                <a:effectLst/>
                <a:latin typeface="Book Antiqua" pitchFamily="18" charset="0"/>
              </a:rPr>
              <a:t>Sübjektif yöntemlerin aksine bu yöntemlerde fiyatlama konusu ekonomi, finans, psikoloji ve pazar bilgilerine dayalı olarak bir sistem yaklaşımı içinde ele alınır. Fiyatlamanın, işletme amaçlarını gerçekleştirip gerçekleştirmediğini belirleyen temel bir görevi vardır. Dolayısıyla fiyatlama kararları yönetimin en önemli görevlerinden birini oluşturur.</a:t>
            </a:r>
            <a:endParaRPr lang="tr-TR" dirty="0">
              <a:solidFill>
                <a:schemeClr val="tx1"/>
              </a:solidFill>
              <a:effectLst/>
              <a:latin typeface="Book Antiqua"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solidFill>
                  <a:schemeClr val="tx1"/>
                </a:solidFill>
                <a:effectLst/>
                <a:latin typeface="Book Antiqua" pitchFamily="18" charset="0"/>
              </a:rPr>
              <a:t>Ziyafet Organizasyonlarında Planlamanın Önemi</a:t>
            </a:r>
            <a:endParaRPr lang="tr-TR" dirty="0">
              <a:solidFill>
                <a:schemeClr val="tx1"/>
              </a:solidFill>
              <a:effectLst/>
              <a:latin typeface="Book Antiqua" pitchFamily="18" charset="0"/>
            </a:endParaRPr>
          </a:p>
        </p:txBody>
      </p:sp>
      <p:sp>
        <p:nvSpPr>
          <p:cNvPr id="3" name="2 İçerik Yer Tutucusu"/>
          <p:cNvSpPr>
            <a:spLocks noGrp="1"/>
          </p:cNvSpPr>
          <p:nvPr>
            <p:ph sz="quarter" idx="1"/>
          </p:nvPr>
        </p:nvSpPr>
        <p:spPr>
          <a:xfrm>
            <a:off x="457200" y="1600200"/>
            <a:ext cx="8229600" cy="5257800"/>
          </a:xfrm>
        </p:spPr>
        <p:txBody>
          <a:bodyPr>
            <a:normAutofit/>
          </a:bodyPr>
          <a:lstStyle/>
          <a:p>
            <a:pPr algn="just">
              <a:buNone/>
              <a:defRPr/>
            </a:pPr>
            <a:r>
              <a:rPr lang="tr-TR" dirty="0" smtClean="0">
                <a:solidFill>
                  <a:schemeClr val="tx1"/>
                </a:solidFill>
                <a:effectLst/>
                <a:latin typeface="Book Antiqua" pitchFamily="18" charset="0"/>
              </a:rPr>
              <a:t>	Yiyecek içecek Departmanı Yöneticisi, banket müdürü ve banket şefinin bu çerçevede yaptıkları çalışmalar:</a:t>
            </a:r>
          </a:p>
          <a:p>
            <a:pPr algn="just">
              <a:defRPr/>
            </a:pPr>
            <a:r>
              <a:rPr lang="tr-TR" dirty="0" smtClean="0">
                <a:solidFill>
                  <a:schemeClr val="tx1"/>
                </a:solidFill>
                <a:effectLst/>
                <a:latin typeface="Book Antiqua" pitchFamily="18" charset="0"/>
              </a:rPr>
              <a:t>Mizan </a:t>
            </a:r>
            <a:r>
              <a:rPr lang="tr-TR" dirty="0" err="1" smtClean="0">
                <a:solidFill>
                  <a:schemeClr val="tx1"/>
                </a:solidFill>
                <a:effectLst/>
                <a:latin typeface="Book Antiqua" pitchFamily="18" charset="0"/>
              </a:rPr>
              <a:t>plas</a:t>
            </a:r>
            <a:r>
              <a:rPr lang="tr-TR" dirty="0" smtClean="0">
                <a:solidFill>
                  <a:schemeClr val="tx1"/>
                </a:solidFill>
                <a:effectLst/>
                <a:latin typeface="Book Antiqua" pitchFamily="18" charset="0"/>
              </a:rPr>
              <a:t> çalışmalarının planlanması</a:t>
            </a:r>
          </a:p>
          <a:p>
            <a:pPr algn="just">
              <a:lnSpc>
                <a:spcPct val="150000"/>
              </a:lnSpc>
              <a:defRPr/>
            </a:pPr>
            <a:r>
              <a:rPr lang="tr-TR" dirty="0" smtClean="0">
                <a:solidFill>
                  <a:schemeClr val="tx1"/>
                </a:solidFill>
                <a:effectLst/>
                <a:latin typeface="Book Antiqua" pitchFamily="18" charset="0"/>
              </a:rPr>
              <a:t>Menü planlaması</a:t>
            </a:r>
          </a:p>
          <a:p>
            <a:pPr algn="just">
              <a:lnSpc>
                <a:spcPct val="150000"/>
              </a:lnSpc>
              <a:defRPr/>
            </a:pPr>
            <a:r>
              <a:rPr lang="tr-TR" dirty="0" smtClean="0">
                <a:solidFill>
                  <a:schemeClr val="tx1"/>
                </a:solidFill>
                <a:effectLst/>
                <a:latin typeface="Book Antiqua" pitchFamily="18" charset="0"/>
              </a:rPr>
              <a:t>Menünün fiyatlandırılması</a:t>
            </a:r>
          </a:p>
          <a:p>
            <a:pPr algn="just">
              <a:defRPr/>
            </a:pPr>
            <a:r>
              <a:rPr lang="tr-TR" dirty="0" smtClean="0">
                <a:solidFill>
                  <a:schemeClr val="tx1"/>
                </a:solidFill>
                <a:effectLst/>
                <a:latin typeface="Book Antiqua" pitchFamily="18" charset="0"/>
              </a:rPr>
              <a:t>Masa ve salon düzeninin planlanması</a:t>
            </a:r>
          </a:p>
          <a:p>
            <a:pPr algn="just">
              <a:lnSpc>
                <a:spcPct val="150000"/>
              </a:lnSpc>
              <a:defRPr/>
            </a:pPr>
            <a:r>
              <a:rPr lang="tr-TR" dirty="0" smtClean="0">
                <a:solidFill>
                  <a:schemeClr val="tx1"/>
                </a:solidFill>
                <a:effectLst/>
                <a:latin typeface="Book Antiqua" pitchFamily="18" charset="0"/>
              </a:rPr>
              <a:t>Servis akış düzeninin belirlenmesi</a:t>
            </a:r>
          </a:p>
          <a:p>
            <a:endParaRPr lang="tr-TR" dirty="0">
              <a:solidFill>
                <a:schemeClr val="tx1"/>
              </a:solidFill>
              <a:effectLst/>
              <a:latin typeface="Book Antiqua"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solidFill>
                <a:schemeClr val="tx1"/>
              </a:solidFill>
              <a:effectLst/>
              <a:latin typeface="Book Antiqua" pitchFamily="18" charset="0"/>
            </a:endParaRPr>
          </a:p>
        </p:txBody>
      </p:sp>
      <p:sp>
        <p:nvSpPr>
          <p:cNvPr id="3" name="2 İçerik Yer Tutucusu"/>
          <p:cNvSpPr>
            <a:spLocks noGrp="1"/>
          </p:cNvSpPr>
          <p:nvPr>
            <p:ph sz="quarter" idx="1"/>
          </p:nvPr>
        </p:nvSpPr>
        <p:spPr/>
        <p:txBody>
          <a:bodyPr>
            <a:normAutofit/>
          </a:bodyPr>
          <a:lstStyle/>
          <a:p>
            <a:pPr algn="just">
              <a:lnSpc>
                <a:spcPct val="150000"/>
              </a:lnSpc>
              <a:defRPr/>
            </a:pPr>
            <a:r>
              <a:rPr lang="tr-TR" dirty="0" smtClean="0">
                <a:solidFill>
                  <a:schemeClr val="tx1"/>
                </a:solidFill>
                <a:effectLst/>
                <a:latin typeface="Book Antiqua" pitchFamily="18" charset="0"/>
              </a:rPr>
              <a:t>Ziyafete ilişkin zaman çizelgesinin hazırlanması</a:t>
            </a:r>
          </a:p>
          <a:p>
            <a:pPr algn="just">
              <a:lnSpc>
                <a:spcPct val="150000"/>
              </a:lnSpc>
              <a:defRPr/>
            </a:pPr>
            <a:r>
              <a:rPr lang="tr-TR" dirty="0" smtClean="0">
                <a:solidFill>
                  <a:schemeClr val="tx1"/>
                </a:solidFill>
                <a:effectLst/>
                <a:latin typeface="Book Antiqua" pitchFamily="18" charset="0"/>
              </a:rPr>
              <a:t>Haftalık ziyafet listelerinin hazırlanması ve salon tahsislerinin belirlenmesi</a:t>
            </a:r>
          </a:p>
          <a:p>
            <a:pPr algn="just">
              <a:lnSpc>
                <a:spcPct val="150000"/>
              </a:lnSpc>
              <a:defRPr/>
            </a:pPr>
            <a:r>
              <a:rPr lang="tr-TR" dirty="0" smtClean="0">
                <a:solidFill>
                  <a:schemeClr val="tx1"/>
                </a:solidFill>
                <a:effectLst/>
                <a:latin typeface="Book Antiqua" pitchFamily="18" charset="0"/>
              </a:rPr>
              <a:t>Diğer planlama çalışmaları</a:t>
            </a:r>
          </a:p>
          <a:p>
            <a:endParaRPr lang="tr-TR" dirty="0">
              <a:solidFill>
                <a:schemeClr val="tx1"/>
              </a:solidFill>
              <a:effectLst/>
              <a:latin typeface="Book Antiqua"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b="1" dirty="0" smtClean="0">
                <a:solidFill>
                  <a:schemeClr val="tx1"/>
                </a:solidFill>
                <a:effectLst/>
                <a:latin typeface="Book Antiqua" pitchFamily="18" charset="0"/>
              </a:rPr>
              <a:t>Ziyafet Organizasyonlarında Fiyatlandırma</a:t>
            </a:r>
            <a:endParaRPr lang="tr-TR" b="1" dirty="0">
              <a:solidFill>
                <a:schemeClr val="tx1"/>
              </a:solidFill>
              <a:effectLst/>
              <a:latin typeface="Book Antiqua" pitchFamily="18" charset="0"/>
            </a:endParaRPr>
          </a:p>
        </p:txBody>
      </p:sp>
      <p:sp>
        <p:nvSpPr>
          <p:cNvPr id="3" name="2 İçerik Yer Tutucusu"/>
          <p:cNvSpPr>
            <a:spLocks noGrp="1"/>
          </p:cNvSpPr>
          <p:nvPr>
            <p:ph sz="quarter" idx="1"/>
          </p:nvPr>
        </p:nvSpPr>
        <p:spPr>
          <a:xfrm>
            <a:off x="323528" y="1772816"/>
            <a:ext cx="8424936" cy="4824536"/>
          </a:xfrm>
        </p:spPr>
        <p:txBody>
          <a:bodyPr>
            <a:normAutofit/>
          </a:bodyPr>
          <a:lstStyle/>
          <a:p>
            <a:pPr algn="just"/>
            <a:r>
              <a:rPr lang="tr-TR" dirty="0" smtClean="0">
                <a:solidFill>
                  <a:schemeClr val="tx1"/>
                </a:solidFill>
                <a:effectLst/>
                <a:latin typeface="Book Antiqua" pitchFamily="18" charset="0"/>
              </a:rPr>
              <a:t>Konaklama işletmelerinde uygulanan fiyatlandırma yöntemleri işletme yöneticisinin bilgisine ve anlayışına, konaklama işletmesinin içinde bulunduğu endüstri kesiminin yapısına ve özelliklerine, işletmenin olanaklarına, rakip işletmelerin izledikleri politikalara ve devlet politikalarına bağlıdır. </a:t>
            </a:r>
          </a:p>
          <a:p>
            <a:pPr algn="just"/>
            <a:endParaRPr lang="tr-TR" dirty="0" smtClean="0">
              <a:solidFill>
                <a:schemeClr val="tx1"/>
              </a:solidFill>
              <a:effectLst/>
              <a:latin typeface="Book Antiqua" pitchFamily="18" charset="0"/>
            </a:endParaRPr>
          </a:p>
          <a:p>
            <a:pPr algn="just"/>
            <a:r>
              <a:rPr lang="tr-TR" dirty="0" smtClean="0">
                <a:solidFill>
                  <a:schemeClr val="tx1"/>
                </a:solidFill>
                <a:effectLst/>
                <a:latin typeface="Book Antiqua" pitchFamily="18" charset="0"/>
              </a:rPr>
              <a:t>Yiyecek-içecekleri fiyatlandırmada kullanılan yöntemler sübjektif fiyatlandırma yöntemleri ve objektif fiyatlandırma yöntemleri seklinde ikiye ayrılarak incelenebilir.</a:t>
            </a:r>
            <a:endParaRPr lang="tr-TR" dirty="0">
              <a:solidFill>
                <a:schemeClr val="tx1"/>
              </a:solidFill>
              <a:effectLst/>
              <a:latin typeface="Book Antiqua"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solidFill>
                  <a:schemeClr val="tx1"/>
                </a:solidFill>
                <a:latin typeface="Book Antiqua" pitchFamily="18" charset="0"/>
              </a:rPr>
              <a:t>Ziyafet Organizasyonlarında Fiyatlandırma</a:t>
            </a:r>
            <a:endParaRPr lang="tr-TR" dirty="0">
              <a:solidFill>
                <a:schemeClr val="tx1"/>
              </a:solidFill>
              <a:effectLst/>
              <a:latin typeface="Book Antiqua" pitchFamily="18" charset="0"/>
            </a:endParaRPr>
          </a:p>
        </p:txBody>
      </p:sp>
      <p:sp>
        <p:nvSpPr>
          <p:cNvPr id="3" name="2 İçerik Yer Tutucusu"/>
          <p:cNvSpPr>
            <a:spLocks noGrp="1"/>
          </p:cNvSpPr>
          <p:nvPr>
            <p:ph sz="quarter" idx="1"/>
          </p:nvPr>
        </p:nvSpPr>
        <p:spPr>
          <a:xfrm>
            <a:off x="323528" y="1447800"/>
            <a:ext cx="8363272" cy="5410200"/>
          </a:xfrm>
        </p:spPr>
        <p:txBody>
          <a:bodyPr>
            <a:normAutofit/>
          </a:bodyPr>
          <a:lstStyle/>
          <a:p>
            <a:pPr algn="just">
              <a:lnSpc>
                <a:spcPct val="150000"/>
              </a:lnSpc>
              <a:buFont typeface="Wingdings 2" pitchFamily="18" charset="2"/>
              <a:buAutoNum type="arabicPeriod"/>
              <a:defRPr/>
            </a:pPr>
            <a:r>
              <a:rPr lang="tr-TR" b="1" dirty="0" smtClean="0">
                <a:solidFill>
                  <a:schemeClr val="tx1"/>
                </a:solidFill>
                <a:effectLst/>
                <a:latin typeface="Book Antiqua" pitchFamily="18" charset="0"/>
              </a:rPr>
              <a:t>Sübjektif /Geleneksel Fiyat Belirleme Yöntemleri:</a:t>
            </a:r>
          </a:p>
          <a:p>
            <a:pPr algn="just">
              <a:buNone/>
              <a:defRPr/>
            </a:pPr>
            <a:r>
              <a:rPr lang="tr-TR" dirty="0" smtClean="0">
                <a:solidFill>
                  <a:schemeClr val="tx1"/>
                </a:solidFill>
                <a:effectLst/>
                <a:latin typeface="Book Antiqua" pitchFamily="18" charset="0"/>
              </a:rPr>
              <a:t>	</a:t>
            </a:r>
          </a:p>
          <a:p>
            <a:pPr algn="just">
              <a:defRPr/>
            </a:pPr>
            <a:r>
              <a:rPr lang="tr-TR" dirty="0" smtClean="0">
                <a:solidFill>
                  <a:schemeClr val="tx1"/>
                </a:solidFill>
                <a:effectLst/>
                <a:latin typeface="Book Antiqua" pitchFamily="18" charset="0"/>
              </a:rPr>
              <a:t>Geçmişte yaygın olarak uygulanan günümüzde ise küçük ölçekli işletmelerde kullanılan fiyat belirleme yöntemleridir. Bu yöntemleri kullanan yöneticiler veya konaklama işletmesi sahipleri yiyecek içeceklerin maliyeti ve kâr hesaplamaları üzerinde çok fazla durmazlar. </a:t>
            </a:r>
          </a:p>
          <a:p>
            <a:pPr algn="just">
              <a:defRPr/>
            </a:pPr>
            <a:r>
              <a:rPr lang="tr-TR" dirty="0" smtClean="0">
                <a:latin typeface="Book Antiqua" pitchFamily="18" charset="0"/>
              </a:rPr>
              <a:t>Sübjektif yöntemlerde fiyatlar genellikle yöneticilerin veya işletme sahiplerinin sezgi ve deneyimlerine bağlı olarak belirlenmektedir. </a:t>
            </a:r>
            <a:endParaRPr lang="tr-TR" dirty="0">
              <a:solidFill>
                <a:schemeClr val="tx1"/>
              </a:solidFill>
              <a:effectLst/>
              <a:latin typeface="Book Antiqua"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1560" y="980728"/>
            <a:ext cx="7772400" cy="1143000"/>
          </a:xfrm>
        </p:spPr>
        <p:txBody>
          <a:bodyPr>
            <a:normAutofit fontScale="90000"/>
          </a:bodyPr>
          <a:lstStyle/>
          <a:p>
            <a:pPr algn="ctr"/>
            <a:r>
              <a:rPr lang="tr-TR" dirty="0" smtClean="0">
                <a:solidFill>
                  <a:schemeClr val="tx1"/>
                </a:solidFill>
                <a:latin typeface="Book Antiqua" pitchFamily="18" charset="0"/>
              </a:rPr>
              <a:t>Ziyafet Organizasyonlarında Fiyatlandırma</a:t>
            </a:r>
            <a:endParaRPr lang="tr-TR" dirty="0"/>
          </a:p>
        </p:txBody>
      </p:sp>
      <p:sp>
        <p:nvSpPr>
          <p:cNvPr id="3" name="2 İçerik Yer Tutucusu"/>
          <p:cNvSpPr>
            <a:spLocks noGrp="1"/>
          </p:cNvSpPr>
          <p:nvPr>
            <p:ph sz="quarter" idx="1"/>
          </p:nvPr>
        </p:nvSpPr>
        <p:spPr>
          <a:xfrm>
            <a:off x="467544" y="2348880"/>
            <a:ext cx="7776864" cy="4248472"/>
          </a:xfrm>
        </p:spPr>
        <p:txBody>
          <a:bodyPr/>
          <a:lstStyle/>
          <a:p>
            <a:endParaRPr lang="tr-TR" dirty="0" smtClean="0">
              <a:latin typeface="Book Antiqua" pitchFamily="18" charset="0"/>
            </a:endParaRPr>
          </a:p>
          <a:p>
            <a:pPr algn="just"/>
            <a:r>
              <a:rPr lang="tr-TR" dirty="0" smtClean="0">
                <a:latin typeface="Book Antiqua" pitchFamily="18" charset="0"/>
              </a:rPr>
              <a:t>Sübjektif yöntemler her ne kadar günümüzde de kullanılıyorsa da sakıncaları ağır basan yöntemlerdir. Konaklama işletmelerinde kullanılan bazı sübjektif fiyatlandırma yöntemleri şunlardır:</a:t>
            </a:r>
          </a:p>
          <a:p>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solidFill>
                  <a:schemeClr val="tx1"/>
                </a:solidFill>
                <a:latin typeface="Book Antiqua" pitchFamily="18" charset="0"/>
              </a:rPr>
              <a:t>Ziyafet Organizasyonlarında Fiyatlandırma</a:t>
            </a:r>
            <a:endParaRPr lang="tr-TR" dirty="0">
              <a:solidFill>
                <a:schemeClr val="tx1"/>
              </a:solidFill>
              <a:effectLst/>
              <a:latin typeface="Book Antiqua" pitchFamily="18" charset="0"/>
            </a:endParaRPr>
          </a:p>
        </p:txBody>
      </p:sp>
      <p:sp>
        <p:nvSpPr>
          <p:cNvPr id="3" name="2 İçerik Yer Tutucusu"/>
          <p:cNvSpPr>
            <a:spLocks noGrp="1"/>
          </p:cNvSpPr>
          <p:nvPr>
            <p:ph sz="quarter" idx="1"/>
          </p:nvPr>
        </p:nvSpPr>
        <p:spPr>
          <a:xfrm>
            <a:off x="611560" y="1844824"/>
            <a:ext cx="7920880" cy="4174976"/>
          </a:xfrm>
        </p:spPr>
        <p:txBody>
          <a:bodyPr>
            <a:normAutofit/>
          </a:bodyPr>
          <a:lstStyle/>
          <a:p>
            <a:pPr>
              <a:buNone/>
            </a:pPr>
            <a:r>
              <a:rPr lang="tr-TR" b="1" dirty="0" smtClean="0">
                <a:solidFill>
                  <a:schemeClr val="tx1"/>
                </a:solidFill>
                <a:effectLst/>
                <a:latin typeface="Book Antiqua" pitchFamily="18" charset="0"/>
              </a:rPr>
              <a:t>	Lideri İzleme Fiyat Yöntemi:</a:t>
            </a:r>
          </a:p>
          <a:p>
            <a:pPr>
              <a:buNone/>
            </a:pPr>
            <a:r>
              <a:rPr lang="tr-TR" b="1" dirty="0" smtClean="0">
                <a:solidFill>
                  <a:schemeClr val="tx1"/>
                </a:solidFill>
                <a:effectLst/>
                <a:latin typeface="Book Antiqua" pitchFamily="18" charset="0"/>
              </a:rPr>
              <a:t> </a:t>
            </a:r>
          </a:p>
          <a:p>
            <a:pPr algn="just"/>
            <a:r>
              <a:rPr lang="tr-TR" dirty="0" smtClean="0">
                <a:solidFill>
                  <a:schemeClr val="tx1"/>
                </a:solidFill>
                <a:effectLst/>
                <a:latin typeface="Book Antiqua" pitchFamily="18" charset="0"/>
              </a:rPr>
              <a:t>Sübjektif fiyat yöntemleri içinde yiyecek-içecekleri fiyatlamada en yaygın kullanılan yöntem lideri izleme fiyat yaklaşımıdır. Bu yöntemin bir üstünlüğü rekabete dayalı olmasıdır.</a:t>
            </a:r>
          </a:p>
          <a:p>
            <a:pPr algn="just"/>
            <a:r>
              <a:rPr lang="tr-TR" dirty="0" smtClean="0">
                <a:solidFill>
                  <a:schemeClr val="tx1"/>
                </a:solidFill>
                <a:effectLst/>
                <a:latin typeface="Book Antiqua" pitchFamily="18" charset="0"/>
              </a:rPr>
              <a:t>Genellikle sattıkları yiyecek-içeceklerin maliyetleri hakkında ayrıntılı bilgi sahibi olmayan yöneticiler veya işletme sahipleri tarafından kullanılır.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solidFill>
                  <a:schemeClr val="tx1"/>
                </a:solidFill>
                <a:latin typeface="Book Antiqua" pitchFamily="18" charset="0"/>
              </a:rPr>
              <a:t>Ziyafet Organizasyonlarında Fiyatlandırma</a:t>
            </a:r>
            <a:endParaRPr lang="tr-TR" dirty="0">
              <a:solidFill>
                <a:schemeClr val="tx1"/>
              </a:solidFill>
              <a:effectLst/>
              <a:latin typeface="Book Antiqua" pitchFamily="18" charset="0"/>
            </a:endParaRPr>
          </a:p>
        </p:txBody>
      </p:sp>
      <p:sp>
        <p:nvSpPr>
          <p:cNvPr id="3" name="2 İçerik Yer Tutucusu"/>
          <p:cNvSpPr>
            <a:spLocks noGrp="1"/>
          </p:cNvSpPr>
          <p:nvPr>
            <p:ph sz="quarter" idx="1"/>
          </p:nvPr>
        </p:nvSpPr>
        <p:spPr>
          <a:xfrm>
            <a:off x="539552" y="1628800"/>
            <a:ext cx="8219256" cy="4572000"/>
          </a:xfrm>
        </p:spPr>
        <p:txBody>
          <a:bodyPr>
            <a:normAutofit/>
          </a:bodyPr>
          <a:lstStyle/>
          <a:p>
            <a:pPr>
              <a:buNone/>
            </a:pPr>
            <a:r>
              <a:rPr lang="tr-TR" b="1" dirty="0" smtClean="0">
                <a:solidFill>
                  <a:schemeClr val="tx1"/>
                </a:solidFill>
                <a:effectLst/>
                <a:latin typeface="Book Antiqua" pitchFamily="18" charset="0"/>
              </a:rPr>
              <a:t>	Geçerli fiyat yöntemi: </a:t>
            </a:r>
          </a:p>
          <a:p>
            <a:pPr algn="just"/>
            <a:r>
              <a:rPr lang="tr-TR" dirty="0" smtClean="0">
                <a:solidFill>
                  <a:schemeClr val="tx1"/>
                </a:solidFill>
                <a:effectLst/>
                <a:latin typeface="Book Antiqua" pitchFamily="18" charset="0"/>
              </a:rPr>
              <a:t>Bu yöntemde yiyecek-içecek müdürü, kendisini konuğun yerine koyar ve onun gözünde hizmet kalemlerinin ne fiyat edeceğini düşünür. Konuk açısından adil ve geçerli olabilecek fiyatları tahmin eder ve uygular.</a:t>
            </a:r>
          </a:p>
          <a:p>
            <a:pPr>
              <a:buNone/>
            </a:pPr>
            <a:r>
              <a:rPr lang="tr-TR" b="1" dirty="0" smtClean="0">
                <a:solidFill>
                  <a:schemeClr val="tx1"/>
                </a:solidFill>
                <a:effectLst/>
                <a:latin typeface="Book Antiqua" pitchFamily="18" charset="0"/>
              </a:rPr>
              <a:t>	En yüksek fiyat yöntemi: </a:t>
            </a:r>
          </a:p>
          <a:p>
            <a:pPr algn="just"/>
            <a:r>
              <a:rPr lang="tr-TR" dirty="0" smtClean="0">
                <a:solidFill>
                  <a:schemeClr val="tx1"/>
                </a:solidFill>
                <a:effectLst/>
                <a:latin typeface="Book Antiqua" pitchFamily="18" charset="0"/>
              </a:rPr>
              <a:t>Bu fiyatlama yönteminde, yiyecek-içecek müdürü, konuğun ödeyebileceği en yüksek fiyatları seçerek, uygular.</a:t>
            </a:r>
          </a:p>
          <a:p>
            <a:endParaRPr lang="tr-TR" dirty="0">
              <a:solidFill>
                <a:schemeClr val="tx1"/>
              </a:solidFill>
              <a:effectLst/>
              <a:latin typeface="Book Antiqua"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83568" y="260648"/>
            <a:ext cx="7772400" cy="1143000"/>
          </a:xfrm>
        </p:spPr>
        <p:txBody>
          <a:bodyPr>
            <a:normAutofit fontScale="90000"/>
          </a:bodyPr>
          <a:lstStyle/>
          <a:p>
            <a:pPr algn="ctr"/>
            <a:r>
              <a:rPr lang="tr-TR" dirty="0" smtClean="0">
                <a:solidFill>
                  <a:schemeClr val="tx1"/>
                </a:solidFill>
                <a:latin typeface="Book Antiqua" pitchFamily="18" charset="0"/>
              </a:rPr>
              <a:t>Ziyafet Organizasyonlarında Fiyatlandırma</a:t>
            </a:r>
            <a:endParaRPr lang="tr-TR" dirty="0">
              <a:solidFill>
                <a:schemeClr val="tx1"/>
              </a:solidFill>
              <a:effectLst/>
              <a:latin typeface="Book Antiqua" pitchFamily="18" charset="0"/>
            </a:endParaRPr>
          </a:p>
        </p:txBody>
      </p:sp>
      <p:sp>
        <p:nvSpPr>
          <p:cNvPr id="3" name="2 İçerik Yer Tutucusu"/>
          <p:cNvSpPr>
            <a:spLocks noGrp="1"/>
          </p:cNvSpPr>
          <p:nvPr>
            <p:ph sz="quarter" idx="1"/>
          </p:nvPr>
        </p:nvSpPr>
        <p:spPr>
          <a:xfrm>
            <a:off x="323528" y="1447800"/>
            <a:ext cx="8363272" cy="5221560"/>
          </a:xfrm>
        </p:spPr>
        <p:txBody>
          <a:bodyPr>
            <a:normAutofit/>
          </a:bodyPr>
          <a:lstStyle/>
          <a:p>
            <a:pPr>
              <a:buNone/>
            </a:pPr>
            <a:r>
              <a:rPr lang="tr-TR" dirty="0" smtClean="0">
                <a:latin typeface="Book Antiqua" pitchFamily="18" charset="0"/>
              </a:rPr>
              <a:t>	</a:t>
            </a:r>
            <a:r>
              <a:rPr lang="tr-TR" b="1" dirty="0" smtClean="0">
                <a:solidFill>
                  <a:schemeClr val="tx1"/>
                </a:solidFill>
                <a:effectLst/>
                <a:latin typeface="Book Antiqua" pitchFamily="18" charset="0"/>
              </a:rPr>
              <a:t>Taktik Fiyat Yöntemi: </a:t>
            </a:r>
          </a:p>
          <a:p>
            <a:pPr algn="just"/>
            <a:r>
              <a:rPr lang="tr-TR" dirty="0" smtClean="0">
                <a:solidFill>
                  <a:schemeClr val="tx1"/>
                </a:solidFill>
                <a:effectLst/>
                <a:latin typeface="Book Antiqua" pitchFamily="18" charset="0"/>
              </a:rPr>
              <a:t>Bu yöntemde, hizmet kalemlerinden birkaçı oldukça düşük fiyatlardan belirlenir. Bu sayede, hizmetlerin konuğa çekici geleceği ve ucuz fiyatlı kalemleri tercih ederken, diğer hizmet kalemlerini de satın alacağı düşünülür.</a:t>
            </a:r>
          </a:p>
          <a:p>
            <a:pPr>
              <a:buNone/>
            </a:pPr>
            <a:r>
              <a:rPr lang="tr-TR" b="1" dirty="0" smtClean="0">
                <a:solidFill>
                  <a:schemeClr val="tx1"/>
                </a:solidFill>
                <a:effectLst/>
                <a:latin typeface="Book Antiqua" pitchFamily="18" charset="0"/>
              </a:rPr>
              <a:t>	Sezgisel Fiyat Yöntemi</a:t>
            </a:r>
            <a:r>
              <a:rPr lang="tr-TR" dirty="0" smtClean="0">
                <a:solidFill>
                  <a:schemeClr val="tx1"/>
                </a:solidFill>
                <a:effectLst/>
                <a:latin typeface="Book Antiqua" pitchFamily="18" charset="0"/>
              </a:rPr>
              <a:t>: </a:t>
            </a:r>
          </a:p>
          <a:p>
            <a:pPr algn="just"/>
            <a:r>
              <a:rPr lang="tr-TR" dirty="0" smtClean="0">
                <a:solidFill>
                  <a:schemeClr val="tx1"/>
                </a:solidFill>
                <a:effectLst/>
                <a:latin typeface="Book Antiqua" pitchFamily="18" charset="0"/>
              </a:rPr>
              <a:t>Fiyatlar sadece sezgiye yönelik belirlendiğinde yönetici, konuğun ne düşündüğünü daha az dikkate alır. Konuk açısından ne fiyat ödeyeceği daha az düşünüldüğünden, geçerli fiyat yönteminden farklıdır.</a:t>
            </a:r>
          </a:p>
          <a:p>
            <a:endParaRPr lang="tr-TR" dirty="0" smtClean="0">
              <a:solidFill>
                <a:schemeClr val="tx1"/>
              </a:solidFill>
              <a:effectLst/>
              <a:latin typeface="Book Antiqua" pitchFamily="18" charset="0"/>
            </a:endParaRPr>
          </a:p>
          <a:p>
            <a:endParaRPr lang="tr-TR" dirty="0">
              <a:solidFill>
                <a:schemeClr val="tx1"/>
              </a:solidFill>
              <a:effectLst/>
              <a:latin typeface="Book Antiqua"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967</TotalTime>
  <Words>127</Words>
  <Application>Microsoft Office PowerPoint</Application>
  <PresentationFormat>Ekran Gösterisi (4:3)</PresentationFormat>
  <Paragraphs>42</Paragraphs>
  <Slides>10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Book Antiqua</vt:lpstr>
      <vt:lpstr>Calibri</vt:lpstr>
      <vt:lpstr>Franklin Gothic Book</vt:lpstr>
      <vt:lpstr>Perpetua</vt:lpstr>
      <vt:lpstr>Wingdings 2</vt:lpstr>
      <vt:lpstr>Hisse Senedi</vt:lpstr>
      <vt:lpstr>Ziyafet ve İkram Hizmetleri </vt:lpstr>
      <vt:lpstr>Ziyafet Organizasyonlarında Planlamanın Önemi</vt:lpstr>
      <vt:lpstr>PowerPoint Sunusu</vt:lpstr>
      <vt:lpstr>Ziyafet Organizasyonlarında Fiyatlandırma</vt:lpstr>
      <vt:lpstr>Ziyafet Organizasyonlarında Fiyatlandırma</vt:lpstr>
      <vt:lpstr>Ziyafet Organizasyonlarında Fiyatlandırma</vt:lpstr>
      <vt:lpstr>Ziyafet Organizasyonlarında Fiyatlandırma</vt:lpstr>
      <vt:lpstr>Ziyafet Organizasyonlarında Fiyatlandırma</vt:lpstr>
      <vt:lpstr>Ziyafet Organizasyonlarında Fiyatlandırma</vt:lpstr>
      <vt:lpstr>Ziyafet Organizasyonlarında Fiyatlandırma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fransız mutfağı</dc:creator>
  <cp:lastModifiedBy>emir üner</cp:lastModifiedBy>
  <cp:revision>84</cp:revision>
  <dcterms:created xsi:type="dcterms:W3CDTF">2015-10-23T15:32:01Z</dcterms:created>
  <dcterms:modified xsi:type="dcterms:W3CDTF">2017-10-29T10:45:14Z</dcterms:modified>
</cp:coreProperties>
</file>