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422" r:id="rId3"/>
    <p:sldId id="259" r:id="rId4"/>
    <p:sldId id="257" r:id="rId5"/>
    <p:sldId id="258" r:id="rId6"/>
    <p:sldId id="260" r:id="rId7"/>
    <p:sldId id="309" r:id="rId8"/>
    <p:sldId id="262" r:id="rId9"/>
    <p:sldId id="315" r:id="rId10"/>
    <p:sldId id="263" r:id="rId11"/>
    <p:sldId id="305" r:id="rId12"/>
    <p:sldId id="264" r:id="rId13"/>
    <p:sldId id="266" r:id="rId14"/>
    <p:sldId id="268" r:id="rId15"/>
    <p:sldId id="317" r:id="rId16"/>
    <p:sldId id="311" r:id="rId17"/>
    <p:sldId id="270" r:id="rId18"/>
    <p:sldId id="271" r:id="rId19"/>
    <p:sldId id="272" r:id="rId20"/>
    <p:sldId id="274" r:id="rId21"/>
    <p:sldId id="423" r:id="rId22"/>
    <p:sldId id="316" r:id="rId23"/>
    <p:sldId id="275" r:id="rId24"/>
    <p:sldId id="276" r:id="rId25"/>
    <p:sldId id="278" r:id="rId26"/>
    <p:sldId id="280" r:id="rId27"/>
    <p:sldId id="314" r:id="rId28"/>
    <p:sldId id="283" r:id="rId29"/>
    <p:sldId id="284" r:id="rId30"/>
    <p:sldId id="318" r:id="rId31"/>
    <p:sldId id="290" r:id="rId32"/>
    <p:sldId id="320" r:id="rId33"/>
    <p:sldId id="291" r:id="rId34"/>
    <p:sldId id="292" r:id="rId35"/>
    <p:sldId id="298" r:id="rId36"/>
    <p:sldId id="299" r:id="rId37"/>
    <p:sldId id="424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0" d="100"/>
          <a:sy n="60" d="100"/>
        </p:scale>
        <p:origin x="1394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1CD59-1DE3-4860-8FEB-A0974DBBCD14}" type="datetimeFigureOut">
              <a:rPr lang="tr-TR" smtClean="0"/>
              <a:t>23.02.2020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E9A27-7E72-4CF3-9F3E-12805A9953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8421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E9A27-7E72-4CF3-9F3E-12805A9953E4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8961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1" name="Group 450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452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3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4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5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6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7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8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9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0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1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2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3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4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5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6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7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" name="Group 6"/>
          <p:cNvGrpSpPr/>
          <p:nvPr/>
        </p:nvGrpSpPr>
        <p:grpSpPr>
          <a:xfrm>
            <a:off x="1283114" y="1168329"/>
            <a:ext cx="6586124" cy="4537816"/>
            <a:chOff x="1283114" y="1168329"/>
            <a:chExt cx="6586124" cy="4537816"/>
          </a:xfrm>
        </p:grpSpPr>
        <p:sp>
          <p:nvSpPr>
            <p:cNvPr id="39" name="Rectangle 38"/>
            <p:cNvSpPr/>
            <p:nvPr/>
          </p:nvSpPr>
          <p:spPr>
            <a:xfrm>
              <a:off x="1283114" y="1168329"/>
              <a:ext cx="6586124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283114" y="1973001"/>
              <a:ext cx="6586124" cy="338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1" name="Isosceles Triangle 39"/>
            <p:cNvSpPr/>
            <p:nvPr/>
          </p:nvSpPr>
          <p:spPr>
            <a:xfrm rot="10800000">
              <a:off x="4362524" y="5355082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9091" y="2055278"/>
            <a:ext cx="6428445" cy="1810636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4800" spc="-113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9091" y="3941492"/>
            <a:ext cx="6428445" cy="1334120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5C86138D-7C0D-408C-AA3F-8F76466432C9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CC3217B4-06AF-476A-9EC1-222F0BC9D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7745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86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2" name="Group 3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2" name="Rectangle 41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43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786" y="2349926"/>
            <a:ext cx="3113815" cy="2472774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15686" y="794719"/>
            <a:ext cx="4095643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6138D-7C0D-408C-AA3F-8F76466432C9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217B4-06AF-476A-9EC1-222F0BC9D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31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 flipH="1">
            <a:off x="0" y="0"/>
            <a:ext cx="9421759" cy="6858001"/>
            <a:chOff x="1243013" y="0"/>
            <a:chExt cx="9402763" cy="6858001"/>
          </a:xfrm>
        </p:grpSpPr>
        <p:sp>
          <p:nvSpPr>
            <p:cNvPr id="52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0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1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85" name="Group 84"/>
          <p:cNvGrpSpPr/>
          <p:nvPr/>
        </p:nvGrpSpPr>
        <p:grpSpPr>
          <a:xfrm>
            <a:off x="5228134" y="1699589"/>
            <a:ext cx="3286552" cy="3470421"/>
            <a:chOff x="640080" y="1699589"/>
            <a:chExt cx="3286552" cy="3470421"/>
          </a:xfrm>
        </p:grpSpPr>
        <p:sp>
          <p:nvSpPr>
            <p:cNvPr id="86" name="Rectangle 85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7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8" name="Rectangle 87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13609" y="2349924"/>
            <a:ext cx="3112047" cy="2464951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3258" y="802808"/>
            <a:ext cx="4118291" cy="52548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5C86138D-7C0D-408C-AA3F-8F76466432C9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CC3217B4-06AF-476A-9EC1-222F0BC9D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54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66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0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1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2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3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4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5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0" name="Group 19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21" name="Rectangle 20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8" cy="246495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687" y="803186"/>
            <a:ext cx="4091410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6138D-7C0D-408C-AA3F-8F76466432C9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217B4-06AF-476A-9EC1-222F0BC9D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9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4" name="Group 773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775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6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7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8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9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0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1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2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3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4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5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6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7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8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9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0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" name="Group 6"/>
          <p:cNvGrpSpPr/>
          <p:nvPr/>
        </p:nvGrpSpPr>
        <p:grpSpPr>
          <a:xfrm>
            <a:off x="2403476" y="1158902"/>
            <a:ext cx="4317684" cy="4537816"/>
            <a:chOff x="2403476" y="1158902"/>
            <a:chExt cx="4317684" cy="4537816"/>
          </a:xfrm>
        </p:grpSpPr>
        <p:sp>
          <p:nvSpPr>
            <p:cNvPr id="28" name="Rectangle 27"/>
            <p:cNvSpPr/>
            <p:nvPr/>
          </p:nvSpPr>
          <p:spPr>
            <a:xfrm>
              <a:off x="2403476" y="1158902"/>
              <a:ext cx="4317684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2403476" y="1963574"/>
              <a:ext cx="4317684" cy="338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73" name="Isosceles Triangle 28"/>
            <p:cNvSpPr/>
            <p:nvPr/>
          </p:nvSpPr>
          <p:spPr>
            <a:xfrm rot="10800000">
              <a:off x="4358702" y="5345655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148" y="2028827"/>
            <a:ext cx="4162952" cy="1732474"/>
          </a:xfrm>
        </p:spPr>
        <p:txBody>
          <a:bodyPr bIns="0" anchor="b">
            <a:normAutofit/>
          </a:bodyPr>
          <a:lstStyle>
            <a:lvl1pPr algn="ctr"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9148" y="3843338"/>
            <a:ext cx="4162952" cy="1426097"/>
          </a:xfrm>
        </p:spPr>
        <p:txBody>
          <a:bodyPr tIns="0">
            <a:normAutofit/>
          </a:bodyPr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5C86138D-7C0D-408C-AA3F-8F76466432C9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CC3217B4-06AF-476A-9EC1-222F0BC9D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68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42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2" name="Group 6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63" name="Rectangle 62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5" name="Rectangle 64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52" y="2355068"/>
            <a:ext cx="3122163" cy="2459808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23014" y="804029"/>
            <a:ext cx="4091674" cy="24593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20283" y="3585104"/>
            <a:ext cx="4094404" cy="24706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5C86138D-7C0D-408C-AA3F-8F76466432C9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CC3217B4-06AF-476A-9EC1-222F0BC9D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295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39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60" name="Rectangle 59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52" y="2355848"/>
            <a:ext cx="3122163" cy="2459028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612" y="802200"/>
            <a:ext cx="3805123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6636" y="1487999"/>
            <a:ext cx="3804674" cy="17753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5010" y="3585518"/>
            <a:ext cx="3819675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5010" y="4270332"/>
            <a:ext cx="3819675" cy="17854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5C86138D-7C0D-408C-AA3F-8F76466432C9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CC3217B4-06AF-476A-9EC1-222F0BC9D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493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75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77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0" name="Group 39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1" name="Rectangle 40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42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7" cy="246495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6138D-7C0D-408C-AA3F-8F76466432C9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217B4-06AF-476A-9EC1-222F0BC9D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769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5C86138D-7C0D-408C-AA3F-8F76466432C9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CC3217B4-06AF-476A-9EC1-222F0BC9D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494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88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2" name="Group 4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3" name="Rectangle 42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Rectangle 44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7" cy="1225399"/>
          </a:xfrm>
        </p:spPr>
        <p:txBody>
          <a:bodyPr bIns="0" anchor="b">
            <a:noAutofit/>
          </a:bodyPr>
          <a:lstStyle>
            <a:lvl1pPr algn="ctr">
              <a:defRPr sz="28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686" y="801390"/>
            <a:ext cx="4095643" cy="524949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554" y="3575324"/>
            <a:ext cx="3112047" cy="123955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6138D-7C0D-408C-AA3F-8F76466432C9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217B4-06AF-476A-9EC1-222F0BC9D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871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roup 428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430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1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2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3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4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5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6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7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8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9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0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1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2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3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4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5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644463" y="1698332"/>
            <a:ext cx="4357752" cy="3470420"/>
            <a:chOff x="644463" y="1698332"/>
            <a:chExt cx="4357752" cy="3470420"/>
          </a:xfrm>
        </p:grpSpPr>
        <p:sp>
          <p:nvSpPr>
            <p:cNvPr id="77" name="Rectangle 76"/>
            <p:cNvSpPr/>
            <p:nvPr/>
          </p:nvSpPr>
          <p:spPr>
            <a:xfrm>
              <a:off x="644463" y="1698332"/>
              <a:ext cx="4357752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644463" y="2274404"/>
              <a:ext cx="43577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7" name="Isosceles Triangle 9"/>
            <p:cNvSpPr/>
            <p:nvPr/>
          </p:nvSpPr>
          <p:spPr>
            <a:xfrm rot="10800000">
              <a:off x="2665346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54676" y="0"/>
            <a:ext cx="3489324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585" y="2336402"/>
            <a:ext cx="4197666" cy="1265539"/>
          </a:xfrm>
        </p:spPr>
        <p:txBody>
          <a:bodyPr bIns="0" anchor="b">
            <a:normAutofit/>
          </a:bodyPr>
          <a:lstStyle>
            <a:lvl1pPr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2314" y="3601941"/>
            <a:ext cx="4199254" cy="1214535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5C86138D-7C0D-408C-AA3F-8F76466432C9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4358641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15463" y="320040"/>
            <a:ext cx="685800" cy="320040"/>
          </a:xfrm>
        </p:spPr>
        <p:txBody>
          <a:bodyPr/>
          <a:lstStyle/>
          <a:p>
            <a:fld id="{CC3217B4-06AF-476A-9EC1-222F0BC9D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801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5554" y="2349925"/>
            <a:ext cx="3112047" cy="2464952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15687" y="794719"/>
            <a:ext cx="4079089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320040"/>
            <a:ext cx="27432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6138D-7C0D-408C-AA3F-8F76466432C9}" type="datetimeFigureOut">
              <a:rPr lang="en-US" smtClean="0"/>
              <a:pPr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0080" y="6227064"/>
            <a:ext cx="7854696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8976" y="320040"/>
            <a:ext cx="6858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217B4-06AF-476A-9EC1-222F0BC9D7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9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1" latinLnBrk="0" hangingPunct="1">
        <a:lnSpc>
          <a:spcPct val="85000"/>
        </a:lnSpc>
        <a:spcBef>
          <a:spcPct val="0"/>
        </a:spcBef>
        <a:buNone/>
        <a:defRPr sz="3200" b="0" i="0" kern="1200" cap="none" spc="-113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mytransfusion.com.au/types-transfusion/plasma" TargetMode="External"/><Relationship Id="rId2" Type="http://schemas.openxmlformats.org/officeDocument/2006/relationships/hyperlink" Target="https://mytransfusion.com.au/types-transfusion/cryoprecipitat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39">
            <a:extLst>
              <a:ext uri="{FF2B5EF4-FFF2-40B4-BE49-F238E27FC236}">
                <a16:creationId xmlns:a16="http://schemas.microsoft.com/office/drawing/2014/main" id="{2B94C19D-E7A2-4CDE-A897-35F2BC959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9" name="Group 41">
            <a:extLst>
              <a:ext uri="{FF2B5EF4-FFF2-40B4-BE49-F238E27FC236}">
                <a16:creationId xmlns:a16="http://schemas.microsoft.com/office/drawing/2014/main" id="{75E99E3F-7A89-4769-AAB0-DC0E42BE1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59376"/>
            <a:ext cx="9386886" cy="6923798"/>
            <a:chOff x="-329674" y="-51881"/>
            <a:chExt cx="12515851" cy="6923798"/>
          </a:xfrm>
        </p:grpSpPr>
        <p:sp>
          <p:nvSpPr>
            <p:cNvPr id="70" name="Freeform 5">
              <a:extLst>
                <a:ext uri="{FF2B5EF4-FFF2-40B4-BE49-F238E27FC236}">
                  <a16:creationId xmlns:a16="http://schemas.microsoft.com/office/drawing/2014/main" id="{E9129042-28FB-49B3-BF09-C0FC70414C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6">
              <a:extLst>
                <a:ext uri="{FF2B5EF4-FFF2-40B4-BE49-F238E27FC236}">
                  <a16:creationId xmlns:a16="http://schemas.microsoft.com/office/drawing/2014/main" id="{C857079D-69FB-4AAE-939D-50320676C6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7">
              <a:extLst>
                <a:ext uri="{FF2B5EF4-FFF2-40B4-BE49-F238E27FC236}">
                  <a16:creationId xmlns:a16="http://schemas.microsoft.com/office/drawing/2014/main" id="{44E06FFE-2B6E-451F-8584-36CB56B92A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8">
              <a:extLst>
                <a:ext uri="{FF2B5EF4-FFF2-40B4-BE49-F238E27FC236}">
                  <a16:creationId xmlns:a16="http://schemas.microsoft.com/office/drawing/2014/main" id="{4A9C3EAA-1C7F-4CBB-80F3-40FAD9629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9">
              <a:extLst>
                <a:ext uri="{FF2B5EF4-FFF2-40B4-BE49-F238E27FC236}">
                  <a16:creationId xmlns:a16="http://schemas.microsoft.com/office/drawing/2014/main" id="{3289920A-A485-4023-84F5-973CB3AF1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0">
              <a:extLst>
                <a:ext uri="{FF2B5EF4-FFF2-40B4-BE49-F238E27FC236}">
                  <a16:creationId xmlns:a16="http://schemas.microsoft.com/office/drawing/2014/main" id="{6B258C87-5B91-45CB-BEAD-B9CD515B3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1">
              <a:extLst>
                <a:ext uri="{FF2B5EF4-FFF2-40B4-BE49-F238E27FC236}">
                  <a16:creationId xmlns:a16="http://schemas.microsoft.com/office/drawing/2014/main" id="{5E8F853B-7045-4974-ADFB-592F01B4CC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2">
              <a:extLst>
                <a:ext uri="{FF2B5EF4-FFF2-40B4-BE49-F238E27FC236}">
                  <a16:creationId xmlns:a16="http://schemas.microsoft.com/office/drawing/2014/main" id="{4307ABD8-4121-4188-A6A8-BF0841F5BC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3">
              <a:extLst>
                <a:ext uri="{FF2B5EF4-FFF2-40B4-BE49-F238E27FC236}">
                  <a16:creationId xmlns:a16="http://schemas.microsoft.com/office/drawing/2014/main" id="{2E660CAF-84FD-4236-8BD1-570BEBF0D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4">
              <a:extLst>
                <a:ext uri="{FF2B5EF4-FFF2-40B4-BE49-F238E27FC236}">
                  <a16:creationId xmlns:a16="http://schemas.microsoft.com/office/drawing/2014/main" id="{C67DCC6D-C589-411A-83EF-249E925FA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5">
              <a:extLst>
                <a:ext uri="{FF2B5EF4-FFF2-40B4-BE49-F238E27FC236}">
                  <a16:creationId xmlns:a16="http://schemas.microsoft.com/office/drawing/2014/main" id="{EF00B7C0-9045-4017-A91E-6129702F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6">
              <a:extLst>
                <a:ext uri="{FF2B5EF4-FFF2-40B4-BE49-F238E27FC236}">
                  <a16:creationId xmlns:a16="http://schemas.microsoft.com/office/drawing/2014/main" id="{25806466-98F7-4333-9BC7-BB44F5E9C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7">
              <a:extLst>
                <a:ext uri="{FF2B5EF4-FFF2-40B4-BE49-F238E27FC236}">
                  <a16:creationId xmlns:a16="http://schemas.microsoft.com/office/drawing/2014/main" id="{9E23BC68-3437-491F-BBEA-2DC61316A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8">
              <a:extLst>
                <a:ext uri="{FF2B5EF4-FFF2-40B4-BE49-F238E27FC236}">
                  <a16:creationId xmlns:a16="http://schemas.microsoft.com/office/drawing/2014/main" id="{36B9FD89-406D-41F1-ADEF-F74A9B1DF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9">
              <a:extLst>
                <a:ext uri="{FF2B5EF4-FFF2-40B4-BE49-F238E27FC236}">
                  <a16:creationId xmlns:a16="http://schemas.microsoft.com/office/drawing/2014/main" id="{CC0948A3-F3F2-4AA7-B558-4F1E0EBED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20">
              <a:extLst>
                <a:ext uri="{FF2B5EF4-FFF2-40B4-BE49-F238E27FC236}">
                  <a16:creationId xmlns:a16="http://schemas.microsoft.com/office/drawing/2014/main" id="{277408B3-EE29-4600-9011-F83CA3FEAF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21">
              <a:extLst>
                <a:ext uri="{FF2B5EF4-FFF2-40B4-BE49-F238E27FC236}">
                  <a16:creationId xmlns:a16="http://schemas.microsoft.com/office/drawing/2014/main" id="{2E4DE87A-3195-410F-A185-3E41350B59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22">
              <a:extLst>
                <a:ext uri="{FF2B5EF4-FFF2-40B4-BE49-F238E27FC236}">
                  <a16:creationId xmlns:a16="http://schemas.microsoft.com/office/drawing/2014/main" id="{4372AC40-5D77-44AE-A395-853703161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3">
              <a:extLst>
                <a:ext uri="{FF2B5EF4-FFF2-40B4-BE49-F238E27FC236}">
                  <a16:creationId xmlns:a16="http://schemas.microsoft.com/office/drawing/2014/main" id="{74BF19D7-D76B-41DB-8E7B-644E15863C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89" name="Picture 35">
            <a:extLst>
              <a:ext uri="{FF2B5EF4-FFF2-40B4-BE49-F238E27FC236}">
                <a16:creationId xmlns:a16="http://schemas.microsoft.com/office/drawing/2014/main" id="{0355157A-EC4A-45D4-A520-40C82C2973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99" r="31807"/>
          <a:stretch/>
        </p:blipFill>
        <p:spPr>
          <a:xfrm>
            <a:off x="20" y="10"/>
            <a:ext cx="5058751" cy="6857763"/>
          </a:xfrm>
          <a:prstGeom prst="rect">
            <a:avLst/>
          </a:prstGeom>
          <a:ln w="9525">
            <a:noFill/>
          </a:ln>
        </p:spPr>
      </p:pic>
      <p:grpSp>
        <p:nvGrpSpPr>
          <p:cNvPr id="90" name="Group 62">
            <a:extLst>
              <a:ext uri="{FF2B5EF4-FFF2-40B4-BE49-F238E27FC236}">
                <a16:creationId xmlns:a16="http://schemas.microsoft.com/office/drawing/2014/main" id="{21B67326-1D79-49D3-9B25-28080FDFF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71734" y="1186483"/>
            <a:ext cx="2866947" cy="4477933"/>
            <a:chOff x="807084" y="1186483"/>
            <a:chExt cx="3822597" cy="4477933"/>
          </a:xfrm>
        </p:grpSpPr>
        <p:sp>
          <p:nvSpPr>
            <p:cNvPr id="91" name="Rectangle 63">
              <a:extLst>
                <a:ext uri="{FF2B5EF4-FFF2-40B4-BE49-F238E27FC236}">
                  <a16:creationId xmlns:a16="http://schemas.microsoft.com/office/drawing/2014/main" id="{D9FBAF07-4DBD-469A-AA51-A4A5E73F99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531" y="1186483"/>
              <a:ext cx="3821702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Isosceles Triangle 39">
              <a:extLst>
                <a:ext uri="{FF2B5EF4-FFF2-40B4-BE49-F238E27FC236}">
                  <a16:creationId xmlns:a16="http://schemas.microsoft.com/office/drawing/2014/main" id="{B5B72DC2-A0AE-4085-87CB-F3401BB331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514766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65">
              <a:extLst>
                <a:ext uri="{FF2B5EF4-FFF2-40B4-BE49-F238E27FC236}">
                  <a16:creationId xmlns:a16="http://schemas.microsoft.com/office/drawing/2014/main" id="{0406CCDB-6E4B-4E06-9660-473F646439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382259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737982" y="2075504"/>
            <a:ext cx="2740927" cy="2042725"/>
          </a:xfrm>
        </p:spPr>
        <p:txBody>
          <a:bodyPr>
            <a:normAutofit/>
          </a:bodyPr>
          <a:lstStyle/>
          <a:p>
            <a:r>
              <a:rPr lang="en-US" sz="3000"/>
              <a:t>Types of Blood Products and Their Clinical Indication</a:t>
            </a:r>
          </a:p>
        </p:txBody>
      </p:sp>
    </p:spTree>
    <p:extLst>
      <p:ext uri="{BB962C8B-B14F-4D97-AF65-F5344CB8AC3E}">
        <p14:creationId xmlns:p14="http://schemas.microsoft.com/office/powerpoint/2010/main" val="1613461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dirty="0" err="1"/>
              <a:t>Red</a:t>
            </a:r>
            <a:r>
              <a:rPr lang="tr-TR" sz="5400" dirty="0"/>
              <a:t> Cell </a:t>
            </a:r>
            <a:r>
              <a:rPr lang="tr-TR" sz="5400" dirty="0" err="1"/>
              <a:t>Concentrate</a:t>
            </a:r>
            <a:endParaRPr lang="en-US" sz="540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676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61048"/>
            <a:ext cx="4448530" cy="292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05" y="19891"/>
            <a:ext cx="6205559" cy="243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04" y="3469127"/>
            <a:ext cx="4438044" cy="3344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1930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Definition&amp;</a:t>
            </a:r>
            <a:br>
              <a:rPr lang="tr-TR" sz="4000" dirty="0"/>
            </a:br>
            <a:r>
              <a:rPr lang="tr-TR" sz="4000" dirty="0" err="1"/>
              <a:t>Features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67944" y="803186"/>
            <a:ext cx="4752528" cy="5248622"/>
          </a:xfrm>
        </p:spPr>
        <p:txBody>
          <a:bodyPr>
            <a:noAutofit/>
          </a:bodyPr>
          <a:lstStyle/>
          <a:p>
            <a:r>
              <a:rPr lang="en-US" sz="2000" dirty="0"/>
              <a:t>150–200 ml red cells from which most of the plasma has been removed</a:t>
            </a:r>
            <a:endParaRPr lang="tr-TR" sz="2000" dirty="0"/>
          </a:p>
          <a:p>
            <a:r>
              <a:rPr lang="en-US" sz="2000" dirty="0"/>
              <a:t>±100 ml normal saline, adenine, glucose,</a:t>
            </a:r>
            <a:r>
              <a:rPr lang="tr-TR" sz="2000" dirty="0"/>
              <a:t> </a:t>
            </a:r>
            <a:r>
              <a:rPr lang="en-US" sz="2000" dirty="0"/>
              <a:t>mannitol solution (SAG-M) or an equivalent red cell</a:t>
            </a:r>
            <a:r>
              <a:rPr lang="tr-TR" sz="2000" dirty="0"/>
              <a:t> </a:t>
            </a:r>
            <a:r>
              <a:rPr lang="en-US" sz="2000" dirty="0"/>
              <a:t>nutrient solution has been added</a:t>
            </a:r>
          </a:p>
          <a:p>
            <a:r>
              <a:rPr lang="en-US" sz="2000" dirty="0"/>
              <a:t> Hemoglobin ~ 20 g/100 ml (not less than 45 g per unit)</a:t>
            </a:r>
          </a:p>
          <a:p>
            <a:r>
              <a:rPr lang="en-US" sz="2000" dirty="0"/>
              <a:t> Hematocrit 55%–75%</a:t>
            </a:r>
          </a:p>
          <a:p>
            <a:r>
              <a:rPr lang="en-US" sz="2000" dirty="0"/>
              <a:t>The amount of leukocyte is 2.5-3.0 x10</a:t>
            </a:r>
            <a:r>
              <a:rPr lang="en-US" sz="2000" baseline="30000" dirty="0"/>
              <a:t>9</a:t>
            </a:r>
            <a:r>
              <a:rPr lang="en-US" sz="2000" dirty="0"/>
              <a:t> .</a:t>
            </a:r>
          </a:p>
          <a:p>
            <a:r>
              <a:rPr lang="en-US" sz="2000" dirty="0"/>
              <a:t>The amount of thrombocyte changes as the centrifugated method.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81657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-31326"/>
            <a:ext cx="2304256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Storage-</a:t>
            </a:r>
            <a:r>
              <a:rPr lang="tr-TR" sz="4000" dirty="0" err="1"/>
              <a:t>Cariage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95936" y="1412776"/>
            <a:ext cx="3312368" cy="4525963"/>
          </a:xfrm>
        </p:spPr>
        <p:txBody>
          <a:bodyPr>
            <a:normAutofit/>
          </a:bodyPr>
          <a:lstStyle/>
          <a:p>
            <a:r>
              <a:rPr lang="en-US" sz="2400" dirty="0"/>
              <a:t>Storage and carriage are like the WB</a:t>
            </a:r>
          </a:p>
          <a:p>
            <a:r>
              <a:rPr lang="en-US" sz="2400" dirty="0"/>
              <a:t>SAG-M longed the storage till 42 days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8598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err="1"/>
              <a:t>Indication</a:t>
            </a:r>
            <a:endParaRPr lang="en-US" sz="4000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Anemia in the patients who can not tolerate the low level of hemoglobin</a:t>
            </a:r>
          </a:p>
          <a:p>
            <a:r>
              <a:rPr lang="en-US" sz="2000" dirty="0"/>
              <a:t>There is no cut-off value for the transfusion.</a:t>
            </a:r>
          </a:p>
          <a:p>
            <a:r>
              <a:rPr lang="en-US" sz="2000" dirty="0"/>
              <a:t>Generally, Hb is ≤ 6gr/dl accepted as the starting to the transfusion.</a:t>
            </a:r>
          </a:p>
          <a:p>
            <a:r>
              <a:rPr lang="en-US" sz="2000" dirty="0"/>
              <a:t>Acute blood loss</a:t>
            </a:r>
          </a:p>
        </p:txBody>
      </p:sp>
    </p:spTree>
    <p:extLst>
      <p:ext uri="{BB962C8B-B14F-4D97-AF65-F5344CB8AC3E}">
        <p14:creationId xmlns:p14="http://schemas.microsoft.com/office/powerpoint/2010/main" val="1901523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36903" y="2349924"/>
            <a:ext cx="3287025" cy="2464952"/>
          </a:xfrm>
        </p:spPr>
        <p:txBody>
          <a:bodyPr>
            <a:normAutofit/>
          </a:bodyPr>
          <a:lstStyle/>
          <a:p>
            <a:r>
              <a:rPr lang="en-US" sz="4000" dirty="0"/>
              <a:t>Administration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Must be ABO and </a:t>
            </a:r>
            <a:r>
              <a:rPr lang="en-US" sz="2000" dirty="0" err="1"/>
              <a:t>RhD</a:t>
            </a:r>
            <a:r>
              <a:rPr lang="en-US" sz="2000" dirty="0"/>
              <a:t> compatible with the recipient</a:t>
            </a:r>
          </a:p>
          <a:p>
            <a:r>
              <a:rPr lang="en-US" sz="2000" dirty="0"/>
              <a:t>Transfusion must be done by special transfusion set obtained from the blood center</a:t>
            </a:r>
          </a:p>
          <a:p>
            <a:r>
              <a:rPr lang="en-US" sz="2000" dirty="0"/>
              <a:t> Never add medication to a unit of blood</a:t>
            </a:r>
          </a:p>
          <a:p>
            <a:r>
              <a:rPr lang="en-US" sz="2000" dirty="0"/>
              <a:t>The </a:t>
            </a:r>
            <a:r>
              <a:rPr lang="en-US" sz="2000" dirty="0" err="1"/>
              <a:t>trf</a:t>
            </a:r>
            <a:r>
              <a:rPr lang="en-US" sz="2000" dirty="0"/>
              <a:t> rate is 1-2 ml/kg/hour</a:t>
            </a:r>
          </a:p>
          <a:p>
            <a:r>
              <a:rPr lang="en-US" sz="2000" dirty="0"/>
              <a:t>1 Unit should be completed ~ 1-2 hours</a:t>
            </a:r>
          </a:p>
          <a:p>
            <a:r>
              <a:rPr lang="en-US" sz="2000" dirty="0"/>
              <a:t>The rate for emergency is &gt;1ml/kg/10 minutes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17933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/>
              <a:t>Platelet Concentrate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825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Definition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27984" y="548680"/>
            <a:ext cx="4091410" cy="2880320"/>
          </a:xfrm>
        </p:spPr>
        <p:txBody>
          <a:bodyPr>
            <a:normAutofit/>
          </a:bodyPr>
          <a:lstStyle/>
          <a:p>
            <a:r>
              <a:rPr lang="en-US" sz="2000" dirty="0"/>
              <a:t>Prepared by two method:</a:t>
            </a:r>
          </a:p>
          <a:p>
            <a:r>
              <a:rPr lang="en-US" sz="2000" b="1" u="sng" dirty="0">
                <a:solidFill>
                  <a:srgbClr val="FF0000"/>
                </a:solidFill>
              </a:rPr>
              <a:t>Random </a:t>
            </a:r>
            <a:r>
              <a:rPr lang="en-US" sz="2000" b="1" u="sng" dirty="0" err="1">
                <a:solidFill>
                  <a:srgbClr val="FF0000"/>
                </a:solidFill>
              </a:rPr>
              <a:t>plt</a:t>
            </a:r>
            <a:r>
              <a:rPr lang="en-US" sz="2000" b="1" u="sng" dirty="0">
                <a:solidFill>
                  <a:srgbClr val="FF0000"/>
                </a:solidFill>
              </a:rPr>
              <a:t>: </a:t>
            </a:r>
            <a:r>
              <a:rPr lang="en-US" sz="2000" dirty="0"/>
              <a:t>Extracted from whole blood by the centrifuge method</a:t>
            </a:r>
          </a:p>
          <a:p>
            <a:r>
              <a:rPr lang="en-US" sz="2000" b="1" u="sng" dirty="0">
                <a:solidFill>
                  <a:srgbClr val="FF0000"/>
                </a:solidFill>
              </a:rPr>
              <a:t>Apheresis </a:t>
            </a:r>
            <a:r>
              <a:rPr lang="en-US" sz="2000" b="1" u="sng" dirty="0" err="1">
                <a:solidFill>
                  <a:srgbClr val="FF0000"/>
                </a:solidFill>
              </a:rPr>
              <a:t>plt</a:t>
            </a:r>
            <a:r>
              <a:rPr lang="en-US" sz="2000" b="1" u="sng" dirty="0">
                <a:solidFill>
                  <a:srgbClr val="FF0000"/>
                </a:solidFill>
              </a:rPr>
              <a:t>: </a:t>
            </a:r>
            <a:r>
              <a:rPr lang="en-US" sz="2000" dirty="0"/>
              <a:t>Obtained from one donor by apheresis method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51198D-4E27-4861-9478-4E3AA4372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4" y="3668444"/>
            <a:ext cx="3441781" cy="229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994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Features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39952" y="676095"/>
            <a:ext cx="4474840" cy="4525963"/>
          </a:xfrm>
        </p:spPr>
        <p:txBody>
          <a:bodyPr>
            <a:normAutofit/>
          </a:bodyPr>
          <a:lstStyle/>
          <a:p>
            <a:r>
              <a:rPr lang="en-US" sz="2000" b="1" u="sng" dirty="0">
                <a:solidFill>
                  <a:srgbClr val="FF0000"/>
                </a:solidFill>
              </a:rPr>
              <a:t>Random </a:t>
            </a:r>
            <a:r>
              <a:rPr lang="en-US" sz="2000" b="1" u="sng" dirty="0" err="1">
                <a:solidFill>
                  <a:srgbClr val="FF0000"/>
                </a:solidFill>
              </a:rPr>
              <a:t>plt</a:t>
            </a:r>
            <a:r>
              <a:rPr lang="en-US" sz="2000" b="1" u="sng" dirty="0">
                <a:solidFill>
                  <a:srgbClr val="FF0000"/>
                </a:solidFill>
              </a:rPr>
              <a:t>:  </a:t>
            </a:r>
            <a:endParaRPr lang="tr-TR" sz="2000" b="1" u="sng" dirty="0">
              <a:solidFill>
                <a:srgbClr val="FF0000"/>
              </a:solidFill>
            </a:endParaRPr>
          </a:p>
          <a:p>
            <a:pPr lvl="1"/>
            <a:r>
              <a:rPr lang="en-US" sz="2000" dirty="0"/>
              <a:t>Single donor unit in a volume of 50–60 ml of plasma should contain</a:t>
            </a:r>
          </a:p>
          <a:p>
            <a:pPr lvl="1"/>
            <a:r>
              <a:rPr lang="en-US" sz="2000" dirty="0"/>
              <a:t>At least 45-85 x 10</a:t>
            </a:r>
            <a:r>
              <a:rPr lang="en-US" sz="2000" baseline="30000" dirty="0"/>
              <a:t>9</a:t>
            </a:r>
            <a:r>
              <a:rPr lang="en-US" sz="2000" dirty="0"/>
              <a:t> platelets</a:t>
            </a:r>
          </a:p>
          <a:p>
            <a:r>
              <a:rPr lang="en-US" sz="2000" b="1" u="sng">
                <a:solidFill>
                  <a:srgbClr val="FF0000"/>
                </a:solidFill>
              </a:rPr>
              <a:t>Apheresis </a:t>
            </a:r>
            <a:r>
              <a:rPr lang="en-US" sz="2000" b="1" u="sng" dirty="0" err="1">
                <a:solidFill>
                  <a:srgbClr val="FF0000"/>
                </a:solidFill>
              </a:rPr>
              <a:t>plt</a:t>
            </a:r>
            <a:r>
              <a:rPr lang="en-US" sz="2000" b="1" u="sng" dirty="0">
                <a:solidFill>
                  <a:srgbClr val="FF0000"/>
                </a:solidFill>
              </a:rPr>
              <a:t>:</a:t>
            </a:r>
          </a:p>
          <a:p>
            <a:pPr lvl="1"/>
            <a:r>
              <a:rPr lang="en-US" sz="2000" dirty="0"/>
              <a:t>At least 2-8x10</a:t>
            </a:r>
            <a:r>
              <a:rPr lang="en-US" sz="2000" baseline="30000" dirty="0"/>
              <a:t>11</a:t>
            </a:r>
            <a:r>
              <a:rPr lang="en-US" sz="2000" dirty="0"/>
              <a:t> platelets</a:t>
            </a:r>
          </a:p>
          <a:p>
            <a:pPr lvl="1"/>
            <a:r>
              <a:rPr lang="en-US" sz="2000" dirty="0"/>
              <a:t>The contaminations of red blood cells and leukocyte are very low.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AD430A5-CEE8-4F76-8B32-AEC4DFE51041}"/>
              </a:ext>
            </a:extLst>
          </p:cNvPr>
          <p:cNvSpPr/>
          <p:nvPr/>
        </p:nvSpPr>
        <p:spPr>
          <a:xfrm>
            <a:off x="2987824" y="5589240"/>
            <a:ext cx="4752528" cy="936104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4-6 </a:t>
            </a:r>
            <a:r>
              <a:rPr lang="tr-TR" dirty="0" err="1"/>
              <a:t>Unit</a:t>
            </a:r>
            <a:r>
              <a:rPr lang="tr-TR" dirty="0"/>
              <a:t> </a:t>
            </a:r>
            <a:r>
              <a:rPr lang="tr-TR" dirty="0" err="1"/>
              <a:t>random</a:t>
            </a:r>
            <a:r>
              <a:rPr lang="tr-TR" dirty="0"/>
              <a:t> </a:t>
            </a:r>
            <a:r>
              <a:rPr lang="tr-TR" dirty="0" err="1"/>
              <a:t>plt</a:t>
            </a:r>
            <a:r>
              <a:rPr lang="tr-TR" dirty="0"/>
              <a:t> = 1 U </a:t>
            </a:r>
            <a:r>
              <a:rPr lang="tr-TR" dirty="0" err="1"/>
              <a:t>apheresis</a:t>
            </a:r>
            <a:r>
              <a:rPr lang="tr-TR" dirty="0"/>
              <a:t> </a:t>
            </a:r>
            <a:r>
              <a:rPr lang="tr-TR" dirty="0" err="1"/>
              <a:t>plt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64624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Storage-</a:t>
            </a:r>
            <a:r>
              <a:rPr lang="tr-TR" sz="4000" dirty="0" err="1"/>
              <a:t>Cariage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15687" y="3586856"/>
            <a:ext cx="4091410" cy="2464952"/>
          </a:xfrm>
        </p:spPr>
        <p:txBody>
          <a:bodyPr>
            <a:normAutofit/>
          </a:bodyPr>
          <a:lstStyle/>
          <a:p>
            <a:r>
              <a:rPr lang="en-US" sz="2000" dirty="0"/>
              <a:t>Up to 5 days at 20°C to 24°C with mild agitation</a:t>
            </a:r>
          </a:p>
          <a:p>
            <a:r>
              <a:rPr lang="en-US" sz="2000" dirty="0"/>
              <a:t>It must be shaken prior to the usage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DA39AE-BD5B-4182-9032-0E39DA68F8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685849"/>
            <a:ext cx="4230705" cy="260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304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3608" y="321818"/>
            <a:ext cx="7515225" cy="85407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400" b="1">
                <a:solidFill>
                  <a:schemeClr val="bg1"/>
                </a:solidFill>
              </a:rPr>
              <a:t>Blood Products</a:t>
            </a:r>
          </a:p>
        </p:txBody>
      </p:sp>
      <p:sp>
        <p:nvSpPr>
          <p:cNvPr id="299011" name="Text Box 3"/>
          <p:cNvSpPr txBox="1">
            <a:spLocks noChangeArrowheads="1"/>
          </p:cNvSpPr>
          <p:nvPr/>
        </p:nvSpPr>
        <p:spPr bwMode="auto">
          <a:xfrm>
            <a:off x="3657600" y="1447800"/>
            <a:ext cx="1885453" cy="461665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Whole Blood</a:t>
            </a:r>
            <a:endParaRPr 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99012" name="Text Box 4"/>
          <p:cNvSpPr txBox="1">
            <a:spLocks noChangeArrowheads="1"/>
          </p:cNvSpPr>
          <p:nvPr/>
        </p:nvSpPr>
        <p:spPr bwMode="auto">
          <a:xfrm>
            <a:off x="1066800" y="2209800"/>
            <a:ext cx="2133600" cy="83099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Packed Red Blood Cell</a:t>
            </a:r>
            <a:endParaRPr 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99013" name="Text Box 5"/>
          <p:cNvSpPr txBox="1">
            <a:spLocks noChangeArrowheads="1"/>
          </p:cNvSpPr>
          <p:nvPr/>
        </p:nvSpPr>
        <p:spPr bwMode="auto">
          <a:xfrm>
            <a:off x="5638800" y="2209800"/>
            <a:ext cx="2133600" cy="83099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Platelet rich plasma</a:t>
            </a:r>
            <a:endParaRPr 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99014" name="Text Box 6"/>
          <p:cNvSpPr txBox="1">
            <a:spLocks noChangeArrowheads="1"/>
          </p:cNvSpPr>
          <p:nvPr/>
        </p:nvSpPr>
        <p:spPr bwMode="auto">
          <a:xfrm>
            <a:off x="6781800" y="4038600"/>
            <a:ext cx="2133600" cy="83099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Platelet concentrate</a:t>
            </a:r>
            <a:endParaRPr 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99015" name="Text Box 7"/>
          <p:cNvSpPr txBox="1">
            <a:spLocks noChangeArrowheads="1"/>
          </p:cNvSpPr>
          <p:nvPr/>
        </p:nvSpPr>
        <p:spPr bwMode="auto">
          <a:xfrm>
            <a:off x="2743200" y="4038600"/>
            <a:ext cx="2133600" cy="830997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Fresh frozen plasma</a:t>
            </a:r>
            <a:endParaRPr 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99016" name="Text Box 8"/>
          <p:cNvSpPr txBox="1">
            <a:spLocks noChangeArrowheads="1"/>
          </p:cNvSpPr>
          <p:nvPr/>
        </p:nvSpPr>
        <p:spPr bwMode="auto">
          <a:xfrm>
            <a:off x="4953000" y="5410200"/>
            <a:ext cx="2362200" cy="4572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Cryopresipitat</a:t>
            </a:r>
            <a:endParaRPr 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99017" name="Text Box 9"/>
          <p:cNvSpPr txBox="1">
            <a:spLocks noChangeArrowheads="1"/>
          </p:cNvSpPr>
          <p:nvPr/>
        </p:nvSpPr>
        <p:spPr bwMode="auto">
          <a:xfrm>
            <a:off x="381000" y="5181600"/>
            <a:ext cx="2133600" cy="461665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Liquid Plasma</a:t>
            </a:r>
            <a:endParaRPr lang="en-US" sz="24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99018" name="AutoShape 10"/>
          <p:cNvSpPr>
            <a:spLocks noChangeArrowheads="1"/>
          </p:cNvSpPr>
          <p:nvPr/>
        </p:nvSpPr>
        <p:spPr bwMode="auto">
          <a:xfrm rot="5400000">
            <a:off x="4572000" y="2133600"/>
            <a:ext cx="685800" cy="8382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99019" name="AutoShape 11"/>
          <p:cNvSpPr>
            <a:spLocks noChangeArrowheads="1"/>
          </p:cNvSpPr>
          <p:nvPr/>
        </p:nvSpPr>
        <p:spPr bwMode="auto">
          <a:xfrm rot="16200000" flipH="1">
            <a:off x="3505200" y="2133600"/>
            <a:ext cx="685800" cy="8382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99020" name="AutoShape 12"/>
          <p:cNvSpPr>
            <a:spLocks noChangeArrowheads="1"/>
          </p:cNvSpPr>
          <p:nvPr/>
        </p:nvSpPr>
        <p:spPr bwMode="auto">
          <a:xfrm>
            <a:off x="6934200" y="3200400"/>
            <a:ext cx="762000" cy="685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99021" name="AutoShape 13"/>
          <p:cNvSpPr>
            <a:spLocks noChangeArrowheads="1"/>
          </p:cNvSpPr>
          <p:nvPr/>
        </p:nvSpPr>
        <p:spPr bwMode="auto">
          <a:xfrm rot="16206918" flipH="1">
            <a:off x="4725194" y="3504406"/>
            <a:ext cx="1752600" cy="992188"/>
          </a:xfrm>
          <a:custGeom>
            <a:avLst/>
            <a:gdLst>
              <a:gd name="G0" fmla="+- 11004 0 0"/>
              <a:gd name="G1" fmla="+- 18514 0 0"/>
              <a:gd name="G2" fmla="+- 7200 0 0"/>
              <a:gd name="G3" fmla="*/ 11004 1 2"/>
              <a:gd name="G4" fmla="+- G3 10800 0"/>
              <a:gd name="G5" fmla="+- 21600 11004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6302 w 21600"/>
              <a:gd name="T1" fmla="*/ 0 h 21600"/>
              <a:gd name="T2" fmla="*/ 11004 w 21600"/>
              <a:gd name="T3" fmla="*/ 7200 h 21600"/>
              <a:gd name="T4" fmla="*/ 0 w 21600"/>
              <a:gd name="T5" fmla="*/ 19019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302" y="0"/>
                </a:moveTo>
                <a:lnTo>
                  <a:pt x="11004" y="7200"/>
                </a:lnTo>
                <a:lnTo>
                  <a:pt x="14090" y="7200"/>
                </a:lnTo>
                <a:lnTo>
                  <a:pt x="14090" y="16439"/>
                </a:lnTo>
                <a:lnTo>
                  <a:pt x="0" y="16439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99022" name="AutoShape 14"/>
          <p:cNvSpPr>
            <a:spLocks noChangeArrowheads="1"/>
          </p:cNvSpPr>
          <p:nvPr/>
        </p:nvSpPr>
        <p:spPr bwMode="auto">
          <a:xfrm rot="5400000">
            <a:off x="3962400" y="5029200"/>
            <a:ext cx="685800" cy="8382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99023" name="AutoShape 15"/>
          <p:cNvSpPr>
            <a:spLocks noChangeArrowheads="1"/>
          </p:cNvSpPr>
          <p:nvPr/>
        </p:nvSpPr>
        <p:spPr bwMode="auto">
          <a:xfrm rot="16200000" flipH="1">
            <a:off x="2895600" y="5029200"/>
            <a:ext cx="685800" cy="8382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648748"/>
      </p:ext>
    </p:extLst>
  </p:cSld>
  <p:clrMapOvr>
    <a:masterClrMapping/>
  </p:clrMapOvr>
  <p:transition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err="1"/>
              <a:t>Indication</a:t>
            </a:r>
            <a:endParaRPr lang="en-US" sz="4000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Treatment </a:t>
            </a:r>
            <a:r>
              <a:rPr lang="tr-TR" sz="2000" dirty="0"/>
              <a:t>of </a:t>
            </a:r>
            <a:r>
              <a:rPr lang="en-US" sz="2000" dirty="0"/>
              <a:t>bleeding due to</a:t>
            </a:r>
          </a:p>
          <a:p>
            <a:pPr lvl="1"/>
            <a:r>
              <a:rPr lang="en-US" sz="2000" dirty="0"/>
              <a:t>Thrombocytopenia or </a:t>
            </a:r>
          </a:p>
          <a:p>
            <a:pPr lvl="1"/>
            <a:r>
              <a:rPr lang="en-US" sz="2000" dirty="0"/>
              <a:t>platelet function disorders</a:t>
            </a:r>
          </a:p>
          <a:p>
            <a:r>
              <a:rPr lang="en-US" sz="2000" dirty="0"/>
              <a:t>Prevention of bleeding due to thrombocytopenia, such as in bone marrow failure</a:t>
            </a:r>
          </a:p>
          <a:p>
            <a:endParaRPr lang="en-US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3186E4-0D49-4C7F-BA25-E080268F303E}"/>
              </a:ext>
            </a:extLst>
          </p:cNvPr>
          <p:cNvSpPr txBox="1"/>
          <p:nvPr/>
        </p:nvSpPr>
        <p:spPr>
          <a:xfrm>
            <a:off x="3203848" y="5301208"/>
            <a:ext cx="5472608" cy="12003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dirty="0" err="1"/>
              <a:t>Generally</a:t>
            </a:r>
            <a:r>
              <a:rPr lang="tr-TR" dirty="0"/>
              <a:t> not </a:t>
            </a:r>
            <a:r>
              <a:rPr lang="tr-TR" dirty="0" err="1"/>
              <a:t>indicated</a:t>
            </a:r>
            <a:r>
              <a:rPr lang="tr-TR" dirty="0"/>
              <a:t>:</a:t>
            </a:r>
            <a:endParaRPr lang="en-US" dirty="0"/>
          </a:p>
          <a:p>
            <a:r>
              <a:rPr lang="tr-TR" dirty="0" err="1"/>
              <a:t>Immune</a:t>
            </a:r>
            <a:r>
              <a:rPr lang="en-US" dirty="0"/>
              <a:t> thrombocytopenic</a:t>
            </a:r>
            <a:r>
              <a:rPr lang="tr-TR" dirty="0"/>
              <a:t>, </a:t>
            </a:r>
          </a:p>
          <a:p>
            <a:r>
              <a:rPr lang="tr-TR" dirty="0"/>
              <a:t>H</a:t>
            </a:r>
            <a:r>
              <a:rPr lang="en-US" dirty="0" err="1"/>
              <a:t>eparin</a:t>
            </a:r>
            <a:r>
              <a:rPr lang="en-US" dirty="0"/>
              <a:t>-induced</a:t>
            </a:r>
            <a:r>
              <a:rPr lang="tr-TR" dirty="0"/>
              <a:t> </a:t>
            </a:r>
            <a:r>
              <a:rPr lang="en-US" dirty="0"/>
              <a:t>thrombocytopenia, or </a:t>
            </a:r>
            <a:endParaRPr lang="tr-TR" dirty="0"/>
          </a:p>
          <a:p>
            <a:r>
              <a:rPr lang="en-US" dirty="0"/>
              <a:t>T</a:t>
            </a:r>
            <a:r>
              <a:rPr lang="tr-TR" dirty="0" err="1"/>
              <a:t>rombotic</a:t>
            </a:r>
            <a:r>
              <a:rPr lang="tr-TR" dirty="0"/>
              <a:t> </a:t>
            </a:r>
            <a:r>
              <a:rPr lang="en-US" dirty="0"/>
              <a:t>T</a:t>
            </a:r>
            <a:r>
              <a:rPr lang="tr-TR" dirty="0" err="1"/>
              <a:t>hrombocytopenic</a:t>
            </a:r>
            <a:r>
              <a:rPr lang="tr-TR" dirty="0"/>
              <a:t> </a:t>
            </a:r>
            <a:r>
              <a:rPr lang="en-US" dirty="0"/>
              <a:t>P</a:t>
            </a:r>
            <a:r>
              <a:rPr lang="tr-TR" dirty="0" err="1"/>
              <a:t>urpura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8833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Indication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Plt</a:t>
            </a:r>
            <a:r>
              <a:rPr lang="en-US" sz="2000" dirty="0"/>
              <a:t> count is &lt;10.000/mm</a:t>
            </a:r>
            <a:r>
              <a:rPr lang="en-US" sz="2000" baseline="30000" dirty="0"/>
              <a:t>3</a:t>
            </a:r>
          </a:p>
          <a:p>
            <a:r>
              <a:rPr lang="en-US" sz="2000" dirty="0"/>
              <a:t>Hemostatic instability (&lt;20.000/mm</a:t>
            </a:r>
            <a:r>
              <a:rPr lang="en-US" sz="2000" baseline="30000" dirty="0"/>
              <a:t>3</a:t>
            </a:r>
            <a:r>
              <a:rPr lang="en-US" sz="2000" dirty="0"/>
              <a:t>)</a:t>
            </a:r>
            <a:endParaRPr lang="en-US" sz="2000" baseline="30000" dirty="0"/>
          </a:p>
          <a:p>
            <a:r>
              <a:rPr lang="en-US" sz="2000" dirty="0"/>
              <a:t>Minor bleeding, DIC, minor surgery or invasive procedure (&lt;50.000/mm</a:t>
            </a:r>
            <a:r>
              <a:rPr lang="en-US" sz="2000" baseline="30000" dirty="0"/>
              <a:t>3</a:t>
            </a:r>
            <a:r>
              <a:rPr lang="en-US" sz="2000" dirty="0"/>
              <a:t> )</a:t>
            </a:r>
            <a:endParaRPr lang="en-US" sz="2000" baseline="30000" dirty="0"/>
          </a:p>
          <a:p>
            <a:r>
              <a:rPr lang="en-US" sz="2000" dirty="0"/>
              <a:t>Major bleeding requiring RBC transfusion or major surgery (80.000-100.000/mm</a:t>
            </a:r>
            <a:r>
              <a:rPr lang="en-US" sz="2000" baseline="30000" dirty="0"/>
              <a:t>3</a:t>
            </a:r>
            <a:r>
              <a:rPr lang="en-US" sz="2000" dirty="0"/>
              <a:t>)</a:t>
            </a:r>
            <a:endParaRPr lang="en-US" sz="2000" baseline="30000" dirty="0"/>
          </a:p>
          <a:p>
            <a:r>
              <a:rPr lang="en-US" sz="2000" dirty="0"/>
              <a:t>Massive transfusion</a:t>
            </a:r>
          </a:p>
        </p:txBody>
      </p:sp>
    </p:spTree>
    <p:extLst>
      <p:ext uri="{BB962C8B-B14F-4D97-AF65-F5344CB8AC3E}">
        <p14:creationId xmlns:p14="http://schemas.microsoft.com/office/powerpoint/2010/main" val="4262548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11560" y="2349924"/>
            <a:ext cx="3312368" cy="2464952"/>
          </a:xfrm>
        </p:spPr>
        <p:txBody>
          <a:bodyPr>
            <a:normAutofit/>
          </a:bodyPr>
          <a:lstStyle/>
          <a:p>
            <a:r>
              <a:rPr lang="tr-TR" sz="4000" dirty="0"/>
              <a:t>Administration</a:t>
            </a:r>
            <a:endParaRPr lang="en-US" sz="4000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Platelet concentrates should be infused as soon as possible, generally within 4 hours</a:t>
            </a:r>
          </a:p>
          <a:p>
            <a:r>
              <a:rPr lang="en-US" sz="2000" dirty="0"/>
              <a:t>Should be infused over a period of about 30 minutes</a:t>
            </a:r>
          </a:p>
          <a:p>
            <a:r>
              <a:rPr lang="en-US" sz="2000" dirty="0"/>
              <a:t>Give platelet concentrates that are ABO/Rh compatible, whenever possible</a:t>
            </a:r>
          </a:p>
        </p:txBody>
      </p:sp>
    </p:spTree>
    <p:extLst>
      <p:ext uri="{BB962C8B-B14F-4D97-AF65-F5344CB8AC3E}">
        <p14:creationId xmlns:p14="http://schemas.microsoft.com/office/powerpoint/2010/main" val="10922237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/>
              <a:t>Fresh Frozen Plasma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708920"/>
            <a:ext cx="2630517" cy="414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51811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Definition&amp;</a:t>
            </a:r>
            <a:br>
              <a:rPr lang="tr-TR" sz="4000" dirty="0"/>
            </a:br>
            <a:r>
              <a:rPr lang="tr-TR" sz="4000" dirty="0" err="1"/>
              <a:t>Features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/>
              <a:t>Pack containing the plasma separated from one whole blood donation within 6 hours of collection and then rapidly frozen to –30°C or colder</a:t>
            </a:r>
          </a:p>
          <a:p>
            <a:r>
              <a:rPr lang="en-US" sz="2000"/>
              <a:t>Apheresis</a:t>
            </a:r>
          </a:p>
          <a:p>
            <a:r>
              <a:rPr lang="en-US" sz="2000"/>
              <a:t>Contains normal plasma levels of stable clotting factors, albumin and immunoglobulin</a:t>
            </a:r>
          </a:p>
        </p:txBody>
      </p:sp>
    </p:spTree>
    <p:extLst>
      <p:ext uri="{BB962C8B-B14F-4D97-AF65-F5344CB8AC3E}">
        <p14:creationId xmlns:p14="http://schemas.microsoft.com/office/powerpoint/2010/main" val="28505231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Storage-</a:t>
            </a:r>
            <a:r>
              <a:rPr lang="tr-TR" sz="4000" dirty="0" err="1"/>
              <a:t>Cariage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36 months at </a:t>
            </a:r>
            <a:r>
              <a:rPr lang="tr-TR" sz="2000" dirty="0"/>
              <a:t>&lt;</a:t>
            </a:r>
            <a:r>
              <a:rPr lang="en-US" sz="2000" dirty="0"/>
              <a:t>-25°C</a:t>
            </a:r>
          </a:p>
          <a:p>
            <a:r>
              <a:rPr lang="en-US" sz="2000" dirty="0"/>
              <a:t>3 months at -18°C-2</a:t>
            </a:r>
            <a:r>
              <a:rPr lang="tr-TR" sz="2000" dirty="0"/>
              <a:t>5</a:t>
            </a:r>
            <a:r>
              <a:rPr lang="en-US" sz="2000" dirty="0"/>
              <a:t>°C</a:t>
            </a:r>
          </a:p>
          <a:p>
            <a:r>
              <a:rPr lang="en-US" sz="2000" dirty="0"/>
              <a:t>Before use, should be thawed in the blood bank in water which is between 30°C to 37°C. </a:t>
            </a:r>
          </a:p>
          <a:p>
            <a:r>
              <a:rPr lang="en-US" sz="2000" dirty="0"/>
              <a:t>Higher temperatures will destroy clotting factors and proteins</a:t>
            </a:r>
          </a:p>
          <a:p>
            <a:r>
              <a:rPr lang="en-US" sz="2000" dirty="0"/>
              <a:t>Once thawed, should be stored in a refrigerator at +2°C to +6°C for only 24 hours</a:t>
            </a:r>
          </a:p>
        </p:txBody>
      </p:sp>
    </p:spTree>
    <p:extLst>
      <p:ext uri="{BB962C8B-B14F-4D97-AF65-F5344CB8AC3E}">
        <p14:creationId xmlns:p14="http://schemas.microsoft.com/office/powerpoint/2010/main" val="2516815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Indication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355976" y="1052736"/>
            <a:ext cx="4476793" cy="5248622"/>
          </a:xfrm>
        </p:spPr>
        <p:txBody>
          <a:bodyPr>
            <a:noAutofit/>
          </a:bodyPr>
          <a:lstStyle/>
          <a:p>
            <a:r>
              <a:rPr lang="en-US" sz="2000" dirty="0"/>
              <a:t>The coagulation factor deficiency if required but specific factor concentrate is not available. </a:t>
            </a:r>
          </a:p>
          <a:p>
            <a:r>
              <a:rPr lang="en-US" sz="2000" dirty="0"/>
              <a:t>Treatment of TTP</a:t>
            </a:r>
          </a:p>
          <a:p>
            <a:r>
              <a:rPr lang="en-US" sz="2000" dirty="0"/>
              <a:t>Replacement solution for plasmapheresis in treatment of TTP or HUS</a:t>
            </a:r>
          </a:p>
          <a:p>
            <a:r>
              <a:rPr lang="en-US" sz="2000" dirty="0"/>
              <a:t>When it is necessary to urgently correct the effect of warfarin</a:t>
            </a:r>
          </a:p>
          <a:p>
            <a:r>
              <a:rPr lang="en-US" sz="2000" dirty="0"/>
              <a:t>DIC</a:t>
            </a:r>
          </a:p>
          <a:p>
            <a:r>
              <a:rPr lang="en-US" sz="2000" dirty="0"/>
              <a:t>Massive transfusion </a:t>
            </a:r>
          </a:p>
          <a:p>
            <a:r>
              <a:rPr lang="en-US" sz="2000" dirty="0"/>
              <a:t>Severe liver failure but invasive procedure such as biopsy, surgery, catheter insertion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7114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Administration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Must normally be ABO compatible to avoid risk of hemolysis in recipient</a:t>
            </a:r>
          </a:p>
          <a:p>
            <a:r>
              <a:rPr lang="en-US" sz="2000" dirty="0"/>
              <a:t> No compatibility testing required</a:t>
            </a:r>
          </a:p>
          <a:p>
            <a:r>
              <a:rPr lang="en-US" sz="2000" dirty="0"/>
              <a:t> Infuse using a standard blood administration set as soon as possible after thawing</a:t>
            </a:r>
          </a:p>
          <a:p>
            <a:r>
              <a:rPr lang="en-US" sz="2000" dirty="0"/>
              <a:t> Labile coagulation factors rapidly degrade; use within 6 hours of thawing</a:t>
            </a:r>
          </a:p>
        </p:txBody>
      </p:sp>
    </p:spTree>
    <p:extLst>
      <p:ext uri="{BB962C8B-B14F-4D97-AF65-F5344CB8AC3E}">
        <p14:creationId xmlns:p14="http://schemas.microsoft.com/office/powerpoint/2010/main" val="920744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2339752" y="2028827"/>
            <a:ext cx="4608512" cy="1732474"/>
          </a:xfrm>
        </p:spPr>
        <p:txBody>
          <a:bodyPr>
            <a:normAutofit/>
          </a:bodyPr>
          <a:lstStyle/>
          <a:p>
            <a:r>
              <a:rPr lang="en-US" sz="5400"/>
              <a:t>Cryopresipitate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2987824" cy="245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67223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err="1"/>
              <a:t>Definiton</a:t>
            </a:r>
            <a:r>
              <a:rPr lang="tr-TR" sz="4000" dirty="0"/>
              <a:t>&amp;</a:t>
            </a:r>
            <a:br>
              <a:rPr lang="tr-TR" sz="4000" dirty="0"/>
            </a:br>
            <a:r>
              <a:rPr lang="tr-TR" sz="4000" dirty="0" err="1"/>
              <a:t>Features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Prepared from FFP by high-rate centrifugation</a:t>
            </a:r>
          </a:p>
          <a:p>
            <a:r>
              <a:rPr lang="en-US" sz="2000" dirty="0"/>
              <a:t>Before centrifuge, the FFP is kept at 2-6</a:t>
            </a:r>
            <a:r>
              <a:rPr lang="en-US" sz="2000" dirty="0">
                <a:cs typeface="Arial" panose="020B0604020202020204" pitchFamily="34" charset="0"/>
              </a:rPr>
              <a:t>◦</a:t>
            </a:r>
            <a:r>
              <a:rPr lang="en-US" sz="2000" dirty="0"/>
              <a:t>C for 12 o</a:t>
            </a:r>
            <a:r>
              <a:rPr lang="tr-TR" sz="2000" dirty="0"/>
              <a:t>r</a:t>
            </a:r>
            <a:r>
              <a:rPr lang="en-US" sz="2000" dirty="0"/>
              <a:t> 24 hours. </a:t>
            </a:r>
          </a:p>
          <a:p>
            <a:r>
              <a:rPr lang="en-US" sz="2000" dirty="0"/>
              <a:t>The last volume is 40 mL</a:t>
            </a:r>
          </a:p>
          <a:p>
            <a:r>
              <a:rPr lang="en-US" sz="2000" dirty="0"/>
              <a:t>Rich for factor VIII, </a:t>
            </a:r>
            <a:r>
              <a:rPr lang="en-US" sz="2000" dirty="0" err="1"/>
              <a:t>vWF</a:t>
            </a:r>
            <a:r>
              <a:rPr lang="en-US" sz="2000" dirty="0"/>
              <a:t>, fibrinogen, factor XIII and fibronectin</a:t>
            </a:r>
          </a:p>
        </p:txBody>
      </p:sp>
    </p:spTree>
    <p:extLst>
      <p:ext uri="{BB962C8B-B14F-4D97-AF65-F5344CB8AC3E}">
        <p14:creationId xmlns:p14="http://schemas.microsoft.com/office/powerpoint/2010/main" val="1549301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2DAE3342-9DFC-49D4-B09C-25E310769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59376"/>
            <a:ext cx="9386886" cy="6923798"/>
            <a:chOff x="-329674" y="-51881"/>
            <a:chExt cx="12515851" cy="6923798"/>
          </a:xfrm>
        </p:grpSpPr>
        <p:sp>
          <p:nvSpPr>
            <p:cNvPr id="72" name="Freeform 5">
              <a:extLst>
                <a:ext uri="{FF2B5EF4-FFF2-40B4-BE49-F238E27FC236}">
                  <a16:creationId xmlns:a16="http://schemas.microsoft.com/office/drawing/2014/main" id="{E49E0D20-8423-4612-99A5-14AEF8F6BB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3" name="Freeform 6">
              <a:extLst>
                <a:ext uri="{FF2B5EF4-FFF2-40B4-BE49-F238E27FC236}">
                  <a16:creationId xmlns:a16="http://schemas.microsoft.com/office/drawing/2014/main" id="{57C2C108-5A30-48CA-9203-56747AEB7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4" name="Freeform 7">
              <a:extLst>
                <a:ext uri="{FF2B5EF4-FFF2-40B4-BE49-F238E27FC236}">
                  <a16:creationId xmlns:a16="http://schemas.microsoft.com/office/drawing/2014/main" id="{1A343912-2EFC-408E-A862-5C9BF108DC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5" name="Freeform 8">
              <a:extLst>
                <a:ext uri="{FF2B5EF4-FFF2-40B4-BE49-F238E27FC236}">
                  <a16:creationId xmlns:a16="http://schemas.microsoft.com/office/drawing/2014/main" id="{AA50D1CF-9DAE-4CF6-B829-E66CEE9D5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9">
              <a:extLst>
                <a:ext uri="{FF2B5EF4-FFF2-40B4-BE49-F238E27FC236}">
                  <a16:creationId xmlns:a16="http://schemas.microsoft.com/office/drawing/2014/main" id="{FE5799A4-0568-433E-BF41-752CF516A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10">
              <a:extLst>
                <a:ext uri="{FF2B5EF4-FFF2-40B4-BE49-F238E27FC236}">
                  <a16:creationId xmlns:a16="http://schemas.microsoft.com/office/drawing/2014/main" id="{CDBB86ED-F16F-4C28-BDD5-72D771176F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11">
              <a:extLst>
                <a:ext uri="{FF2B5EF4-FFF2-40B4-BE49-F238E27FC236}">
                  <a16:creationId xmlns:a16="http://schemas.microsoft.com/office/drawing/2014/main" id="{3347939E-8B76-4CFC-B2EC-63A7E22783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12">
              <a:extLst>
                <a:ext uri="{FF2B5EF4-FFF2-40B4-BE49-F238E27FC236}">
                  <a16:creationId xmlns:a16="http://schemas.microsoft.com/office/drawing/2014/main" id="{FA1DD132-02E4-4CD3-B496-BFF924558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3">
              <a:extLst>
                <a:ext uri="{FF2B5EF4-FFF2-40B4-BE49-F238E27FC236}">
                  <a16:creationId xmlns:a16="http://schemas.microsoft.com/office/drawing/2014/main" id="{710BDA52-A7D7-4E4E-9F36-EC8F983EAF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4">
              <a:extLst>
                <a:ext uri="{FF2B5EF4-FFF2-40B4-BE49-F238E27FC236}">
                  <a16:creationId xmlns:a16="http://schemas.microsoft.com/office/drawing/2014/main" id="{B1BDF852-319F-42B8-9A50-7C9A9387C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5">
              <a:extLst>
                <a:ext uri="{FF2B5EF4-FFF2-40B4-BE49-F238E27FC236}">
                  <a16:creationId xmlns:a16="http://schemas.microsoft.com/office/drawing/2014/main" id="{3AACE376-C01E-4F1F-91B7-39D0274BF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6">
              <a:extLst>
                <a:ext uri="{FF2B5EF4-FFF2-40B4-BE49-F238E27FC236}">
                  <a16:creationId xmlns:a16="http://schemas.microsoft.com/office/drawing/2014/main" id="{7F612F4C-050E-459D-9771-ED088374A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7">
              <a:extLst>
                <a:ext uri="{FF2B5EF4-FFF2-40B4-BE49-F238E27FC236}">
                  <a16:creationId xmlns:a16="http://schemas.microsoft.com/office/drawing/2014/main" id="{94E4211B-3E41-4905-8F4E-76811B9E5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8">
              <a:extLst>
                <a:ext uri="{FF2B5EF4-FFF2-40B4-BE49-F238E27FC236}">
                  <a16:creationId xmlns:a16="http://schemas.microsoft.com/office/drawing/2014/main" id="{6AEC87EE-0CB8-43DE-8FEB-4586A92E8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9">
              <a:extLst>
                <a:ext uri="{FF2B5EF4-FFF2-40B4-BE49-F238E27FC236}">
                  <a16:creationId xmlns:a16="http://schemas.microsoft.com/office/drawing/2014/main" id="{277C1C5D-7BDC-47E4-8B81-C3C4AE94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20">
              <a:extLst>
                <a:ext uri="{FF2B5EF4-FFF2-40B4-BE49-F238E27FC236}">
                  <a16:creationId xmlns:a16="http://schemas.microsoft.com/office/drawing/2014/main" id="{7A2A6EF8-9768-4478-9CD3-DFA547CEFC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21">
              <a:extLst>
                <a:ext uri="{FF2B5EF4-FFF2-40B4-BE49-F238E27FC236}">
                  <a16:creationId xmlns:a16="http://schemas.microsoft.com/office/drawing/2014/main" id="{1FD9091C-E8FA-4ADA-937F-A74426ED1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22">
              <a:extLst>
                <a:ext uri="{FF2B5EF4-FFF2-40B4-BE49-F238E27FC236}">
                  <a16:creationId xmlns:a16="http://schemas.microsoft.com/office/drawing/2014/main" id="{B69923E7-63C4-47CE-956E-09D384D4FE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3">
              <a:extLst>
                <a:ext uri="{FF2B5EF4-FFF2-40B4-BE49-F238E27FC236}">
                  <a16:creationId xmlns:a16="http://schemas.microsoft.com/office/drawing/2014/main" id="{A2576784-872E-494C-A041-0E346226B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B54F73D8-62C2-4127-9D19-01219BBB9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51969" y="1186483"/>
            <a:ext cx="6636259" cy="4477933"/>
            <a:chOff x="1669293" y="1186483"/>
            <a:chExt cx="8848345" cy="4477933"/>
          </a:xfrm>
        </p:grpSpPr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CFD8CA02-9BE5-4B82-8129-6EF618402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4" name="Isosceles Triangle 93">
              <a:extLst>
                <a:ext uri="{FF2B5EF4-FFF2-40B4-BE49-F238E27FC236}">
                  <a16:creationId xmlns:a16="http://schemas.microsoft.com/office/drawing/2014/main" id="{01515E68-030C-4313-B300-35253163D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1937725F-1DDF-4225-937E-106DBB047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97" name="Rectangle 96">
            <a:extLst>
              <a:ext uri="{FF2B5EF4-FFF2-40B4-BE49-F238E27FC236}">
                <a16:creationId xmlns:a16="http://schemas.microsoft.com/office/drawing/2014/main" id="{B029B82E-722D-45BB-B34F-D4423CBF9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F7980BB-894F-43B4-B764-9CE95DEF8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59376"/>
            <a:ext cx="9386886" cy="6923798"/>
            <a:chOff x="-329674" y="-51881"/>
            <a:chExt cx="12515851" cy="6923798"/>
          </a:xfrm>
        </p:grpSpPr>
        <p:sp>
          <p:nvSpPr>
            <p:cNvPr id="100" name="Freeform 5">
              <a:extLst>
                <a:ext uri="{FF2B5EF4-FFF2-40B4-BE49-F238E27FC236}">
                  <a16:creationId xmlns:a16="http://schemas.microsoft.com/office/drawing/2014/main" id="{D6D9E82D-9E8F-4365-8DD3-F87F575AF8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6">
              <a:extLst>
                <a:ext uri="{FF2B5EF4-FFF2-40B4-BE49-F238E27FC236}">
                  <a16:creationId xmlns:a16="http://schemas.microsoft.com/office/drawing/2014/main" id="{1CD7CE6C-6D35-4CDB-8C9B-3749731FB4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7">
              <a:extLst>
                <a:ext uri="{FF2B5EF4-FFF2-40B4-BE49-F238E27FC236}">
                  <a16:creationId xmlns:a16="http://schemas.microsoft.com/office/drawing/2014/main" id="{1D897CC5-D9DC-4B84-8FEE-769DDB3ED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8">
              <a:extLst>
                <a:ext uri="{FF2B5EF4-FFF2-40B4-BE49-F238E27FC236}">
                  <a16:creationId xmlns:a16="http://schemas.microsoft.com/office/drawing/2014/main" id="{A7F9F68E-05A6-4B4F-A9C4-99F56BA4D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9">
              <a:extLst>
                <a:ext uri="{FF2B5EF4-FFF2-40B4-BE49-F238E27FC236}">
                  <a16:creationId xmlns:a16="http://schemas.microsoft.com/office/drawing/2014/main" id="{FE459AB8-6C83-4017-AD7E-34DDCC29B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10">
              <a:extLst>
                <a:ext uri="{FF2B5EF4-FFF2-40B4-BE49-F238E27FC236}">
                  <a16:creationId xmlns:a16="http://schemas.microsoft.com/office/drawing/2014/main" id="{7E35D375-D544-4AA6-B2C0-AECF72D6DA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1">
              <a:extLst>
                <a:ext uri="{FF2B5EF4-FFF2-40B4-BE49-F238E27FC236}">
                  <a16:creationId xmlns:a16="http://schemas.microsoft.com/office/drawing/2014/main" id="{330D17F1-A1B0-40BD-8617-EE4D6750C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2">
              <a:extLst>
                <a:ext uri="{FF2B5EF4-FFF2-40B4-BE49-F238E27FC236}">
                  <a16:creationId xmlns:a16="http://schemas.microsoft.com/office/drawing/2014/main" id="{B66F0F2E-CF96-4F3A-B20B-7A67FED93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3">
              <a:extLst>
                <a:ext uri="{FF2B5EF4-FFF2-40B4-BE49-F238E27FC236}">
                  <a16:creationId xmlns:a16="http://schemas.microsoft.com/office/drawing/2014/main" id="{6A12D58E-271D-4783-99B0-2C1098B90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4">
              <a:extLst>
                <a:ext uri="{FF2B5EF4-FFF2-40B4-BE49-F238E27FC236}">
                  <a16:creationId xmlns:a16="http://schemas.microsoft.com/office/drawing/2014/main" id="{F9B86422-0052-4CDC-906A-A0991A290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5">
              <a:extLst>
                <a:ext uri="{FF2B5EF4-FFF2-40B4-BE49-F238E27FC236}">
                  <a16:creationId xmlns:a16="http://schemas.microsoft.com/office/drawing/2014/main" id="{C6847113-CFAE-4362-A26F-0B1D189964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6">
              <a:extLst>
                <a:ext uri="{FF2B5EF4-FFF2-40B4-BE49-F238E27FC236}">
                  <a16:creationId xmlns:a16="http://schemas.microsoft.com/office/drawing/2014/main" id="{2AD566C5-BF8B-4C51-82C6-4633CAE5B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7">
              <a:extLst>
                <a:ext uri="{FF2B5EF4-FFF2-40B4-BE49-F238E27FC236}">
                  <a16:creationId xmlns:a16="http://schemas.microsoft.com/office/drawing/2014/main" id="{F156CA36-0366-443D-9A53-7806BDE20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8">
              <a:extLst>
                <a:ext uri="{FF2B5EF4-FFF2-40B4-BE49-F238E27FC236}">
                  <a16:creationId xmlns:a16="http://schemas.microsoft.com/office/drawing/2014/main" id="{E854E694-6F0F-4143-B88B-DE4C9E02E0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9">
              <a:extLst>
                <a:ext uri="{FF2B5EF4-FFF2-40B4-BE49-F238E27FC236}">
                  <a16:creationId xmlns:a16="http://schemas.microsoft.com/office/drawing/2014/main" id="{65CBB851-7142-4AAB-8038-999CAB8CE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20">
              <a:extLst>
                <a:ext uri="{FF2B5EF4-FFF2-40B4-BE49-F238E27FC236}">
                  <a16:creationId xmlns:a16="http://schemas.microsoft.com/office/drawing/2014/main" id="{5560487F-527D-416F-A6A5-16BC6F626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21">
              <a:extLst>
                <a:ext uri="{FF2B5EF4-FFF2-40B4-BE49-F238E27FC236}">
                  <a16:creationId xmlns:a16="http://schemas.microsoft.com/office/drawing/2014/main" id="{1F3D29D7-04A7-4C39-ABC0-CCFFE39BD3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22">
              <a:extLst>
                <a:ext uri="{FF2B5EF4-FFF2-40B4-BE49-F238E27FC236}">
                  <a16:creationId xmlns:a16="http://schemas.microsoft.com/office/drawing/2014/main" id="{AB11EF01-3B4E-41D2-9E08-0106F319A1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23">
              <a:extLst>
                <a:ext uri="{FF2B5EF4-FFF2-40B4-BE49-F238E27FC236}">
                  <a16:creationId xmlns:a16="http://schemas.microsoft.com/office/drawing/2014/main" id="{9E2C3217-DC0B-4F91-9F62-A04CDEB2F7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5" r="4771"/>
          <a:stretch/>
        </p:blipFill>
        <p:spPr bwMode="auto">
          <a:xfrm>
            <a:off x="20" y="227"/>
            <a:ext cx="3477972" cy="685800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0" name="Group 119">
            <a:extLst>
              <a:ext uri="{FF2B5EF4-FFF2-40B4-BE49-F238E27FC236}">
                <a16:creationId xmlns:a16="http://schemas.microsoft.com/office/drawing/2014/main" id="{F2B7CF55-CC81-4559-9768-354C7462D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1298" y="1186483"/>
            <a:ext cx="4456264" cy="4477933"/>
            <a:chOff x="807084" y="1186483"/>
            <a:chExt cx="5941686" cy="4477933"/>
          </a:xfrm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9FDAF335-846C-48F5-A261-6D242B1ED9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780" y="1186483"/>
              <a:ext cx="5940295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Isosceles Triangle 39">
              <a:extLst>
                <a:ext uri="{FF2B5EF4-FFF2-40B4-BE49-F238E27FC236}">
                  <a16:creationId xmlns:a16="http://schemas.microsoft.com/office/drawing/2014/main" id="{598CCBBA-616E-4339-A7DE-6168CEEE50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3574311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0FDCDAE4-2A39-4204-B094-CA4F1493DE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5941686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4157545" y="2075504"/>
            <a:ext cx="4327492" cy="1748729"/>
          </a:xfrm>
        </p:spPr>
        <p:txBody>
          <a:bodyPr vert="horz" lIns="228600" tIns="228600" rIns="228600" bIns="0" rtlCol="0" anchor="b">
            <a:normAutofit/>
          </a:bodyPr>
          <a:lstStyle/>
          <a:p>
            <a:pPr defTabSz="914400">
              <a:lnSpc>
                <a:spcPct val="80000"/>
              </a:lnSpc>
            </a:pPr>
            <a:r>
              <a:rPr lang="en-US" sz="5400" spc="-150" dirty="0"/>
              <a:t>Whole Blood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>
          <a:xfrm>
            <a:off x="4157547" y="3906266"/>
            <a:ext cx="4327491" cy="1322587"/>
          </a:xfrm>
        </p:spPr>
        <p:txBody>
          <a:bodyPr vert="horz" lIns="91440" tIns="0" rIns="91440" bIns="45720" rtlCol="0">
            <a:normAutofit/>
          </a:bodyPr>
          <a:lstStyle/>
          <a:p>
            <a:pPr defTabSz="914400">
              <a:lnSpc>
                <a:spcPct val="100000"/>
              </a:lnSpc>
              <a:spcBef>
                <a:spcPts val="1000"/>
              </a:spcBef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2656703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Storage-</a:t>
            </a:r>
            <a:r>
              <a:rPr lang="tr-TR" sz="4000" dirty="0" err="1"/>
              <a:t>Cariage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36 months at -25°C</a:t>
            </a:r>
          </a:p>
          <a:p>
            <a:r>
              <a:rPr lang="en-US" sz="2000" dirty="0"/>
              <a:t>3 months at -18°C-25°C</a:t>
            </a:r>
          </a:p>
          <a:p>
            <a:r>
              <a:rPr lang="en-US" sz="2000" dirty="0"/>
              <a:t>Before use, should be thawed in the blood bank in water which is between 30°C to 37°C. </a:t>
            </a:r>
          </a:p>
          <a:p>
            <a:r>
              <a:rPr lang="en-US" sz="2000" dirty="0"/>
              <a:t>Higher temperatures will destroy clotting factors and proteins</a:t>
            </a:r>
          </a:p>
          <a:p>
            <a:r>
              <a:rPr lang="en-US" sz="2000" dirty="0"/>
              <a:t>Once thawed, should be stored in a refrigerator at +2°C to +6°C for only 24 hours</a:t>
            </a:r>
          </a:p>
        </p:txBody>
      </p:sp>
    </p:spTree>
    <p:extLst>
      <p:ext uri="{BB962C8B-B14F-4D97-AF65-F5344CB8AC3E}">
        <p14:creationId xmlns:p14="http://schemas.microsoft.com/office/powerpoint/2010/main" val="33717876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err="1"/>
              <a:t>Indication</a:t>
            </a:r>
            <a:endParaRPr lang="en-US" sz="4000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/>
              <a:t>DIC</a:t>
            </a:r>
          </a:p>
          <a:p>
            <a:r>
              <a:rPr lang="en-US" sz="2000"/>
              <a:t>Hypo-/dysfibrinogenemia</a:t>
            </a:r>
          </a:p>
          <a:p>
            <a:r>
              <a:rPr lang="en-US" sz="2000"/>
              <a:t>Factor III deficiency </a:t>
            </a:r>
          </a:p>
        </p:txBody>
      </p:sp>
    </p:spTree>
    <p:extLst>
      <p:ext uri="{BB962C8B-B14F-4D97-AF65-F5344CB8AC3E}">
        <p14:creationId xmlns:p14="http://schemas.microsoft.com/office/powerpoint/2010/main" val="5525440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270382" cy="2464952"/>
          </a:xfrm>
        </p:spPr>
        <p:txBody>
          <a:bodyPr>
            <a:normAutofit/>
          </a:bodyPr>
          <a:lstStyle/>
          <a:p>
            <a:r>
              <a:rPr lang="tr-TR" sz="4000" dirty="0"/>
              <a:t>Administration</a:t>
            </a:r>
            <a:endParaRPr lang="en-US" sz="4000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Must normally be ABO compatible to avoid risk of hemolysis in recipient</a:t>
            </a:r>
          </a:p>
          <a:p>
            <a:r>
              <a:rPr lang="en-US" sz="2000" dirty="0"/>
              <a:t> No compatibility testing required</a:t>
            </a:r>
          </a:p>
          <a:p>
            <a:r>
              <a:rPr lang="en-US" sz="2000" dirty="0"/>
              <a:t> Infuse using a standard blood administration set as soon as possible after thawing</a:t>
            </a:r>
          </a:p>
          <a:p>
            <a:r>
              <a:rPr lang="en-US" sz="2000" dirty="0"/>
              <a:t>use within 6 hours of thawing</a:t>
            </a:r>
          </a:p>
        </p:txBody>
      </p:sp>
    </p:spTree>
    <p:extLst>
      <p:ext uri="{BB962C8B-B14F-4D97-AF65-F5344CB8AC3E}">
        <p14:creationId xmlns:p14="http://schemas.microsoft.com/office/powerpoint/2010/main" val="18927451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2494998" y="3068960"/>
            <a:ext cx="4162952" cy="1732474"/>
          </a:xfrm>
        </p:spPr>
        <p:txBody>
          <a:bodyPr>
            <a:noAutofit/>
          </a:bodyPr>
          <a:lstStyle/>
          <a:p>
            <a:r>
              <a:rPr lang="en-US" sz="5400" dirty="0"/>
              <a:t>Cryo-Poor Plasma</a:t>
            </a:r>
            <a:br>
              <a:rPr lang="en-US" sz="5400" dirty="0"/>
            </a:br>
            <a:r>
              <a:rPr lang="en-US" sz="5400" dirty="0"/>
              <a:t>(Liquid plasma)</a:t>
            </a:r>
          </a:p>
        </p:txBody>
      </p:sp>
    </p:spTree>
    <p:extLst>
      <p:ext uri="{BB962C8B-B14F-4D97-AF65-F5344CB8AC3E}">
        <p14:creationId xmlns:p14="http://schemas.microsoft.com/office/powerpoint/2010/main" val="26885951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Definition&amp; </a:t>
            </a:r>
            <a:r>
              <a:rPr lang="tr-TR" sz="4000" dirty="0" err="1"/>
              <a:t>Indication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15687" y="2276872"/>
            <a:ext cx="4091410" cy="3774936"/>
          </a:xfrm>
        </p:spPr>
        <p:txBody>
          <a:bodyPr>
            <a:normAutofit/>
          </a:bodyPr>
          <a:lstStyle/>
          <a:p>
            <a:r>
              <a:rPr lang="en-US" sz="2000" dirty="0"/>
              <a:t>The plasma remaining after some blood clotting proteins (</a:t>
            </a:r>
            <a:r>
              <a:rPr lang="en-US" sz="2000" dirty="0">
                <a:hlinkClick r:id="rId2"/>
              </a:rPr>
              <a:t>cryoprecipitate</a:t>
            </a:r>
            <a:r>
              <a:rPr lang="en-US" sz="2000" dirty="0"/>
              <a:t>) have been removed from </a:t>
            </a:r>
            <a:r>
              <a:rPr lang="en-US" sz="2000" dirty="0">
                <a:hlinkClick r:id="rId3"/>
              </a:rPr>
              <a:t>fresh frozen plasma</a:t>
            </a:r>
            <a:r>
              <a:rPr lang="en-US" sz="2000" dirty="0"/>
              <a:t>. It is stored frozen and thawed when required. </a:t>
            </a:r>
          </a:p>
          <a:p>
            <a:r>
              <a:rPr lang="en-US" sz="2000" dirty="0"/>
              <a:t>Refractory TTP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EAE3EA3-6C51-49F9-B1A0-AE23055D2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60648"/>
            <a:ext cx="3264024" cy="2448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20345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Granulocyte 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2960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Definition&amp;</a:t>
            </a:r>
            <a:br>
              <a:rPr lang="tr-TR" sz="4000" dirty="0"/>
            </a:br>
            <a:r>
              <a:rPr lang="tr-TR" sz="4000" dirty="0" err="1"/>
              <a:t>Features</a:t>
            </a:r>
            <a:r>
              <a:rPr lang="tr-TR" sz="4000" dirty="0"/>
              <a:t>&amp;</a:t>
            </a:r>
            <a:br>
              <a:rPr lang="tr-TR" sz="4000" dirty="0"/>
            </a:br>
            <a:r>
              <a:rPr lang="tr-TR" sz="4000" dirty="0" err="1"/>
              <a:t>Indication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67944" y="620688"/>
            <a:ext cx="4752528" cy="5464646"/>
          </a:xfrm>
        </p:spPr>
        <p:txBody>
          <a:bodyPr>
            <a:noAutofit/>
          </a:bodyPr>
          <a:lstStyle/>
          <a:p>
            <a:r>
              <a:rPr lang="en-US" sz="2000"/>
              <a:t>Specific product</a:t>
            </a:r>
          </a:p>
          <a:p>
            <a:r>
              <a:rPr lang="en-US" sz="2000"/>
              <a:t>Prepared by apheresis method from a single donor.</a:t>
            </a:r>
          </a:p>
          <a:p>
            <a:r>
              <a:rPr lang="en-US" sz="2000"/>
              <a:t>The standard dose in adults is one apheresis unit per day (~300-400 mL).</a:t>
            </a:r>
          </a:p>
          <a:p>
            <a:r>
              <a:rPr lang="en-US" sz="2000"/>
              <a:t>Prior to collection, the donor must be prepared and stimulated by growth factor.</a:t>
            </a:r>
          </a:p>
          <a:p>
            <a:r>
              <a:rPr lang="en-US" sz="2000"/>
              <a:t>Donor is chosen by the patient relatives (sibling or parents). </a:t>
            </a:r>
          </a:p>
          <a:p>
            <a:r>
              <a:rPr lang="en-US" sz="2000"/>
              <a:t>HLA-identical and ABO/Rh identical</a:t>
            </a:r>
          </a:p>
          <a:p>
            <a:r>
              <a:rPr lang="en-US" sz="2000"/>
              <a:t>If not possible ABO identical or minor incompatible of donor-patient’s blood group.</a:t>
            </a:r>
          </a:p>
        </p:txBody>
      </p:sp>
    </p:spTree>
    <p:extLst>
      <p:ext uri="{BB962C8B-B14F-4D97-AF65-F5344CB8AC3E}">
        <p14:creationId xmlns:p14="http://schemas.microsoft.com/office/powerpoint/2010/main" val="37532072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Definition&amp;</a:t>
            </a:r>
            <a:br>
              <a:rPr lang="tr-TR" sz="4000" dirty="0"/>
            </a:br>
            <a:r>
              <a:rPr lang="tr-TR" sz="4000" dirty="0" err="1"/>
              <a:t>Features</a:t>
            </a:r>
            <a:r>
              <a:rPr lang="tr-TR" sz="4000" dirty="0"/>
              <a:t>&amp;</a:t>
            </a:r>
            <a:br>
              <a:rPr lang="tr-TR" sz="4000" dirty="0"/>
            </a:br>
            <a:r>
              <a:rPr lang="tr-TR" sz="4000" dirty="0" err="1"/>
              <a:t>Indication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67944" y="476672"/>
            <a:ext cx="4752528" cy="524862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2000" dirty="0"/>
          </a:p>
          <a:p>
            <a:r>
              <a:rPr lang="en-US" sz="2000" dirty="0"/>
              <a:t>The amount of granulocytes per dose can vary greatly (granulocytes/collection) based on the donor and mobilization regimen given to the donor.</a:t>
            </a:r>
          </a:p>
          <a:p>
            <a:r>
              <a:rPr lang="en-US" sz="2000" dirty="0"/>
              <a:t>After collection and gamma-irradiation, the granulocyte is immediately given to the patient.</a:t>
            </a:r>
          </a:p>
          <a:p>
            <a:r>
              <a:rPr lang="en-US" sz="2000" dirty="0"/>
              <a:t> </a:t>
            </a:r>
            <a:r>
              <a:rPr lang="en-US" sz="2000" b="1" dirty="0"/>
              <a:t>Severe febrile neutropenia</a:t>
            </a:r>
          </a:p>
        </p:txBody>
      </p:sp>
    </p:spTree>
    <p:extLst>
      <p:ext uri="{BB962C8B-B14F-4D97-AF65-F5344CB8AC3E}">
        <p14:creationId xmlns:p14="http://schemas.microsoft.com/office/powerpoint/2010/main" val="4128578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err="1"/>
              <a:t>Whole</a:t>
            </a:r>
            <a:r>
              <a:rPr lang="tr-TR" sz="4000" dirty="0"/>
              <a:t> Blood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Whole blood” is simply the blood that flows through the veins. </a:t>
            </a:r>
          </a:p>
          <a:p>
            <a:r>
              <a:rPr lang="en-US" sz="2000" dirty="0"/>
              <a:t>It contains red cells, white cells, and platelets suspended in plasma.</a:t>
            </a:r>
          </a:p>
          <a:p>
            <a:r>
              <a:rPr lang="en-US" sz="2000" dirty="0"/>
              <a:t>Unseparated blood collected into an approved container containing an anticoagulant-preservative solution</a:t>
            </a:r>
          </a:p>
          <a:p>
            <a:r>
              <a:rPr lang="en-US" sz="2000" dirty="0"/>
              <a:t>Generally,  whole blood donation is used for the source for the blood substitutes</a:t>
            </a:r>
          </a:p>
        </p:txBody>
      </p:sp>
    </p:spTree>
    <p:extLst>
      <p:ext uri="{BB962C8B-B14F-4D97-AF65-F5344CB8AC3E}">
        <p14:creationId xmlns:p14="http://schemas.microsoft.com/office/powerpoint/2010/main" val="2909449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err="1"/>
              <a:t>Features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Up to 510 ml total volume (volume may vary in accordance with local policies)</a:t>
            </a:r>
          </a:p>
          <a:p>
            <a:r>
              <a:rPr lang="en-US" sz="2000" dirty="0"/>
              <a:t> 450 ml donor blood</a:t>
            </a:r>
          </a:p>
          <a:p>
            <a:r>
              <a:rPr lang="en-US" sz="2000" dirty="0"/>
              <a:t> 63 ml anticoagulant-preservative solution</a:t>
            </a:r>
          </a:p>
          <a:p>
            <a:r>
              <a:rPr lang="en-US" sz="2000" dirty="0"/>
              <a:t> Hemoglobin ~12 g/ml</a:t>
            </a:r>
          </a:p>
          <a:p>
            <a:r>
              <a:rPr lang="en-US" sz="2000" dirty="0"/>
              <a:t> Hematocrit 35%–45%</a:t>
            </a:r>
          </a:p>
          <a:p>
            <a:r>
              <a:rPr lang="en-US" sz="2000" dirty="0"/>
              <a:t> No functional platelets</a:t>
            </a:r>
          </a:p>
          <a:p>
            <a:r>
              <a:rPr lang="en-US" sz="2000" dirty="0"/>
              <a:t> No labile coagulation factors (V and VIII)</a:t>
            </a:r>
          </a:p>
        </p:txBody>
      </p:sp>
    </p:spTree>
    <p:extLst>
      <p:ext uri="{BB962C8B-B14F-4D97-AF65-F5344CB8AC3E}">
        <p14:creationId xmlns:p14="http://schemas.microsoft.com/office/powerpoint/2010/main" val="3721032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Storage-</a:t>
            </a:r>
            <a:r>
              <a:rPr lang="tr-TR" sz="4000" dirty="0" err="1"/>
              <a:t>Cariage</a:t>
            </a:r>
            <a:endParaRPr lang="en-US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11960" y="803186"/>
            <a:ext cx="4680520" cy="5248622"/>
          </a:xfrm>
        </p:spPr>
        <p:txBody>
          <a:bodyPr>
            <a:noAutofit/>
          </a:bodyPr>
          <a:lstStyle/>
          <a:p>
            <a:r>
              <a:rPr lang="en-US" sz="2000" dirty="0"/>
              <a:t>Between +2°C and +6°C in approved blood bank refrigerator, fitted with a temperature chart and alarm</a:t>
            </a:r>
          </a:p>
          <a:p>
            <a:r>
              <a:rPr lang="en-US" sz="2000" dirty="0"/>
              <a:t> During storage at +2°C and +6°C, changes in composition occur resulting from red cell metabolism</a:t>
            </a:r>
          </a:p>
          <a:p>
            <a:r>
              <a:rPr lang="en-US" sz="2000" dirty="0"/>
              <a:t>21  days within CPD;  35 days within CPDA-1</a:t>
            </a:r>
          </a:p>
          <a:p>
            <a:r>
              <a:rPr lang="en-US" sz="2000" dirty="0"/>
              <a:t>Transport systems where it can be guaranteed that the temperature will not exceed + 10 °C should be used after a maximum period of 24 hours.</a:t>
            </a:r>
          </a:p>
          <a:p>
            <a:r>
              <a:rPr lang="en-US" sz="2000" dirty="0"/>
              <a:t> Transfusion should be started within 30 minutes of removal from refrigerator</a:t>
            </a:r>
          </a:p>
        </p:txBody>
      </p:sp>
    </p:spTree>
    <p:extLst>
      <p:ext uri="{BB962C8B-B14F-4D97-AF65-F5344CB8AC3E}">
        <p14:creationId xmlns:p14="http://schemas.microsoft.com/office/powerpoint/2010/main" val="3837315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Screening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Routine screening for transfusion-transmissible infections, including HIV-1 and HIV-2, hepatitis B and C, and syphilis</a:t>
            </a:r>
          </a:p>
        </p:txBody>
      </p:sp>
    </p:spTree>
    <p:extLst>
      <p:ext uri="{BB962C8B-B14F-4D97-AF65-F5344CB8AC3E}">
        <p14:creationId xmlns:p14="http://schemas.microsoft.com/office/powerpoint/2010/main" val="211625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Indication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Patients who are actively bleeding </a:t>
            </a:r>
          </a:p>
          <a:p>
            <a:r>
              <a:rPr lang="en-US" sz="2000" dirty="0"/>
              <a:t>Patients who are lost more than 25% of their volume</a:t>
            </a:r>
          </a:p>
          <a:p>
            <a:r>
              <a:rPr lang="en-US" sz="2000" b="1" dirty="0"/>
              <a:t>Exchange transfusion in infants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08980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11560" y="2349924"/>
            <a:ext cx="3342390" cy="2464952"/>
          </a:xfrm>
        </p:spPr>
        <p:txBody>
          <a:bodyPr>
            <a:normAutofit/>
          </a:bodyPr>
          <a:lstStyle/>
          <a:p>
            <a:r>
              <a:rPr lang="tr-TR" sz="4000" dirty="0"/>
              <a:t>Administration</a:t>
            </a:r>
            <a:endParaRPr lang="en-US" sz="4000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44392" y="188640"/>
            <a:ext cx="4091410" cy="4176464"/>
          </a:xfrm>
        </p:spPr>
        <p:txBody>
          <a:bodyPr>
            <a:normAutofit/>
          </a:bodyPr>
          <a:lstStyle/>
          <a:p>
            <a:r>
              <a:rPr lang="en-US" sz="2000" dirty="0"/>
              <a:t>Must be ABO and </a:t>
            </a:r>
            <a:r>
              <a:rPr lang="en-US" sz="2000" dirty="0" err="1"/>
              <a:t>RhD</a:t>
            </a:r>
            <a:r>
              <a:rPr lang="en-US" sz="2000" dirty="0"/>
              <a:t> compatible with the recipient</a:t>
            </a:r>
          </a:p>
          <a:p>
            <a:r>
              <a:rPr lang="en-US" sz="2000" dirty="0"/>
              <a:t> Never add medication to a unit of blood</a:t>
            </a:r>
          </a:p>
          <a:p>
            <a:r>
              <a:rPr lang="en-US" sz="2000" dirty="0"/>
              <a:t> Complete transfusion within 4 hours of commencement</a:t>
            </a:r>
          </a:p>
          <a:p>
            <a:r>
              <a:rPr lang="en-US" sz="2000" dirty="0"/>
              <a:t>Transfusion must be done by special transfusion set obtained from the blood center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B747B7-F90D-43B4-8E00-9FD07506C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6609" y="4509120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530698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</TotalTime>
  <Words>1303</Words>
  <Application>Microsoft Office PowerPoint</Application>
  <PresentationFormat>On-screen Show (4:3)</PresentationFormat>
  <Paragraphs>162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Calibri</vt:lpstr>
      <vt:lpstr>Calibri Light</vt:lpstr>
      <vt:lpstr>Rockwell</vt:lpstr>
      <vt:lpstr>Times New Roman</vt:lpstr>
      <vt:lpstr>Wingdings</vt:lpstr>
      <vt:lpstr>Atlas</vt:lpstr>
      <vt:lpstr>Types of Blood Products and Their Clinical Indication</vt:lpstr>
      <vt:lpstr>Blood Products</vt:lpstr>
      <vt:lpstr>Whole Blood</vt:lpstr>
      <vt:lpstr>Whole Blood</vt:lpstr>
      <vt:lpstr>Features</vt:lpstr>
      <vt:lpstr>Storage-Cariage</vt:lpstr>
      <vt:lpstr>Screening</vt:lpstr>
      <vt:lpstr>Indication</vt:lpstr>
      <vt:lpstr>Administration</vt:lpstr>
      <vt:lpstr>Red Cell Concentrate</vt:lpstr>
      <vt:lpstr>PowerPoint Presentation</vt:lpstr>
      <vt:lpstr>Definition&amp; Features</vt:lpstr>
      <vt:lpstr>Storage-Cariage</vt:lpstr>
      <vt:lpstr>Indication</vt:lpstr>
      <vt:lpstr>Administration</vt:lpstr>
      <vt:lpstr>Platelet Concentrate</vt:lpstr>
      <vt:lpstr>Definition</vt:lpstr>
      <vt:lpstr>Features</vt:lpstr>
      <vt:lpstr>Storage-Cariage</vt:lpstr>
      <vt:lpstr>Indication</vt:lpstr>
      <vt:lpstr>Indication</vt:lpstr>
      <vt:lpstr>Administration</vt:lpstr>
      <vt:lpstr>Fresh Frozen Plasma</vt:lpstr>
      <vt:lpstr>Definition&amp; Features</vt:lpstr>
      <vt:lpstr>Storage-Cariage</vt:lpstr>
      <vt:lpstr>Indication</vt:lpstr>
      <vt:lpstr>Administration</vt:lpstr>
      <vt:lpstr>Cryopresipitate</vt:lpstr>
      <vt:lpstr>Definiton&amp; Features</vt:lpstr>
      <vt:lpstr>Storage-Cariage</vt:lpstr>
      <vt:lpstr>Indication</vt:lpstr>
      <vt:lpstr>Administration</vt:lpstr>
      <vt:lpstr>Cryo-Poor Plasma (Liquid plasma)</vt:lpstr>
      <vt:lpstr>Definition&amp; Indication</vt:lpstr>
      <vt:lpstr>Granulocyte </vt:lpstr>
      <vt:lpstr>Definition&amp; Features&amp; Indication</vt:lpstr>
      <vt:lpstr>Definition&amp; Features&amp; Indication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Blood products and Their Clinical Indication</dc:title>
  <dc:creator>pervin topçuoglu</dc:creator>
  <cp:lastModifiedBy>pervin topçuoglu</cp:lastModifiedBy>
  <cp:revision>83</cp:revision>
  <dcterms:created xsi:type="dcterms:W3CDTF">2020-01-19T12:42:25Z</dcterms:created>
  <dcterms:modified xsi:type="dcterms:W3CDTF">2020-02-23T09:36:32Z</dcterms:modified>
</cp:coreProperties>
</file>