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422" r:id="rId3"/>
    <p:sldId id="259" r:id="rId4"/>
    <p:sldId id="257" r:id="rId5"/>
    <p:sldId id="258" r:id="rId6"/>
    <p:sldId id="260" r:id="rId7"/>
    <p:sldId id="309" r:id="rId8"/>
    <p:sldId id="262" r:id="rId9"/>
    <p:sldId id="315" r:id="rId10"/>
    <p:sldId id="263" r:id="rId11"/>
    <p:sldId id="305" r:id="rId12"/>
    <p:sldId id="264" r:id="rId13"/>
    <p:sldId id="266" r:id="rId14"/>
    <p:sldId id="268" r:id="rId15"/>
    <p:sldId id="317" r:id="rId16"/>
    <p:sldId id="311" r:id="rId17"/>
    <p:sldId id="270" r:id="rId18"/>
    <p:sldId id="271" r:id="rId19"/>
    <p:sldId id="272" r:id="rId20"/>
    <p:sldId id="274" r:id="rId21"/>
    <p:sldId id="423" r:id="rId22"/>
    <p:sldId id="316" r:id="rId23"/>
    <p:sldId id="275" r:id="rId24"/>
    <p:sldId id="276" r:id="rId25"/>
    <p:sldId id="278" r:id="rId26"/>
    <p:sldId id="280" r:id="rId27"/>
    <p:sldId id="314" r:id="rId28"/>
    <p:sldId id="283" r:id="rId29"/>
    <p:sldId id="284" r:id="rId30"/>
    <p:sldId id="318" r:id="rId31"/>
    <p:sldId id="290" r:id="rId32"/>
    <p:sldId id="320" r:id="rId33"/>
    <p:sldId id="291" r:id="rId34"/>
    <p:sldId id="292" r:id="rId35"/>
    <p:sldId id="298" r:id="rId36"/>
    <p:sldId id="299" r:id="rId37"/>
    <p:sldId id="42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139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1CD59-1DE3-4860-8FEB-A0974DBBCD14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9A27-7E72-4CF3-9F3E-12805A9953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4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9A27-7E72-4CF3-9F3E-12805A9953E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96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9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38D-7C0D-408C-AA3F-8F76466432C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17B4-06AF-476A-9EC1-222F0BC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ytransfusion.com.au/types-transfusion/plasma" TargetMode="External"/><Relationship Id="rId2" Type="http://schemas.openxmlformats.org/officeDocument/2006/relationships/hyperlink" Target="https://mytransfusion.com.au/types-transfusion/cryoprecipit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39">
            <a:extLst>
              <a:ext uri="{FF2B5EF4-FFF2-40B4-BE49-F238E27FC236}">
                <a16:creationId xmlns:a16="http://schemas.microsoft.com/office/drawing/2014/main" id="{2B94C19D-E7A2-4CDE-A897-35F2BC959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41">
            <a:extLst>
              <a:ext uri="{FF2B5EF4-FFF2-40B4-BE49-F238E27FC236}">
                <a16:creationId xmlns:a16="http://schemas.microsoft.com/office/drawing/2014/main" id="{75E99E3F-7A89-4769-AAB0-DC0E42BE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E9129042-28FB-49B3-BF09-C0FC7041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C857079D-69FB-4AAE-939D-50320676C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44E06FFE-2B6E-451F-8584-36CB56B92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A9C3EAA-1C7F-4CBB-80F3-40FAD9629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3289920A-A485-4023-84F5-973CB3AF1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6B258C87-5B91-45CB-BEAD-B9CD515B3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5E8F853B-7045-4974-ADFB-592F01B4C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4307ABD8-4121-4188-A6A8-BF0841F5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2E660CAF-84FD-4236-8BD1-570BEBF0D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C67DCC6D-C589-411A-83EF-249E925F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EF00B7C0-9045-4017-A91E-6129702F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25806466-98F7-4333-9BC7-BB44F5E9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9E23BC68-3437-491F-BBEA-2DC61316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36B9FD89-406D-41F1-ADEF-F74A9B1DF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CC0948A3-F3F2-4AA7-B558-4F1E0EBED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277408B3-EE29-4600-9011-F83CA3FE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2E4DE87A-3195-410F-A185-3E41350B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4372AC40-5D77-44AE-A395-853703161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74BF19D7-D76B-41DB-8E7B-644E15863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9" name="Picture 35">
            <a:extLst>
              <a:ext uri="{FF2B5EF4-FFF2-40B4-BE49-F238E27FC236}">
                <a16:creationId xmlns:a16="http://schemas.microsoft.com/office/drawing/2014/main" id="{0355157A-EC4A-45D4-A520-40C82C297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9" r="31807"/>
          <a:stretch/>
        </p:blipFill>
        <p:spPr>
          <a:xfrm>
            <a:off x="20" y="10"/>
            <a:ext cx="5058751" cy="6857763"/>
          </a:xfrm>
          <a:prstGeom prst="rect">
            <a:avLst/>
          </a:prstGeom>
          <a:ln w="9525">
            <a:noFill/>
          </a:ln>
        </p:spPr>
      </p:pic>
      <p:grpSp>
        <p:nvGrpSpPr>
          <p:cNvPr id="90" name="Group 62">
            <a:extLst>
              <a:ext uri="{FF2B5EF4-FFF2-40B4-BE49-F238E27FC236}">
                <a16:creationId xmlns:a16="http://schemas.microsoft.com/office/drawing/2014/main" id="{21B67326-1D79-49D3-9B25-28080FDF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71734" y="1186483"/>
            <a:ext cx="2866947" cy="4477933"/>
            <a:chOff x="807084" y="1186483"/>
            <a:chExt cx="3822597" cy="4477933"/>
          </a:xfrm>
        </p:grpSpPr>
        <p:sp>
          <p:nvSpPr>
            <p:cNvPr id="91" name="Rectangle 63">
              <a:extLst>
                <a:ext uri="{FF2B5EF4-FFF2-40B4-BE49-F238E27FC236}">
                  <a16:creationId xmlns:a16="http://schemas.microsoft.com/office/drawing/2014/main" id="{D9FBAF07-4DBD-469A-AA51-A4A5E73F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39">
              <a:extLst>
                <a:ext uri="{FF2B5EF4-FFF2-40B4-BE49-F238E27FC236}">
                  <a16:creationId xmlns:a16="http://schemas.microsoft.com/office/drawing/2014/main" id="{B5B72DC2-A0AE-4085-87CB-F3401BB3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5">
              <a:extLst>
                <a:ext uri="{FF2B5EF4-FFF2-40B4-BE49-F238E27FC236}">
                  <a16:creationId xmlns:a16="http://schemas.microsoft.com/office/drawing/2014/main" id="{0406CCDB-6E4B-4E06-9660-473F64643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737982" y="2075504"/>
            <a:ext cx="2740927" cy="2042725"/>
          </a:xfrm>
        </p:spPr>
        <p:txBody>
          <a:bodyPr>
            <a:normAutofit/>
          </a:bodyPr>
          <a:lstStyle/>
          <a:p>
            <a:r>
              <a:rPr lang="en-US" sz="3000"/>
              <a:t>Types of Blood Products and Their Clinical Indication</a:t>
            </a:r>
          </a:p>
        </p:txBody>
      </p:sp>
    </p:spTree>
    <p:extLst>
      <p:ext uri="{BB962C8B-B14F-4D97-AF65-F5344CB8AC3E}">
        <p14:creationId xmlns:p14="http://schemas.microsoft.com/office/powerpoint/2010/main" val="161346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err="1"/>
              <a:t>Red</a:t>
            </a:r>
            <a:r>
              <a:rPr lang="tr-TR" sz="5400" dirty="0"/>
              <a:t> Cell </a:t>
            </a:r>
            <a:r>
              <a:rPr lang="tr-TR" sz="5400" dirty="0" err="1"/>
              <a:t>Concentrate</a:t>
            </a:r>
            <a:endParaRPr lang="en-US" sz="54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448530" cy="29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5" y="19891"/>
            <a:ext cx="6205559" cy="24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4" y="3469127"/>
            <a:ext cx="4438044" cy="334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93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Definition&amp;</a:t>
            </a:r>
            <a:br>
              <a:rPr lang="tr-TR" sz="4000" dirty="0"/>
            </a:br>
            <a:r>
              <a:rPr lang="tr-TR" sz="4000" dirty="0" err="1"/>
              <a:t>Features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803186"/>
            <a:ext cx="4752528" cy="5248622"/>
          </a:xfrm>
        </p:spPr>
        <p:txBody>
          <a:bodyPr>
            <a:noAutofit/>
          </a:bodyPr>
          <a:lstStyle/>
          <a:p>
            <a:r>
              <a:rPr lang="en-US" sz="2000" dirty="0"/>
              <a:t>150–200 ml red cells from which most of the plasma has been removed</a:t>
            </a:r>
            <a:endParaRPr lang="tr-TR" sz="2000" dirty="0"/>
          </a:p>
          <a:p>
            <a:r>
              <a:rPr lang="en-US" sz="2000" dirty="0"/>
              <a:t>±100 ml normal saline, adenine, glucose,</a:t>
            </a:r>
            <a:r>
              <a:rPr lang="tr-TR" sz="2000" dirty="0"/>
              <a:t> </a:t>
            </a:r>
            <a:r>
              <a:rPr lang="en-US" sz="2000" dirty="0"/>
              <a:t>mannitol solution (SAG-M) or an equivalent red cell</a:t>
            </a:r>
            <a:r>
              <a:rPr lang="tr-TR" sz="2000" dirty="0"/>
              <a:t> </a:t>
            </a:r>
            <a:r>
              <a:rPr lang="en-US" sz="2000" dirty="0"/>
              <a:t>nutrient solution has been added</a:t>
            </a:r>
          </a:p>
          <a:p>
            <a:r>
              <a:rPr lang="en-US" sz="2000" dirty="0"/>
              <a:t> Hemoglobin ~ 20 g/100 ml (not less than 45 g per unit)</a:t>
            </a:r>
          </a:p>
          <a:p>
            <a:r>
              <a:rPr lang="en-US" sz="2000" dirty="0"/>
              <a:t> Hematocrit 55%–75%</a:t>
            </a:r>
          </a:p>
          <a:p>
            <a:r>
              <a:rPr lang="en-US" sz="2000" dirty="0"/>
              <a:t>The amount of leukocyte is 2.5-3.0 x10</a:t>
            </a:r>
            <a:r>
              <a:rPr lang="en-US" sz="2000" baseline="30000" dirty="0"/>
              <a:t>9</a:t>
            </a:r>
            <a:r>
              <a:rPr lang="en-US" sz="2000" dirty="0"/>
              <a:t> .</a:t>
            </a:r>
          </a:p>
          <a:p>
            <a:r>
              <a:rPr lang="en-US" sz="2000" dirty="0"/>
              <a:t>The amount of thrombocyte changes as the centrifugated method.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65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-31326"/>
            <a:ext cx="230425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Storage-</a:t>
            </a:r>
            <a:r>
              <a:rPr lang="tr-TR" sz="4000" dirty="0" err="1"/>
              <a:t>Cariage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5936" y="1412776"/>
            <a:ext cx="331236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Storage and carriage are like the WB</a:t>
            </a:r>
          </a:p>
          <a:p>
            <a:r>
              <a:rPr lang="en-US" sz="2400" dirty="0"/>
              <a:t>SAG-M longed the storage till 42 days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9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Indication</a:t>
            </a:r>
            <a:endParaRPr lang="en-US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Anemia in the patients who can not tolerate the low level of hemoglobin</a:t>
            </a:r>
          </a:p>
          <a:p>
            <a:r>
              <a:rPr lang="en-US" sz="2000" dirty="0"/>
              <a:t>There is no cut-off value for the transfusion.</a:t>
            </a:r>
          </a:p>
          <a:p>
            <a:r>
              <a:rPr lang="en-US" sz="2000" dirty="0"/>
              <a:t>Generally, Hb is ≤ 6gr/dl accepted as the starting to the transfusion.</a:t>
            </a:r>
          </a:p>
          <a:p>
            <a:r>
              <a:rPr lang="en-US" sz="2000" dirty="0"/>
              <a:t>Acute blood loss</a:t>
            </a:r>
          </a:p>
        </p:txBody>
      </p:sp>
    </p:spTree>
    <p:extLst>
      <p:ext uri="{BB962C8B-B14F-4D97-AF65-F5344CB8AC3E}">
        <p14:creationId xmlns:p14="http://schemas.microsoft.com/office/powerpoint/2010/main" val="190152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36903" y="2349924"/>
            <a:ext cx="3287025" cy="2464952"/>
          </a:xfrm>
        </p:spPr>
        <p:txBody>
          <a:bodyPr>
            <a:normAutofit/>
          </a:bodyPr>
          <a:lstStyle/>
          <a:p>
            <a:r>
              <a:rPr lang="en-US" sz="4000" dirty="0"/>
              <a:t>Administration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Must be ABO and </a:t>
            </a:r>
            <a:r>
              <a:rPr lang="en-US" sz="2000" dirty="0" err="1"/>
              <a:t>RhD</a:t>
            </a:r>
            <a:r>
              <a:rPr lang="en-US" sz="2000" dirty="0"/>
              <a:t> compatible with the recipient</a:t>
            </a:r>
          </a:p>
          <a:p>
            <a:r>
              <a:rPr lang="en-US" sz="2000" dirty="0"/>
              <a:t>Transfusion must be done by special transfusion set obtained from the blood center</a:t>
            </a:r>
          </a:p>
          <a:p>
            <a:r>
              <a:rPr lang="en-US" sz="2000" dirty="0"/>
              <a:t> Never add medication to a unit of blood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trf</a:t>
            </a:r>
            <a:r>
              <a:rPr lang="en-US" sz="2000" dirty="0"/>
              <a:t> rate is 1-2 ml/kg/hour</a:t>
            </a:r>
          </a:p>
          <a:p>
            <a:r>
              <a:rPr lang="en-US" sz="2000" dirty="0"/>
              <a:t>1 Unit should be completed ~ 1-2 hours</a:t>
            </a:r>
          </a:p>
          <a:p>
            <a:r>
              <a:rPr lang="en-US" sz="2000" dirty="0"/>
              <a:t>The rate for emergency is &gt;1ml/kg/10 minutes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793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Platelet Concentrate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2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Definition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7984" y="548680"/>
            <a:ext cx="4091410" cy="2880320"/>
          </a:xfrm>
        </p:spPr>
        <p:txBody>
          <a:bodyPr>
            <a:normAutofit/>
          </a:bodyPr>
          <a:lstStyle/>
          <a:p>
            <a:r>
              <a:rPr lang="en-US" sz="2000" dirty="0"/>
              <a:t>Prepared by two method: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Random </a:t>
            </a:r>
            <a:r>
              <a:rPr lang="en-US" sz="2000" b="1" u="sng" dirty="0" err="1">
                <a:solidFill>
                  <a:srgbClr val="FF0000"/>
                </a:solidFill>
              </a:rPr>
              <a:t>plt</a:t>
            </a:r>
            <a:r>
              <a:rPr lang="en-US" sz="2000" b="1" u="sng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Extracted from whole blood by the centrifuge method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Apheresis </a:t>
            </a:r>
            <a:r>
              <a:rPr lang="en-US" sz="2000" b="1" u="sng" dirty="0" err="1">
                <a:solidFill>
                  <a:srgbClr val="FF0000"/>
                </a:solidFill>
              </a:rPr>
              <a:t>plt</a:t>
            </a:r>
            <a:r>
              <a:rPr lang="en-US" sz="2000" b="1" u="sng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Obtained from one donor by apheresis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1198D-4E27-4861-9478-4E3AA437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668444"/>
            <a:ext cx="3441781" cy="22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Features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9952" y="676095"/>
            <a:ext cx="4474840" cy="4525963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Random </a:t>
            </a:r>
            <a:r>
              <a:rPr lang="en-US" sz="2000" b="1" u="sng" dirty="0" err="1">
                <a:solidFill>
                  <a:srgbClr val="FF0000"/>
                </a:solidFill>
              </a:rPr>
              <a:t>plt</a:t>
            </a:r>
            <a:r>
              <a:rPr lang="en-US" sz="2000" b="1" u="sng" dirty="0">
                <a:solidFill>
                  <a:srgbClr val="FF0000"/>
                </a:solidFill>
              </a:rPr>
              <a:t>:  </a:t>
            </a:r>
            <a:endParaRPr lang="tr-TR" sz="2000" b="1" u="sng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Single donor unit in a volume of 50–60 ml of plasma should contain</a:t>
            </a:r>
          </a:p>
          <a:p>
            <a:pPr lvl="1"/>
            <a:r>
              <a:rPr lang="en-US" sz="2000" dirty="0"/>
              <a:t>At least 45-85 x 10</a:t>
            </a:r>
            <a:r>
              <a:rPr lang="en-US" sz="2000" baseline="30000" dirty="0"/>
              <a:t>9</a:t>
            </a:r>
            <a:r>
              <a:rPr lang="en-US" sz="2000" dirty="0"/>
              <a:t> platelets</a:t>
            </a:r>
          </a:p>
          <a:p>
            <a:r>
              <a:rPr lang="en-US" sz="2000" b="1" u="sng">
                <a:solidFill>
                  <a:srgbClr val="FF0000"/>
                </a:solidFill>
              </a:rPr>
              <a:t>Apheresis </a:t>
            </a:r>
            <a:r>
              <a:rPr lang="en-US" sz="2000" b="1" u="sng" dirty="0" err="1">
                <a:solidFill>
                  <a:srgbClr val="FF0000"/>
                </a:solidFill>
              </a:rPr>
              <a:t>plt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/>
              <a:t>At least 2-8x10</a:t>
            </a:r>
            <a:r>
              <a:rPr lang="en-US" sz="2000" baseline="30000" dirty="0"/>
              <a:t>11</a:t>
            </a:r>
            <a:r>
              <a:rPr lang="en-US" sz="2000" dirty="0"/>
              <a:t> platelets</a:t>
            </a:r>
          </a:p>
          <a:p>
            <a:pPr lvl="1"/>
            <a:r>
              <a:rPr lang="en-US" sz="2000" dirty="0"/>
              <a:t>The contaminations of red blood cells and leukocyte are very low.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D430A5-CEE8-4F76-8B32-AEC4DFE51041}"/>
              </a:ext>
            </a:extLst>
          </p:cNvPr>
          <p:cNvSpPr/>
          <p:nvPr/>
        </p:nvSpPr>
        <p:spPr>
          <a:xfrm>
            <a:off x="2987824" y="5589240"/>
            <a:ext cx="475252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4-6 </a:t>
            </a:r>
            <a:r>
              <a:rPr lang="tr-TR" dirty="0" err="1"/>
              <a:t>Unit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plt</a:t>
            </a:r>
            <a:r>
              <a:rPr lang="tr-TR" dirty="0"/>
              <a:t> = 1 U </a:t>
            </a:r>
            <a:r>
              <a:rPr lang="tr-TR" dirty="0" err="1"/>
              <a:t>apheresis</a:t>
            </a:r>
            <a:r>
              <a:rPr lang="tr-TR" dirty="0"/>
              <a:t> </a:t>
            </a:r>
            <a:r>
              <a:rPr lang="tr-TR" dirty="0" err="1"/>
              <a:t>plt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646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Storage-</a:t>
            </a:r>
            <a:r>
              <a:rPr lang="tr-TR" sz="4000" dirty="0" err="1"/>
              <a:t>Cariage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15687" y="3586856"/>
            <a:ext cx="4091410" cy="2464952"/>
          </a:xfrm>
        </p:spPr>
        <p:txBody>
          <a:bodyPr>
            <a:normAutofit/>
          </a:bodyPr>
          <a:lstStyle/>
          <a:p>
            <a:r>
              <a:rPr lang="en-US" sz="2000" dirty="0"/>
              <a:t>Up to 5 days at 20°C to 24°C with mild agitation</a:t>
            </a:r>
          </a:p>
          <a:p>
            <a:r>
              <a:rPr lang="en-US" sz="2000" dirty="0"/>
              <a:t>It must be shaken prior to the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A39AE-BD5B-4182-9032-0E39DA68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685849"/>
            <a:ext cx="4230705" cy="26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321818"/>
            <a:ext cx="7515225" cy="854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Blood Products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657600" y="1447800"/>
            <a:ext cx="1885453" cy="46166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Whole Blood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21336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Packed Red Blood Cell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638800" y="2209800"/>
            <a:ext cx="21336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Platelet rich plasma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6781800" y="4038600"/>
            <a:ext cx="21336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Platelet concentrate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743200" y="4038600"/>
            <a:ext cx="2133600" cy="83099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Fresh frozen plasma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4953000" y="5410200"/>
            <a:ext cx="23622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Cryopresipitat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2133600" cy="46166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Liquid Plasma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9018" name="AutoShape 10"/>
          <p:cNvSpPr>
            <a:spLocks noChangeArrowheads="1"/>
          </p:cNvSpPr>
          <p:nvPr/>
        </p:nvSpPr>
        <p:spPr bwMode="auto">
          <a:xfrm rot="5400000">
            <a:off x="4572000" y="2133600"/>
            <a:ext cx="685800" cy="838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9019" name="AutoShape 11"/>
          <p:cNvSpPr>
            <a:spLocks noChangeArrowheads="1"/>
          </p:cNvSpPr>
          <p:nvPr/>
        </p:nvSpPr>
        <p:spPr bwMode="auto">
          <a:xfrm rot="16200000" flipH="1">
            <a:off x="3505200" y="2133600"/>
            <a:ext cx="685800" cy="838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9020" name="AutoShape 12"/>
          <p:cNvSpPr>
            <a:spLocks noChangeArrowheads="1"/>
          </p:cNvSpPr>
          <p:nvPr/>
        </p:nvSpPr>
        <p:spPr bwMode="auto">
          <a:xfrm>
            <a:off x="6934200" y="3200400"/>
            <a:ext cx="762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9021" name="AutoShape 13"/>
          <p:cNvSpPr>
            <a:spLocks noChangeArrowheads="1"/>
          </p:cNvSpPr>
          <p:nvPr/>
        </p:nvSpPr>
        <p:spPr bwMode="auto">
          <a:xfrm rot="16206918" flipH="1">
            <a:off x="4725194" y="3504406"/>
            <a:ext cx="1752600" cy="992188"/>
          </a:xfrm>
          <a:custGeom>
            <a:avLst/>
            <a:gdLst>
              <a:gd name="G0" fmla="+- 11004 0 0"/>
              <a:gd name="G1" fmla="+- 18514 0 0"/>
              <a:gd name="G2" fmla="+- 7200 0 0"/>
              <a:gd name="G3" fmla="*/ 11004 1 2"/>
              <a:gd name="G4" fmla="+- G3 10800 0"/>
              <a:gd name="G5" fmla="+- 21600 1100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02 w 21600"/>
              <a:gd name="T1" fmla="*/ 0 h 21600"/>
              <a:gd name="T2" fmla="*/ 11004 w 21600"/>
              <a:gd name="T3" fmla="*/ 7200 h 21600"/>
              <a:gd name="T4" fmla="*/ 0 w 21600"/>
              <a:gd name="T5" fmla="*/ 19019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02" y="0"/>
                </a:moveTo>
                <a:lnTo>
                  <a:pt x="11004" y="7200"/>
                </a:lnTo>
                <a:lnTo>
                  <a:pt x="14090" y="7200"/>
                </a:lnTo>
                <a:lnTo>
                  <a:pt x="14090" y="16439"/>
                </a:lnTo>
                <a:lnTo>
                  <a:pt x="0" y="1643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9022" name="AutoShape 14"/>
          <p:cNvSpPr>
            <a:spLocks noChangeArrowheads="1"/>
          </p:cNvSpPr>
          <p:nvPr/>
        </p:nvSpPr>
        <p:spPr bwMode="auto">
          <a:xfrm rot="5400000">
            <a:off x="3962400" y="5029200"/>
            <a:ext cx="685800" cy="838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9023" name="AutoShape 15"/>
          <p:cNvSpPr>
            <a:spLocks noChangeArrowheads="1"/>
          </p:cNvSpPr>
          <p:nvPr/>
        </p:nvSpPr>
        <p:spPr bwMode="auto">
          <a:xfrm rot="16200000" flipH="1">
            <a:off x="2895600" y="5029200"/>
            <a:ext cx="685800" cy="838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8748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Indication</a:t>
            </a:r>
            <a:endParaRPr lang="en-US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Treatment </a:t>
            </a:r>
            <a:r>
              <a:rPr lang="tr-TR" sz="2000" dirty="0"/>
              <a:t>of </a:t>
            </a:r>
            <a:r>
              <a:rPr lang="en-US" sz="2000" dirty="0"/>
              <a:t>bleeding due to</a:t>
            </a:r>
          </a:p>
          <a:p>
            <a:pPr lvl="1"/>
            <a:r>
              <a:rPr lang="en-US" sz="2000" dirty="0"/>
              <a:t>Thrombocytopenia or </a:t>
            </a:r>
          </a:p>
          <a:p>
            <a:pPr lvl="1"/>
            <a:r>
              <a:rPr lang="en-US" sz="2000" dirty="0"/>
              <a:t>platelet function disorders</a:t>
            </a:r>
          </a:p>
          <a:p>
            <a:r>
              <a:rPr lang="en-US" sz="2000" dirty="0"/>
              <a:t>Prevention of bleeding due to thrombocytopenia, such as in bone marrow failure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186E4-0D49-4C7F-BA25-E080268F303E}"/>
              </a:ext>
            </a:extLst>
          </p:cNvPr>
          <p:cNvSpPr txBox="1"/>
          <p:nvPr/>
        </p:nvSpPr>
        <p:spPr>
          <a:xfrm>
            <a:off x="3203848" y="5301208"/>
            <a:ext cx="5472608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err="1"/>
              <a:t>Generally</a:t>
            </a:r>
            <a:r>
              <a:rPr lang="tr-TR" dirty="0"/>
              <a:t> not </a:t>
            </a:r>
            <a:r>
              <a:rPr lang="tr-TR" dirty="0" err="1"/>
              <a:t>indicated</a:t>
            </a:r>
            <a:r>
              <a:rPr lang="tr-TR" dirty="0"/>
              <a:t>:</a:t>
            </a:r>
            <a:endParaRPr lang="en-US" dirty="0"/>
          </a:p>
          <a:p>
            <a:r>
              <a:rPr lang="tr-TR" dirty="0" err="1"/>
              <a:t>Immune</a:t>
            </a:r>
            <a:r>
              <a:rPr lang="en-US" dirty="0"/>
              <a:t> thrombocytopenic</a:t>
            </a:r>
            <a:r>
              <a:rPr lang="tr-TR" dirty="0"/>
              <a:t>, </a:t>
            </a:r>
          </a:p>
          <a:p>
            <a:r>
              <a:rPr lang="tr-TR" dirty="0"/>
              <a:t>H</a:t>
            </a:r>
            <a:r>
              <a:rPr lang="en-US" dirty="0" err="1"/>
              <a:t>eparin</a:t>
            </a:r>
            <a:r>
              <a:rPr lang="en-US" dirty="0"/>
              <a:t>-induced</a:t>
            </a:r>
            <a:r>
              <a:rPr lang="tr-TR" dirty="0"/>
              <a:t> </a:t>
            </a:r>
            <a:r>
              <a:rPr lang="en-US" dirty="0"/>
              <a:t>thrombocytopenia, or </a:t>
            </a:r>
            <a:endParaRPr lang="tr-TR" dirty="0"/>
          </a:p>
          <a:p>
            <a:r>
              <a:rPr lang="en-US" dirty="0"/>
              <a:t>T</a:t>
            </a:r>
            <a:r>
              <a:rPr lang="tr-TR" dirty="0" err="1"/>
              <a:t>rombotic</a:t>
            </a:r>
            <a:r>
              <a:rPr lang="tr-TR" dirty="0"/>
              <a:t> </a:t>
            </a:r>
            <a:r>
              <a:rPr lang="en-US" dirty="0"/>
              <a:t>T</a:t>
            </a:r>
            <a:r>
              <a:rPr lang="tr-TR" dirty="0" err="1"/>
              <a:t>hrombocytopenic</a:t>
            </a:r>
            <a:r>
              <a:rPr lang="tr-TR" dirty="0"/>
              <a:t> </a:t>
            </a:r>
            <a:r>
              <a:rPr lang="en-US" dirty="0"/>
              <a:t>P</a:t>
            </a:r>
            <a:r>
              <a:rPr lang="tr-TR" dirty="0" err="1"/>
              <a:t>urpura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8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Plt</a:t>
            </a:r>
            <a:r>
              <a:rPr lang="en-US" sz="2000" dirty="0"/>
              <a:t> count is &lt;10.000/mm</a:t>
            </a:r>
            <a:r>
              <a:rPr lang="en-US" sz="2000" baseline="30000" dirty="0"/>
              <a:t>3</a:t>
            </a:r>
          </a:p>
          <a:p>
            <a:r>
              <a:rPr lang="en-US" sz="2000" dirty="0"/>
              <a:t>Hemostatic instability (&lt;20.000/mm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  <a:endParaRPr lang="en-US" sz="2000" baseline="30000" dirty="0"/>
          </a:p>
          <a:p>
            <a:r>
              <a:rPr lang="en-US" sz="2000" dirty="0"/>
              <a:t>Minor bleeding, DIC, minor surgery or invasive procedure (&lt;50.000/mm</a:t>
            </a:r>
            <a:r>
              <a:rPr lang="en-US" sz="2000" baseline="30000" dirty="0"/>
              <a:t>3</a:t>
            </a:r>
            <a:r>
              <a:rPr lang="en-US" sz="2000" dirty="0"/>
              <a:t> )</a:t>
            </a:r>
            <a:endParaRPr lang="en-US" sz="2000" baseline="30000" dirty="0"/>
          </a:p>
          <a:p>
            <a:r>
              <a:rPr lang="en-US" sz="2000" dirty="0"/>
              <a:t>Major bleeding requiring RBC transfusion or major surgery (80.000-100.000/mm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  <a:endParaRPr lang="en-US" sz="2000" baseline="30000" dirty="0"/>
          </a:p>
          <a:p>
            <a:r>
              <a:rPr lang="en-US" sz="2000" dirty="0"/>
              <a:t>Massive transfusion</a:t>
            </a:r>
          </a:p>
        </p:txBody>
      </p:sp>
    </p:spTree>
    <p:extLst>
      <p:ext uri="{BB962C8B-B14F-4D97-AF65-F5344CB8AC3E}">
        <p14:creationId xmlns:p14="http://schemas.microsoft.com/office/powerpoint/2010/main" val="426254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2349924"/>
            <a:ext cx="3312368" cy="2464952"/>
          </a:xfrm>
        </p:spPr>
        <p:txBody>
          <a:bodyPr>
            <a:normAutofit/>
          </a:bodyPr>
          <a:lstStyle/>
          <a:p>
            <a:r>
              <a:rPr lang="tr-TR" sz="4000" dirty="0"/>
              <a:t>Administration</a:t>
            </a:r>
            <a:endParaRPr lang="en-US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Platelet concentrates should be infused as soon as possible, generally within 4 hours</a:t>
            </a:r>
          </a:p>
          <a:p>
            <a:r>
              <a:rPr lang="en-US" sz="2000" dirty="0"/>
              <a:t>Should be infused over a period of about 30 minutes</a:t>
            </a:r>
          </a:p>
          <a:p>
            <a:r>
              <a:rPr lang="en-US" sz="2000" dirty="0"/>
              <a:t>Give platelet concentrates that are ABO/Rh compatible,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1092223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Fresh Frozen Plasma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630517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8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Definition&amp;</a:t>
            </a:r>
            <a:br>
              <a:rPr lang="tr-TR" sz="4000" dirty="0"/>
            </a:br>
            <a:r>
              <a:rPr lang="tr-TR" sz="4000" dirty="0" err="1"/>
              <a:t>Features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Pack containing the plasma separated from one whole blood donation within 6 hours of collection and then rapidly frozen to –30°C or colder</a:t>
            </a:r>
          </a:p>
          <a:p>
            <a:r>
              <a:rPr lang="en-US" sz="2000"/>
              <a:t>Apheresis</a:t>
            </a:r>
          </a:p>
          <a:p>
            <a:r>
              <a:rPr lang="en-US" sz="2000"/>
              <a:t>Contains normal plasma levels of stable clotting factors, albumin and immunoglobulin</a:t>
            </a:r>
          </a:p>
        </p:txBody>
      </p:sp>
    </p:spTree>
    <p:extLst>
      <p:ext uri="{BB962C8B-B14F-4D97-AF65-F5344CB8AC3E}">
        <p14:creationId xmlns:p14="http://schemas.microsoft.com/office/powerpoint/2010/main" val="285052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Storage-</a:t>
            </a:r>
            <a:r>
              <a:rPr lang="tr-TR" sz="4000" dirty="0" err="1"/>
              <a:t>Cariage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36 months at </a:t>
            </a:r>
            <a:r>
              <a:rPr lang="tr-TR" sz="2000" dirty="0"/>
              <a:t>&lt;</a:t>
            </a:r>
            <a:r>
              <a:rPr lang="en-US" sz="2000" dirty="0"/>
              <a:t>-25°C</a:t>
            </a:r>
          </a:p>
          <a:p>
            <a:r>
              <a:rPr lang="en-US" sz="2000" dirty="0"/>
              <a:t>3 months at -18°C-2</a:t>
            </a:r>
            <a:r>
              <a:rPr lang="tr-TR" sz="2000" dirty="0"/>
              <a:t>5</a:t>
            </a:r>
            <a:r>
              <a:rPr lang="en-US" sz="2000" dirty="0"/>
              <a:t>°C</a:t>
            </a:r>
          </a:p>
          <a:p>
            <a:r>
              <a:rPr lang="en-US" sz="2000" dirty="0"/>
              <a:t>Before use, should be thawed in the blood bank in water which is between 30°C to 37°C. </a:t>
            </a:r>
          </a:p>
          <a:p>
            <a:r>
              <a:rPr lang="en-US" sz="2000" dirty="0"/>
              <a:t>Higher temperatures will destroy clotting factors and proteins</a:t>
            </a:r>
          </a:p>
          <a:p>
            <a:r>
              <a:rPr lang="en-US" sz="2000" dirty="0"/>
              <a:t>Once thawed, should be stored in a refrigerator at +2°C to +6°C for only 24 hours</a:t>
            </a:r>
          </a:p>
        </p:txBody>
      </p:sp>
    </p:spTree>
    <p:extLst>
      <p:ext uri="{BB962C8B-B14F-4D97-AF65-F5344CB8AC3E}">
        <p14:creationId xmlns:p14="http://schemas.microsoft.com/office/powerpoint/2010/main" val="2516815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Indication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355976" y="1052736"/>
            <a:ext cx="4476793" cy="5248622"/>
          </a:xfrm>
        </p:spPr>
        <p:txBody>
          <a:bodyPr>
            <a:noAutofit/>
          </a:bodyPr>
          <a:lstStyle/>
          <a:p>
            <a:r>
              <a:rPr lang="en-US" sz="2000" dirty="0"/>
              <a:t>The coagulation factor deficiency if required but specific factor concentrate is not available. </a:t>
            </a:r>
          </a:p>
          <a:p>
            <a:r>
              <a:rPr lang="en-US" sz="2000" dirty="0"/>
              <a:t>Treatment of TTP</a:t>
            </a:r>
          </a:p>
          <a:p>
            <a:r>
              <a:rPr lang="en-US" sz="2000" dirty="0"/>
              <a:t>Replacement solution for plasmapheresis in treatment of TTP or HUS</a:t>
            </a:r>
          </a:p>
          <a:p>
            <a:r>
              <a:rPr lang="en-US" sz="2000" dirty="0"/>
              <a:t>When it is necessary to urgently correct the effect of warfarin</a:t>
            </a:r>
          </a:p>
          <a:p>
            <a:r>
              <a:rPr lang="en-US" sz="2000" dirty="0"/>
              <a:t>DIC</a:t>
            </a:r>
          </a:p>
          <a:p>
            <a:r>
              <a:rPr lang="en-US" sz="2000" dirty="0"/>
              <a:t>Massive transfusion </a:t>
            </a:r>
          </a:p>
          <a:p>
            <a:r>
              <a:rPr lang="en-US" sz="2000" dirty="0"/>
              <a:t>Severe liver failure but invasive procedure such as biopsy, surgery, catheter insertion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114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Must normally be ABO compatible to avoid risk of hemolysis in recipient</a:t>
            </a:r>
          </a:p>
          <a:p>
            <a:r>
              <a:rPr lang="en-US" sz="2000" dirty="0"/>
              <a:t> No compatibility testing required</a:t>
            </a:r>
          </a:p>
          <a:p>
            <a:r>
              <a:rPr lang="en-US" sz="2000" dirty="0"/>
              <a:t> Infuse using a standard blood administration set as soon as possible after thawing</a:t>
            </a:r>
          </a:p>
          <a:p>
            <a:r>
              <a:rPr lang="en-US" sz="2000" dirty="0"/>
              <a:t> Labile coagulation factors rapidly degrade; use within 6 hours of thawing</a:t>
            </a:r>
          </a:p>
        </p:txBody>
      </p:sp>
    </p:spTree>
    <p:extLst>
      <p:ext uri="{BB962C8B-B14F-4D97-AF65-F5344CB8AC3E}">
        <p14:creationId xmlns:p14="http://schemas.microsoft.com/office/powerpoint/2010/main" val="92074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339752" y="2028827"/>
            <a:ext cx="4608512" cy="1732474"/>
          </a:xfrm>
        </p:spPr>
        <p:txBody>
          <a:bodyPr>
            <a:normAutofit/>
          </a:bodyPr>
          <a:lstStyle/>
          <a:p>
            <a:r>
              <a:rPr lang="en-US" sz="5400"/>
              <a:t>Cryopresipitate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987824" cy="245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22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Definiton</a:t>
            </a:r>
            <a:r>
              <a:rPr lang="tr-TR" sz="4000" dirty="0"/>
              <a:t>&amp;</a:t>
            </a:r>
            <a:br>
              <a:rPr lang="tr-TR" sz="4000" dirty="0"/>
            </a:br>
            <a:r>
              <a:rPr lang="tr-TR" sz="4000" dirty="0" err="1"/>
              <a:t>Features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Prepared from FFP by high-rate centrifugation</a:t>
            </a:r>
          </a:p>
          <a:p>
            <a:r>
              <a:rPr lang="en-US" sz="2000" dirty="0"/>
              <a:t>Before centrifuge, the FFP is kept at 2-6</a:t>
            </a:r>
            <a:r>
              <a:rPr lang="en-US" sz="2000" dirty="0">
                <a:cs typeface="Arial" panose="020B0604020202020204" pitchFamily="34" charset="0"/>
              </a:rPr>
              <a:t>◦</a:t>
            </a:r>
            <a:r>
              <a:rPr lang="en-US" sz="2000" dirty="0"/>
              <a:t>C for 12 o</a:t>
            </a:r>
            <a:r>
              <a:rPr lang="tr-TR" sz="2000" dirty="0"/>
              <a:t>r</a:t>
            </a:r>
            <a:r>
              <a:rPr lang="en-US" sz="2000" dirty="0"/>
              <a:t> 24 hours. </a:t>
            </a:r>
          </a:p>
          <a:p>
            <a:r>
              <a:rPr lang="en-US" sz="2000" dirty="0"/>
              <a:t>The last volume is 40 mL</a:t>
            </a:r>
          </a:p>
          <a:p>
            <a:r>
              <a:rPr lang="en-US" sz="2000" dirty="0"/>
              <a:t>Rich for factor VIII, </a:t>
            </a:r>
            <a:r>
              <a:rPr lang="en-US" sz="2000" dirty="0" err="1"/>
              <a:t>vWF</a:t>
            </a:r>
            <a:r>
              <a:rPr lang="en-US" sz="2000" dirty="0"/>
              <a:t>, fibrinogen, factor XIII and fibronectin</a:t>
            </a:r>
          </a:p>
        </p:txBody>
      </p:sp>
    </p:spTree>
    <p:extLst>
      <p:ext uri="{BB962C8B-B14F-4D97-AF65-F5344CB8AC3E}">
        <p14:creationId xmlns:p14="http://schemas.microsoft.com/office/powerpoint/2010/main" val="154930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B029B82E-722D-45BB-B34F-D4423CBF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7980BB-894F-43B4-B764-9CE95DEF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D6D9E82D-9E8F-4365-8DD3-F87F575AF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1CD7CE6C-6D35-4CDB-8C9B-3749731FB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1D897CC5-D9DC-4B84-8FEE-769DDB3ED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A7F9F68E-05A6-4B4F-A9C4-99F56BA4D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FE459AB8-6C83-4017-AD7E-34DDCC29B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7E35D375-D544-4AA6-B2C0-AECF72D6D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330D17F1-A1B0-40BD-8617-EE4D6750C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B66F0F2E-CF96-4F3A-B20B-7A67FED93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6A12D58E-271D-4783-99B0-2C1098B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F9B86422-0052-4CDC-906A-A0991A29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C6847113-CFAE-4362-A26F-0B1D18996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2AD566C5-BF8B-4C51-82C6-4633CAE5B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F156CA36-0366-443D-9A53-7806BDE20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E854E694-6F0F-4143-B88B-DE4C9E02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65CBB851-7142-4AAB-8038-999CAB8CE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5560487F-527D-416F-A6A5-16BC6F62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1F3D29D7-04A7-4C39-ABC0-CCFFE39BD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AB11EF01-3B4E-41D2-9E08-0106F319A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9E2C3217-DC0B-4F91-9F62-A04CDEB2F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r="4771"/>
          <a:stretch/>
        </p:blipFill>
        <p:spPr bwMode="auto">
          <a:xfrm>
            <a:off x="20" y="227"/>
            <a:ext cx="3477972" cy="6858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2B7CF55-CC81-4559-9768-354C7462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1298" y="1186483"/>
            <a:ext cx="4456264" cy="4477933"/>
            <a:chOff x="807084" y="1186483"/>
            <a:chExt cx="5941686" cy="447793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FDAF335-846C-48F5-A261-6D242B1ED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39">
              <a:extLst>
                <a:ext uri="{FF2B5EF4-FFF2-40B4-BE49-F238E27FC236}">
                  <a16:creationId xmlns:a16="http://schemas.microsoft.com/office/drawing/2014/main" id="{598CCBBA-616E-4339-A7DE-6168CEEE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FDCDAE4-2A39-4204-B094-CA4F1493D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157545" y="2075504"/>
            <a:ext cx="4327492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5400" spc="-150" dirty="0"/>
              <a:t>Whole Blood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157547" y="3906266"/>
            <a:ext cx="4327491" cy="1322587"/>
          </a:xfrm>
        </p:spPr>
        <p:txBody>
          <a:bodyPr vert="horz" lIns="91440" tIns="0" rIns="91440" bIns="45720" rtlCol="0">
            <a:norm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567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Storage-</a:t>
            </a:r>
            <a:r>
              <a:rPr lang="tr-TR" sz="4000" dirty="0" err="1"/>
              <a:t>Cariage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36 months at -25°C</a:t>
            </a:r>
          </a:p>
          <a:p>
            <a:r>
              <a:rPr lang="en-US" sz="2000" dirty="0"/>
              <a:t>3 months at -18°C-25°C</a:t>
            </a:r>
          </a:p>
          <a:p>
            <a:r>
              <a:rPr lang="en-US" sz="2000" dirty="0"/>
              <a:t>Before use, should be thawed in the blood bank in water which is between 30°C to 37°C. </a:t>
            </a:r>
          </a:p>
          <a:p>
            <a:r>
              <a:rPr lang="en-US" sz="2000" dirty="0"/>
              <a:t>Higher temperatures will destroy clotting factors and proteins</a:t>
            </a:r>
          </a:p>
          <a:p>
            <a:r>
              <a:rPr lang="en-US" sz="2000" dirty="0"/>
              <a:t>Once thawed, should be stored in a refrigerator at +2°C to +6°C for only 24 hours</a:t>
            </a:r>
          </a:p>
        </p:txBody>
      </p:sp>
    </p:spTree>
    <p:extLst>
      <p:ext uri="{BB962C8B-B14F-4D97-AF65-F5344CB8AC3E}">
        <p14:creationId xmlns:p14="http://schemas.microsoft.com/office/powerpoint/2010/main" val="337178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Indication</a:t>
            </a:r>
            <a:endParaRPr lang="en-US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DIC</a:t>
            </a:r>
          </a:p>
          <a:p>
            <a:r>
              <a:rPr lang="en-US" sz="2000"/>
              <a:t>Hypo-/dysfibrinogenemia</a:t>
            </a:r>
          </a:p>
          <a:p>
            <a:r>
              <a:rPr lang="en-US" sz="2000"/>
              <a:t>Factor III deficiency </a:t>
            </a:r>
          </a:p>
        </p:txBody>
      </p:sp>
    </p:spTree>
    <p:extLst>
      <p:ext uri="{BB962C8B-B14F-4D97-AF65-F5344CB8AC3E}">
        <p14:creationId xmlns:p14="http://schemas.microsoft.com/office/powerpoint/2010/main" val="55254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270382" cy="2464952"/>
          </a:xfrm>
        </p:spPr>
        <p:txBody>
          <a:bodyPr>
            <a:normAutofit/>
          </a:bodyPr>
          <a:lstStyle/>
          <a:p>
            <a:r>
              <a:rPr lang="tr-TR" sz="4000" dirty="0"/>
              <a:t>Administration</a:t>
            </a:r>
            <a:endParaRPr lang="en-US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Must normally be ABO compatible to avoid risk of hemolysis in recipient</a:t>
            </a:r>
          </a:p>
          <a:p>
            <a:r>
              <a:rPr lang="en-US" sz="2000" dirty="0"/>
              <a:t> No compatibility testing required</a:t>
            </a:r>
          </a:p>
          <a:p>
            <a:r>
              <a:rPr lang="en-US" sz="2000" dirty="0"/>
              <a:t> Infuse using a standard blood administration set as soon as possible after thawing</a:t>
            </a:r>
          </a:p>
          <a:p>
            <a:r>
              <a:rPr lang="en-US" sz="2000" dirty="0"/>
              <a:t>use within 6 hours of thawing</a:t>
            </a:r>
          </a:p>
        </p:txBody>
      </p:sp>
    </p:spTree>
    <p:extLst>
      <p:ext uri="{BB962C8B-B14F-4D97-AF65-F5344CB8AC3E}">
        <p14:creationId xmlns:p14="http://schemas.microsoft.com/office/powerpoint/2010/main" val="189274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494998" y="3068960"/>
            <a:ext cx="4162952" cy="1732474"/>
          </a:xfrm>
        </p:spPr>
        <p:txBody>
          <a:bodyPr>
            <a:noAutofit/>
          </a:bodyPr>
          <a:lstStyle/>
          <a:p>
            <a:r>
              <a:rPr lang="en-US" sz="5400" dirty="0"/>
              <a:t>Cryo-Poor Plasma</a:t>
            </a:r>
            <a:br>
              <a:rPr lang="en-US" sz="5400" dirty="0"/>
            </a:br>
            <a:r>
              <a:rPr lang="en-US" sz="5400" dirty="0"/>
              <a:t>(Liquid plasma)</a:t>
            </a:r>
          </a:p>
        </p:txBody>
      </p:sp>
    </p:spTree>
    <p:extLst>
      <p:ext uri="{BB962C8B-B14F-4D97-AF65-F5344CB8AC3E}">
        <p14:creationId xmlns:p14="http://schemas.microsoft.com/office/powerpoint/2010/main" val="268859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Definition&amp; </a:t>
            </a:r>
            <a:r>
              <a:rPr lang="tr-TR" sz="4000" dirty="0" err="1"/>
              <a:t>Indication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15687" y="2276872"/>
            <a:ext cx="4091410" cy="3774936"/>
          </a:xfrm>
        </p:spPr>
        <p:txBody>
          <a:bodyPr>
            <a:normAutofit/>
          </a:bodyPr>
          <a:lstStyle/>
          <a:p>
            <a:r>
              <a:rPr lang="en-US" sz="2000" dirty="0"/>
              <a:t>The plasma remaining after some blood clotting proteins (</a:t>
            </a:r>
            <a:r>
              <a:rPr lang="en-US" sz="2000" dirty="0">
                <a:hlinkClick r:id="rId2"/>
              </a:rPr>
              <a:t>cryoprecipitate</a:t>
            </a:r>
            <a:r>
              <a:rPr lang="en-US" sz="2000" dirty="0"/>
              <a:t>) have been removed from </a:t>
            </a:r>
            <a:r>
              <a:rPr lang="en-US" sz="2000" dirty="0">
                <a:hlinkClick r:id="rId3"/>
              </a:rPr>
              <a:t>fresh frozen plasma</a:t>
            </a:r>
            <a:r>
              <a:rPr lang="en-US" sz="2000" dirty="0"/>
              <a:t>. It is stored frozen and thawed when required. </a:t>
            </a:r>
          </a:p>
          <a:p>
            <a:r>
              <a:rPr lang="en-US" sz="2000" dirty="0"/>
              <a:t>Refractory TTP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AE3EA3-6C51-49F9-B1A0-AE23055D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264024" cy="244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34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Granulocyte 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96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Definition&amp;</a:t>
            </a:r>
            <a:br>
              <a:rPr lang="tr-TR" sz="4000" dirty="0"/>
            </a:br>
            <a:r>
              <a:rPr lang="tr-TR" sz="4000" dirty="0" err="1"/>
              <a:t>Features</a:t>
            </a:r>
            <a:r>
              <a:rPr lang="tr-TR" sz="4000" dirty="0"/>
              <a:t>&amp;</a:t>
            </a:r>
            <a:br>
              <a:rPr lang="tr-TR" sz="4000" dirty="0"/>
            </a:br>
            <a:r>
              <a:rPr lang="tr-TR" sz="4000" dirty="0" err="1"/>
              <a:t>Indication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620688"/>
            <a:ext cx="4752528" cy="5464646"/>
          </a:xfrm>
        </p:spPr>
        <p:txBody>
          <a:bodyPr>
            <a:noAutofit/>
          </a:bodyPr>
          <a:lstStyle/>
          <a:p>
            <a:r>
              <a:rPr lang="en-US" sz="2000"/>
              <a:t>Specific product</a:t>
            </a:r>
          </a:p>
          <a:p>
            <a:r>
              <a:rPr lang="en-US" sz="2000"/>
              <a:t>Prepared by apheresis method from a single donor.</a:t>
            </a:r>
          </a:p>
          <a:p>
            <a:r>
              <a:rPr lang="en-US" sz="2000"/>
              <a:t>The standard dose in adults is one apheresis unit per day (~300-400 mL).</a:t>
            </a:r>
          </a:p>
          <a:p>
            <a:r>
              <a:rPr lang="en-US" sz="2000"/>
              <a:t>Prior to collection, the donor must be prepared and stimulated by growth factor.</a:t>
            </a:r>
          </a:p>
          <a:p>
            <a:r>
              <a:rPr lang="en-US" sz="2000"/>
              <a:t>Donor is chosen by the patient relatives (sibling or parents). </a:t>
            </a:r>
          </a:p>
          <a:p>
            <a:r>
              <a:rPr lang="en-US" sz="2000"/>
              <a:t>HLA-identical and ABO/Rh identical</a:t>
            </a:r>
          </a:p>
          <a:p>
            <a:r>
              <a:rPr lang="en-US" sz="2000"/>
              <a:t>If not possible ABO identical or minor incompatible of donor-patient’s blood group.</a:t>
            </a:r>
          </a:p>
        </p:txBody>
      </p:sp>
    </p:spTree>
    <p:extLst>
      <p:ext uri="{BB962C8B-B14F-4D97-AF65-F5344CB8AC3E}">
        <p14:creationId xmlns:p14="http://schemas.microsoft.com/office/powerpoint/2010/main" val="3753207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Definition&amp;</a:t>
            </a:r>
            <a:br>
              <a:rPr lang="tr-TR" sz="4000" dirty="0"/>
            </a:br>
            <a:r>
              <a:rPr lang="tr-TR" sz="4000" dirty="0" err="1"/>
              <a:t>Features</a:t>
            </a:r>
            <a:r>
              <a:rPr lang="tr-TR" sz="4000" dirty="0"/>
              <a:t>&amp;</a:t>
            </a:r>
            <a:br>
              <a:rPr lang="tr-TR" sz="4000" dirty="0"/>
            </a:br>
            <a:r>
              <a:rPr lang="tr-TR" sz="4000" dirty="0" err="1"/>
              <a:t>Indication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476672"/>
            <a:ext cx="4752528" cy="5248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000" dirty="0"/>
          </a:p>
          <a:p>
            <a:r>
              <a:rPr lang="en-US" sz="2000" dirty="0"/>
              <a:t>The amount of granulocytes per dose can vary greatly (granulocytes/collection) based on the donor and mobilization regimen given to the donor.</a:t>
            </a:r>
          </a:p>
          <a:p>
            <a:r>
              <a:rPr lang="en-US" sz="2000" dirty="0"/>
              <a:t>After collection and gamma-irradiation, the granulocyte is immediately given to the patient.</a:t>
            </a:r>
          </a:p>
          <a:p>
            <a:r>
              <a:rPr lang="en-US" sz="2000" dirty="0"/>
              <a:t> </a:t>
            </a:r>
            <a:r>
              <a:rPr lang="en-US" sz="2000" b="1" dirty="0"/>
              <a:t>Severe febrile neutropenia</a:t>
            </a:r>
          </a:p>
        </p:txBody>
      </p:sp>
    </p:spTree>
    <p:extLst>
      <p:ext uri="{BB962C8B-B14F-4D97-AF65-F5344CB8AC3E}">
        <p14:creationId xmlns:p14="http://schemas.microsoft.com/office/powerpoint/2010/main" val="412857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Whole</a:t>
            </a:r>
            <a:r>
              <a:rPr lang="tr-TR" sz="4000" dirty="0"/>
              <a:t> Blood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Whole blood” is simply the blood that flows through the veins. </a:t>
            </a:r>
          </a:p>
          <a:p>
            <a:r>
              <a:rPr lang="en-US" sz="2000" dirty="0"/>
              <a:t>It contains red cells, white cells, and platelets suspended in plasma.</a:t>
            </a:r>
          </a:p>
          <a:p>
            <a:r>
              <a:rPr lang="en-US" sz="2000" dirty="0"/>
              <a:t>Unseparated blood collected into an approved container containing an anticoagulant-preservative solution</a:t>
            </a:r>
          </a:p>
          <a:p>
            <a:r>
              <a:rPr lang="en-US" sz="2000" dirty="0"/>
              <a:t>Generally,  whole blood donation is used for the source for the blood substitutes</a:t>
            </a:r>
          </a:p>
        </p:txBody>
      </p:sp>
    </p:spTree>
    <p:extLst>
      <p:ext uri="{BB962C8B-B14F-4D97-AF65-F5344CB8AC3E}">
        <p14:creationId xmlns:p14="http://schemas.microsoft.com/office/powerpoint/2010/main" val="290944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Features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Up to 510 ml total volume (volume may vary in accordance with local policies)</a:t>
            </a:r>
          </a:p>
          <a:p>
            <a:r>
              <a:rPr lang="en-US" sz="2000" dirty="0"/>
              <a:t> 450 ml donor blood</a:t>
            </a:r>
          </a:p>
          <a:p>
            <a:r>
              <a:rPr lang="en-US" sz="2000" dirty="0"/>
              <a:t> 63 ml anticoagulant-preservative solution</a:t>
            </a:r>
          </a:p>
          <a:p>
            <a:r>
              <a:rPr lang="en-US" sz="2000" dirty="0"/>
              <a:t> Hemoglobin ~12 g/ml</a:t>
            </a:r>
          </a:p>
          <a:p>
            <a:r>
              <a:rPr lang="en-US" sz="2000" dirty="0"/>
              <a:t> Hematocrit 35%–45%</a:t>
            </a:r>
          </a:p>
          <a:p>
            <a:r>
              <a:rPr lang="en-US" sz="2000" dirty="0"/>
              <a:t> No functional platelets</a:t>
            </a:r>
          </a:p>
          <a:p>
            <a:r>
              <a:rPr lang="en-US" sz="2000" dirty="0"/>
              <a:t> No labile coagulation factors (V and VIII)</a:t>
            </a:r>
          </a:p>
        </p:txBody>
      </p:sp>
    </p:spTree>
    <p:extLst>
      <p:ext uri="{BB962C8B-B14F-4D97-AF65-F5344CB8AC3E}">
        <p14:creationId xmlns:p14="http://schemas.microsoft.com/office/powerpoint/2010/main" val="372103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Storage-</a:t>
            </a:r>
            <a:r>
              <a:rPr lang="tr-TR" sz="4000" dirty="0" err="1"/>
              <a:t>Cariage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960" y="803186"/>
            <a:ext cx="4680520" cy="5248622"/>
          </a:xfrm>
        </p:spPr>
        <p:txBody>
          <a:bodyPr>
            <a:noAutofit/>
          </a:bodyPr>
          <a:lstStyle/>
          <a:p>
            <a:r>
              <a:rPr lang="en-US" sz="2000" dirty="0"/>
              <a:t>Between +2°C and +6°C in approved blood bank refrigerator, fitted with a temperature chart and alarm</a:t>
            </a:r>
          </a:p>
          <a:p>
            <a:r>
              <a:rPr lang="en-US" sz="2000" dirty="0"/>
              <a:t> During storage at +2°C and +6°C, changes in composition occur resulting from red cell metabolism</a:t>
            </a:r>
          </a:p>
          <a:p>
            <a:r>
              <a:rPr lang="en-US" sz="2000" dirty="0"/>
              <a:t>21  days within CPD;  35 days within CPDA-1</a:t>
            </a:r>
          </a:p>
          <a:p>
            <a:r>
              <a:rPr lang="en-US" sz="2000" dirty="0"/>
              <a:t>Transport systems where it can be guaranteed that the temperature will not exceed + 10 °C should be used after a maximum period of 24 hours.</a:t>
            </a:r>
          </a:p>
          <a:p>
            <a:r>
              <a:rPr lang="en-US" sz="2000" dirty="0"/>
              <a:t> Transfusion should be started within 30 minutes of removal from refrigerator</a:t>
            </a:r>
          </a:p>
        </p:txBody>
      </p:sp>
    </p:spTree>
    <p:extLst>
      <p:ext uri="{BB962C8B-B14F-4D97-AF65-F5344CB8AC3E}">
        <p14:creationId xmlns:p14="http://schemas.microsoft.com/office/powerpoint/2010/main" val="383731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Screening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Routine screening for transfusion-transmissible infections, including HIV-1 and HIV-2, hepatitis B and C, and syphilis</a:t>
            </a:r>
          </a:p>
        </p:txBody>
      </p:sp>
    </p:spTree>
    <p:extLst>
      <p:ext uri="{BB962C8B-B14F-4D97-AF65-F5344CB8AC3E}">
        <p14:creationId xmlns:p14="http://schemas.microsoft.com/office/powerpoint/2010/main" val="21162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Indication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Patients who are actively bleeding </a:t>
            </a:r>
          </a:p>
          <a:p>
            <a:r>
              <a:rPr lang="en-US" sz="2000" dirty="0"/>
              <a:t>Patients who are lost more than 25% of their volume</a:t>
            </a:r>
          </a:p>
          <a:p>
            <a:r>
              <a:rPr lang="en-US" sz="2000" b="1" dirty="0"/>
              <a:t>Exchange transfusion in infants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98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2349924"/>
            <a:ext cx="3342390" cy="2464952"/>
          </a:xfrm>
        </p:spPr>
        <p:txBody>
          <a:bodyPr>
            <a:normAutofit/>
          </a:bodyPr>
          <a:lstStyle/>
          <a:p>
            <a:r>
              <a:rPr lang="tr-TR" sz="4000" dirty="0"/>
              <a:t>Administration</a:t>
            </a:r>
            <a:endParaRPr lang="en-US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44392" y="188640"/>
            <a:ext cx="4091410" cy="4176464"/>
          </a:xfrm>
        </p:spPr>
        <p:txBody>
          <a:bodyPr>
            <a:normAutofit/>
          </a:bodyPr>
          <a:lstStyle/>
          <a:p>
            <a:r>
              <a:rPr lang="en-US" sz="2000" dirty="0"/>
              <a:t>Must be ABO and </a:t>
            </a:r>
            <a:r>
              <a:rPr lang="en-US" sz="2000" dirty="0" err="1"/>
              <a:t>RhD</a:t>
            </a:r>
            <a:r>
              <a:rPr lang="en-US" sz="2000" dirty="0"/>
              <a:t> compatible with the recipient</a:t>
            </a:r>
          </a:p>
          <a:p>
            <a:r>
              <a:rPr lang="en-US" sz="2000" dirty="0"/>
              <a:t> Never add medication to a unit of blood</a:t>
            </a:r>
          </a:p>
          <a:p>
            <a:r>
              <a:rPr lang="en-US" sz="2000" dirty="0"/>
              <a:t> Complete transfusion within 4 hours of commencement</a:t>
            </a:r>
          </a:p>
          <a:p>
            <a:r>
              <a:rPr lang="en-US" sz="2000" dirty="0"/>
              <a:t>Transfusion must be done by special transfusion set obtained from the blood center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747B7-F90D-43B4-8E00-9FD07506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609" y="450912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069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1303</Words>
  <Application>Microsoft Office PowerPoint</Application>
  <PresentationFormat>On-screen Show (4:3)</PresentationFormat>
  <Paragraphs>162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Calibri Light</vt:lpstr>
      <vt:lpstr>Rockwell</vt:lpstr>
      <vt:lpstr>Times New Roman</vt:lpstr>
      <vt:lpstr>Wingdings</vt:lpstr>
      <vt:lpstr>Atlas</vt:lpstr>
      <vt:lpstr>Types of Blood Products and Their Clinical Indication</vt:lpstr>
      <vt:lpstr>Blood Products</vt:lpstr>
      <vt:lpstr>Whole Blood</vt:lpstr>
      <vt:lpstr>Whole Blood</vt:lpstr>
      <vt:lpstr>Features</vt:lpstr>
      <vt:lpstr>Storage-Cariage</vt:lpstr>
      <vt:lpstr>Screening</vt:lpstr>
      <vt:lpstr>Indication</vt:lpstr>
      <vt:lpstr>Administration</vt:lpstr>
      <vt:lpstr>Red Cell Concentrate</vt:lpstr>
      <vt:lpstr>PowerPoint Presentation</vt:lpstr>
      <vt:lpstr>Definition&amp; Features</vt:lpstr>
      <vt:lpstr>Storage-Cariage</vt:lpstr>
      <vt:lpstr>Indication</vt:lpstr>
      <vt:lpstr>Administration</vt:lpstr>
      <vt:lpstr>Platelet Concentrate</vt:lpstr>
      <vt:lpstr>Definition</vt:lpstr>
      <vt:lpstr>Features</vt:lpstr>
      <vt:lpstr>Storage-Cariage</vt:lpstr>
      <vt:lpstr>Indication</vt:lpstr>
      <vt:lpstr>Indication</vt:lpstr>
      <vt:lpstr>Administration</vt:lpstr>
      <vt:lpstr>Fresh Frozen Plasma</vt:lpstr>
      <vt:lpstr>Definition&amp; Features</vt:lpstr>
      <vt:lpstr>Storage-Cariage</vt:lpstr>
      <vt:lpstr>Indication</vt:lpstr>
      <vt:lpstr>Administration</vt:lpstr>
      <vt:lpstr>Cryopresipitate</vt:lpstr>
      <vt:lpstr>Definiton&amp; Features</vt:lpstr>
      <vt:lpstr>Storage-Cariage</vt:lpstr>
      <vt:lpstr>Indication</vt:lpstr>
      <vt:lpstr>Administration</vt:lpstr>
      <vt:lpstr>Cryo-Poor Plasma (Liquid plasma)</vt:lpstr>
      <vt:lpstr>Definition&amp; Indication</vt:lpstr>
      <vt:lpstr>Granulocyte </vt:lpstr>
      <vt:lpstr>Definition&amp; Features&amp; Indication</vt:lpstr>
      <vt:lpstr>Definition&amp; Features&amp; Indication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Blood products and Their Clinical Indication</dc:title>
  <dc:creator>pervin topçuoglu</dc:creator>
  <cp:lastModifiedBy>pervin topçuoglu</cp:lastModifiedBy>
  <cp:revision>83</cp:revision>
  <dcterms:created xsi:type="dcterms:W3CDTF">2020-01-19T12:42:25Z</dcterms:created>
  <dcterms:modified xsi:type="dcterms:W3CDTF">2020-02-23T09:36:32Z</dcterms:modified>
</cp:coreProperties>
</file>