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4" r:id="rId5"/>
    <p:sldId id="259" r:id="rId6"/>
    <p:sldId id="263" r:id="rId7"/>
    <p:sldId id="260" r:id="rId8"/>
    <p:sldId id="261" r:id="rId9"/>
    <p:sldId id="26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7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8B8F1076-7F5B-417D-8723-4FEFB713838C}" type="datetimeFigureOut">
              <a:rPr lang="tr-TR" smtClean="0"/>
              <a:pPr/>
              <a:t>2.12.2021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578F2B4F-4AA6-44E3-889C-5E7BB5FC1133}"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578F2B4F-4AA6-44E3-889C-5E7BB5FC1133}"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8F1076-7F5B-417D-8723-4FEFB713838C}" type="datetimeFigureOut">
              <a:rPr lang="tr-TR" smtClean="0"/>
              <a:pPr/>
              <a:t>2.12.2021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8F2B4F-4AA6-44E3-889C-5E7BB5FC1133}"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3861048"/>
            <a:ext cx="6840760" cy="990600"/>
          </a:xfrm>
        </p:spPr>
        <p:txBody>
          <a:bodyPr>
            <a:normAutofit/>
          </a:bodyPr>
          <a:lstStyle/>
          <a:p>
            <a:r>
              <a:rPr lang="tr-TR" sz="2400" dirty="0" smtClean="0"/>
              <a:t>DENETİMLİ SERBESTLİĞİN YASAL ÇERÇEVESİ VE TANIMLAR</a:t>
            </a:r>
            <a:endParaRPr lang="tr-TR" sz="2400" dirty="0"/>
          </a:p>
        </p:txBody>
      </p:sp>
      <p:sp>
        <p:nvSpPr>
          <p:cNvPr id="3" name="2 Alt Başlık"/>
          <p:cNvSpPr>
            <a:spLocks noGrp="1"/>
          </p:cNvSpPr>
          <p:nvPr>
            <p:ph type="subTitle" idx="1"/>
          </p:nvPr>
        </p:nvSpPr>
        <p:spPr/>
        <p:txBody>
          <a:bodyPr/>
          <a:lstStyle/>
          <a:p>
            <a:r>
              <a:rPr lang="tr-TR" dirty="0" smtClean="0"/>
              <a:t>ARŞ.GÖR. DR. MÜNEVVER ERYALÇIN</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i="1" dirty="0" smtClean="0"/>
          </a:p>
          <a:p>
            <a:endParaRPr lang="tr-TR" i="1" dirty="0" smtClean="0"/>
          </a:p>
          <a:p>
            <a:r>
              <a:rPr lang="tr-TR" dirty="0" smtClean="0"/>
              <a:t>5402 sayılı Denetimli serbestlik hizmetleri yönetmeliği kanunu </a:t>
            </a:r>
            <a:r>
              <a:rPr lang="tr-TR" i="1" dirty="0" smtClean="0"/>
              <a:t>10.11.2021 tarihinde resmi gazetede yayımlanarak </a:t>
            </a:r>
            <a:r>
              <a:rPr lang="tr-TR" dirty="0" smtClean="0"/>
              <a:t>yürürlüğe girmiştir. </a:t>
            </a:r>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755576" y="2708920"/>
            <a:ext cx="8229600" cy="3217912"/>
          </a:xfrm>
        </p:spPr>
        <p:txBody>
          <a:bodyPr/>
          <a:lstStyle/>
          <a:p>
            <a:r>
              <a:rPr lang="tr-TR" dirty="0" smtClean="0"/>
              <a:t>5402 Sayılı kanun, Denetimli Serbestlik Daire Başkanlığı,</a:t>
            </a:r>
          </a:p>
          <a:p>
            <a:r>
              <a:rPr lang="tr-TR" dirty="0" smtClean="0"/>
              <a:t>Merkez teşkilata bağlı denetimli serbestlik müdürlükleri, </a:t>
            </a:r>
          </a:p>
          <a:p>
            <a:r>
              <a:rPr lang="tr-TR" dirty="0" smtClean="0"/>
              <a:t>Denetimli Serbestlik Hizmetleri Danışma Kurulu ile koruma kurullarının görev, yetki, çalışma, toplantı usul ve esaslarını belirlemektedir.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 Bu Yönetmelik, 3/7/2005 tarihli ve 5402 sayılı Denetimli Serbestlik Hizmetleri Kanununun 15/A ve 27 </a:t>
            </a:r>
            <a:r>
              <a:rPr lang="tr-TR" dirty="0" err="1" smtClean="0"/>
              <a:t>nci</a:t>
            </a:r>
            <a:r>
              <a:rPr lang="tr-TR" dirty="0" smtClean="0"/>
              <a:t> maddeleri, </a:t>
            </a:r>
          </a:p>
          <a:p>
            <a:r>
              <a:rPr lang="tr-TR" dirty="0" smtClean="0"/>
              <a:t>5275 sayılı Ceza ve Güvenlik Tedbirlerinin İnfazı Hakkında Kanunun 105/A ve 110 uncu maddeleri </a:t>
            </a:r>
          </a:p>
          <a:p>
            <a:r>
              <a:rPr lang="tr-TR" dirty="0" smtClean="0"/>
              <a:t>5395 sayılı Çocuk Koruma Kanununun 47 </a:t>
            </a:r>
            <a:r>
              <a:rPr lang="tr-TR" dirty="0" err="1" smtClean="0"/>
              <a:t>nci</a:t>
            </a:r>
            <a:r>
              <a:rPr lang="tr-TR" dirty="0" smtClean="0"/>
              <a:t> maddesine </a:t>
            </a:r>
            <a:r>
              <a:rPr lang="tr-TR" smtClean="0"/>
              <a:t>dayanılarak hazırlanmıştır.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TANIMLAR</a:t>
            </a:r>
            <a:endParaRPr lang="tr-TR" dirty="0"/>
          </a:p>
        </p:txBody>
      </p:sp>
      <p:sp>
        <p:nvSpPr>
          <p:cNvPr id="3" name="2 İçerik Yer Tutucusu"/>
          <p:cNvSpPr>
            <a:spLocks noGrp="1"/>
          </p:cNvSpPr>
          <p:nvPr>
            <p:ph sz="quarter" idx="1"/>
          </p:nvPr>
        </p:nvSpPr>
        <p:spPr>
          <a:xfrm>
            <a:off x="611560" y="2348880"/>
            <a:ext cx="8229600" cy="2713856"/>
          </a:xfrm>
        </p:spPr>
        <p:txBody>
          <a:bodyPr>
            <a:normAutofit lnSpcReduction="10000"/>
          </a:bodyPr>
          <a:lstStyle/>
          <a:p>
            <a:r>
              <a:rPr lang="tr-TR" dirty="0" smtClean="0"/>
              <a:t>Bakanlık</a:t>
            </a:r>
          </a:p>
          <a:p>
            <a:r>
              <a:rPr lang="tr-TR" dirty="0" smtClean="0"/>
              <a:t>Daire başkanlığı</a:t>
            </a:r>
          </a:p>
          <a:p>
            <a:r>
              <a:rPr lang="tr-TR" dirty="0" err="1" smtClean="0"/>
              <a:t>Biyometrik</a:t>
            </a:r>
            <a:r>
              <a:rPr lang="tr-TR" dirty="0" smtClean="0"/>
              <a:t> imza</a:t>
            </a:r>
          </a:p>
          <a:p>
            <a:r>
              <a:rPr lang="tr-TR" dirty="0" smtClean="0"/>
              <a:t>Büro</a:t>
            </a:r>
          </a:p>
          <a:p>
            <a:r>
              <a:rPr lang="tr-TR" dirty="0" smtClean="0"/>
              <a:t>Danışma kurulu</a:t>
            </a:r>
          </a:p>
          <a:p>
            <a:r>
              <a:rPr lang="tr-TR" dirty="0" smtClean="0"/>
              <a:t>Koruma kurulu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TANIMLAR</a:t>
            </a:r>
            <a:endParaRPr lang="tr-TR" dirty="0"/>
          </a:p>
        </p:txBody>
      </p:sp>
      <p:sp>
        <p:nvSpPr>
          <p:cNvPr id="3" name="2 İçerik Yer Tutucusu"/>
          <p:cNvSpPr>
            <a:spLocks noGrp="1"/>
          </p:cNvSpPr>
          <p:nvPr>
            <p:ph sz="quarter" idx="1"/>
          </p:nvPr>
        </p:nvSpPr>
        <p:spPr>
          <a:xfrm>
            <a:off x="755576" y="2564904"/>
            <a:ext cx="8229600" cy="2569840"/>
          </a:xfrm>
        </p:spPr>
        <p:txBody>
          <a:bodyPr>
            <a:normAutofit fontScale="92500" lnSpcReduction="10000"/>
          </a:bodyPr>
          <a:lstStyle/>
          <a:p>
            <a:r>
              <a:rPr lang="tr-TR" dirty="0" smtClean="0"/>
              <a:t>Denetimli serbestlik kararı</a:t>
            </a:r>
          </a:p>
          <a:p>
            <a:r>
              <a:rPr lang="tr-TR" dirty="0" smtClean="0"/>
              <a:t>Denetimli serbestlik personeli</a:t>
            </a:r>
          </a:p>
          <a:p>
            <a:r>
              <a:rPr lang="tr-TR" dirty="0" smtClean="0"/>
              <a:t>Elektronik izleme</a:t>
            </a:r>
          </a:p>
          <a:p>
            <a:r>
              <a:rPr lang="tr-TR" dirty="0" smtClean="0"/>
              <a:t>UYAP</a:t>
            </a:r>
          </a:p>
          <a:p>
            <a:r>
              <a:rPr lang="tr-TR" dirty="0" smtClean="0"/>
              <a:t>Vaka sorumlusu</a:t>
            </a:r>
          </a:p>
          <a:p>
            <a:r>
              <a:rPr lang="tr-TR" dirty="0" smtClean="0"/>
              <a:t>Yükümlü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Merkez teşkilatın görevleri </a:t>
            </a:r>
            <a:br>
              <a:rPr lang="tr-TR" dirty="0" smtClean="0"/>
            </a:br>
            <a:endParaRPr lang="tr-TR" dirty="0"/>
          </a:p>
        </p:txBody>
      </p:sp>
      <p:sp>
        <p:nvSpPr>
          <p:cNvPr id="3" name="2 İçerik Yer Tutucusu"/>
          <p:cNvSpPr>
            <a:spLocks noGrp="1"/>
          </p:cNvSpPr>
          <p:nvPr>
            <p:ph sz="quarter" idx="1"/>
          </p:nvPr>
        </p:nvSpPr>
        <p:spPr>
          <a:xfrm>
            <a:off x="683568" y="2564904"/>
            <a:ext cx="8229600" cy="2713856"/>
          </a:xfrm>
        </p:spPr>
        <p:txBody>
          <a:bodyPr/>
          <a:lstStyle/>
          <a:p>
            <a:pPr algn="just"/>
            <a:r>
              <a:rPr lang="tr-TR" dirty="0" smtClean="0"/>
              <a:t>Denetimli serbestlik daire başkanlığı bünyesinde yer alan taşra teşkilatı (denetimli serbestlik müdürlükleri) rol ve sorumluluklarını düzenleme, hizmetlerin takibi, geliştirilmesi ve yapılandırılması görevlerini üstlenmektedir.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Taşra teşkilatının görevleri</a:t>
            </a:r>
            <a:endParaRPr lang="tr-TR" dirty="0"/>
          </a:p>
        </p:txBody>
      </p:sp>
      <p:sp>
        <p:nvSpPr>
          <p:cNvPr id="3" name="2 İçerik Yer Tutucusu"/>
          <p:cNvSpPr>
            <a:spLocks noGrp="1"/>
          </p:cNvSpPr>
          <p:nvPr>
            <p:ph sz="quarter" idx="1"/>
          </p:nvPr>
        </p:nvSpPr>
        <p:spPr>
          <a:xfrm>
            <a:off x="395536" y="2204864"/>
            <a:ext cx="8229600" cy="2929880"/>
          </a:xfrm>
        </p:spPr>
        <p:txBody>
          <a:bodyPr>
            <a:normAutofit fontScale="92500" lnSpcReduction="10000"/>
          </a:bodyPr>
          <a:lstStyle/>
          <a:p>
            <a:pPr algn="just"/>
            <a:r>
              <a:rPr lang="tr-TR" dirty="0" smtClean="0"/>
              <a:t>Denetimli serbestlik müdürlüklerinde ilgili bürolar, evrak işlemleri,  yükümlülerin kayıt kabul işlemleri, yükümlülerin hakkındaki kararların infaz sürecinin değerlendirilmesi, yükümlülere ilişkin eğitim ve iyileştirme planlarının hazırlanması, yürütülmesi ve takibinin yapılması, yükümlülerin denetimlerinin sürdürülmesi, yükümlülerinin istihdam sürecinin planlanması ile idari ve mali işlerin yürütülmesi görevlerini üstlenmektedir.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sz="quarter" idx="1"/>
          </p:nvPr>
        </p:nvSpPr>
        <p:spPr/>
        <p:txBody>
          <a:bodyPr>
            <a:normAutofit/>
          </a:bodyPr>
          <a:lstStyle/>
          <a:p>
            <a:r>
              <a:rPr lang="tr-TR" sz="2400" dirty="0" smtClean="0"/>
              <a:t>CANTON, R (2011). </a:t>
            </a:r>
            <a:r>
              <a:rPr lang="tr-TR" sz="2400" dirty="0" err="1" smtClean="0"/>
              <a:t>Probation</a:t>
            </a:r>
            <a:r>
              <a:rPr lang="tr-TR" sz="2400" dirty="0" smtClean="0"/>
              <a:t>: </a:t>
            </a:r>
            <a:r>
              <a:rPr lang="tr-TR" sz="2400" dirty="0" err="1" smtClean="0"/>
              <a:t>Working</a:t>
            </a:r>
            <a:r>
              <a:rPr lang="tr-TR" sz="2400" dirty="0" smtClean="0"/>
              <a:t> </a:t>
            </a:r>
            <a:r>
              <a:rPr lang="tr-TR" sz="2400" dirty="0" err="1" smtClean="0"/>
              <a:t>with</a:t>
            </a:r>
            <a:r>
              <a:rPr lang="tr-TR" sz="2400" dirty="0" smtClean="0"/>
              <a:t> </a:t>
            </a:r>
            <a:r>
              <a:rPr lang="tr-TR" sz="2400" dirty="0" err="1" smtClean="0"/>
              <a:t>offenders</a:t>
            </a:r>
            <a:r>
              <a:rPr lang="tr-TR" sz="2400" dirty="0" smtClean="0"/>
              <a:t>. </a:t>
            </a:r>
            <a:r>
              <a:rPr lang="tr-TR" sz="2400" dirty="0" err="1" smtClean="0"/>
              <a:t>Routledge</a:t>
            </a:r>
            <a:r>
              <a:rPr lang="tr-TR" sz="2400" dirty="0" smtClean="0"/>
              <a:t>.</a:t>
            </a:r>
          </a:p>
          <a:p>
            <a:pPr>
              <a:buNone/>
            </a:pPr>
            <a:endParaRPr lang="tr-TR" sz="2400" dirty="0" smtClean="0"/>
          </a:p>
          <a:p>
            <a:r>
              <a:rPr lang="tr-TR" sz="2400" dirty="0" smtClean="0"/>
              <a:t>NURSAL N, ATAÇ S </a:t>
            </a:r>
            <a:r>
              <a:rPr lang="en-US" sz="2400" dirty="0" smtClean="0"/>
              <a:t>(</a:t>
            </a:r>
            <a:r>
              <a:rPr lang="tr-TR" sz="2400" dirty="0" smtClean="0"/>
              <a:t>2006</a:t>
            </a:r>
            <a:r>
              <a:rPr lang="en-US" sz="2400" dirty="0" smtClean="0"/>
              <a:t>). </a:t>
            </a:r>
            <a:r>
              <a:rPr lang="tr-TR" sz="2400" dirty="0" smtClean="0"/>
              <a:t>Denetimli Serbestlik ve Yardım Sistemi</a:t>
            </a:r>
            <a:r>
              <a:rPr lang="en-US" sz="2400" dirty="0" smtClean="0"/>
              <a:t>.</a:t>
            </a:r>
            <a:r>
              <a:rPr lang="tr-TR" sz="2400" dirty="0" smtClean="0"/>
              <a:t> Yetkin Yayınları, 718.</a:t>
            </a:r>
          </a:p>
          <a:p>
            <a:endParaRPr lang="tr-TR" sz="2400" dirty="0" smtClean="0"/>
          </a:p>
          <a:p>
            <a:r>
              <a:rPr lang="tr-TR" sz="2400" dirty="0" smtClean="0"/>
              <a:t>5402 sayılı Denetimli serbestlik Hizmetleri Yönetmeliği,  2021 Erişim yeri: [https://www.resmigazete.gov.tr/eskiler/2021/11/20211110-1.htm]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42</TotalTime>
  <Words>222</Words>
  <Application>Microsoft Office PowerPoint</Application>
  <PresentationFormat>Ekran Gösterisi (4:3)</PresentationFormat>
  <Paragraphs>35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DENETİMLİ SERBESTLİĞİN YASAL ÇERÇEVESİ VE TANIMLAR</vt:lpstr>
      <vt:lpstr>Slayt 2</vt:lpstr>
      <vt:lpstr>Slayt 3</vt:lpstr>
      <vt:lpstr>Slayt 4</vt:lpstr>
      <vt:lpstr>TANIMLAR</vt:lpstr>
      <vt:lpstr>TANIMLAR</vt:lpstr>
      <vt:lpstr>Merkez teşkilatın görevleri  </vt:lpstr>
      <vt:lpstr>Taşra teşkilatının görevleri</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DENETİMLİ SERBESTLİĞİN DÜNYADA VE TÜRKİYE’DEKİ GELİŞİMİ</dc:title>
  <dc:creator>Münevver ERYALÇIN</dc:creator>
  <cp:lastModifiedBy>Münevver ERYALÇIN</cp:lastModifiedBy>
  <cp:revision>3</cp:revision>
  <dcterms:created xsi:type="dcterms:W3CDTF">2021-12-02T08:23:18Z</dcterms:created>
  <dcterms:modified xsi:type="dcterms:W3CDTF">2021-12-02T11:58:09Z</dcterms:modified>
</cp:coreProperties>
</file>