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65" r:id="rId4"/>
    <p:sldId id="266" r:id="rId5"/>
    <p:sldId id="268" r:id="rId6"/>
    <p:sldId id="269" r:id="rId7"/>
    <p:sldId id="272" r:id="rId8"/>
    <p:sldId id="273" r:id="rId9"/>
    <p:sldId id="270" r:id="rId10"/>
    <p:sldId id="271" r:id="rId11"/>
    <p:sldId id="257" r:id="rId12"/>
    <p:sldId id="261" r:id="rId13"/>
    <p:sldId id="262" r:id="rId14"/>
    <p:sldId id="263" r:id="rId15"/>
    <p:sldId id="258" r:id="rId16"/>
    <p:sldId id="259" r:id="rId17"/>
    <p:sldId id="260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ACFDB-D948-4552-BAC0-785A29065695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C8314-7961-4B92-BD7C-63787D235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15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8314-7961-4B92-BD7C-63787D2355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9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D398-117F-4297-B191-3B3506348494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E7A0-6539-4EF4-9B10-EC76E3BA2029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BC29-AC47-4F9D-94A8-0EB03A078D9E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13F73-C374-4C8D-A506-28822EF8DD85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9174C-9294-47CE-A99C-F4934706F188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CF01D-F722-45FB-A49A-76D9C2DAC5FD}" type="datetime1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FFFAC-A04D-464A-8DEF-472F47F44978}" type="datetime1">
              <a:rPr lang="tr-TR" smtClean="0"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77DCF-8E99-4288-A205-980C39ECC620}" type="datetime1">
              <a:rPr lang="tr-TR" smtClean="0"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45E4-AD58-416E-958A-7C86161D960B}" type="datetime1">
              <a:rPr lang="tr-TR" smtClean="0"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B6138-C6E5-4F87-BFEB-D76F93983875}" type="datetime1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71A0-EF7C-4654-ABA0-59C891CDA2CB}" type="datetime1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E8D93-1135-4B70-96A2-80C5FC755622}" type="datetime1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Dr. Burcu ERTAŞ DÖLEK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4D48C-F315-4B60-B79F-1612CC72F5C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tr-TR" dirty="0" smtClean="0"/>
              <a:t>Yaşlılık ve Egzersiz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75656" y="5373216"/>
            <a:ext cx="6400800" cy="1320552"/>
          </a:xfrm>
        </p:spPr>
        <p:txBody>
          <a:bodyPr>
            <a:normAutofit/>
          </a:bodyPr>
          <a:lstStyle/>
          <a:p>
            <a:r>
              <a:rPr lang="tr-TR" sz="2200" dirty="0" smtClean="0"/>
              <a:t>Dr. Burcu ERTAŞ DÖLEK</a:t>
            </a:r>
            <a:endParaRPr lang="tr-TR" sz="2200" dirty="0"/>
          </a:p>
        </p:txBody>
      </p:sp>
      <p:pic>
        <p:nvPicPr>
          <p:cNvPr id="28674" name="Picture 2" descr="exercise older adults ile ilgili görsel sonuc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1556792"/>
            <a:ext cx="5463555" cy="3642371"/>
          </a:xfrm>
          <a:prstGeom prst="rect">
            <a:avLst/>
          </a:prstGeom>
          <a:noFill/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/>
            <a:r>
              <a:rPr lang="tr-TR" dirty="0" smtClean="0"/>
              <a:t>  Hareketsiz </a:t>
            </a:r>
            <a:r>
              <a:rPr lang="tr-TR" dirty="0"/>
              <a:t>bir yaşam süren kişilerde, olumsuz </a:t>
            </a:r>
            <a:r>
              <a:rPr lang="tr-TR" dirty="0" smtClean="0"/>
              <a:t>psikolojik </a:t>
            </a:r>
            <a:r>
              <a:rPr lang="tr-TR" dirty="0"/>
              <a:t>faktörler giderilmeye çalışılmalıdır</a:t>
            </a:r>
          </a:p>
          <a:p>
            <a:endParaRPr lang="tr-TR" dirty="0" smtClean="0"/>
          </a:p>
          <a:p>
            <a:r>
              <a:rPr lang="tr-TR" dirty="0" smtClean="0"/>
              <a:t>Mümkün </a:t>
            </a:r>
            <a:r>
              <a:rPr lang="tr-TR" dirty="0"/>
              <a:t>olduğu kadar büyük kas kitlesini </a:t>
            </a:r>
            <a:r>
              <a:rPr lang="tr-TR" dirty="0" smtClean="0"/>
              <a:t>içeren </a:t>
            </a:r>
            <a:endParaRPr lang="tr-TR" dirty="0"/>
          </a:p>
          <a:p>
            <a:pPr>
              <a:buNone/>
            </a:pPr>
            <a:r>
              <a:rPr lang="tr-TR" dirty="0"/>
              <a:t>dinamik hareketler tercih edilmelidir</a:t>
            </a:r>
          </a:p>
          <a:p>
            <a:endParaRPr lang="tr-TR" dirty="0"/>
          </a:p>
          <a:p>
            <a:r>
              <a:rPr lang="tr-TR" dirty="0"/>
              <a:t>Egzersizler kişinin zevkine ve yeteneğine uygun </a:t>
            </a:r>
            <a:r>
              <a:rPr lang="tr-TR" dirty="0" smtClean="0"/>
              <a:t>olan </a:t>
            </a:r>
          </a:p>
          <a:p>
            <a:pPr>
              <a:buNone/>
            </a:pPr>
            <a:r>
              <a:rPr lang="tr-TR" dirty="0" smtClean="0"/>
              <a:t>faaliyetleri içermelidir</a:t>
            </a:r>
          </a:p>
          <a:p>
            <a:endParaRPr lang="tr-TR" dirty="0"/>
          </a:p>
          <a:p>
            <a:r>
              <a:rPr lang="tr-TR" dirty="0"/>
              <a:t>Egzersiz yükü, hafiften başlayıp giderek artacak </a:t>
            </a:r>
            <a:r>
              <a:rPr lang="tr-TR" dirty="0" smtClean="0"/>
              <a:t>şekilde </a:t>
            </a:r>
            <a:r>
              <a:rPr lang="tr-TR" dirty="0"/>
              <a:t>düzenlenmelidir.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Yaşlılara hangi egzersizler verilmelidir?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/>
              <a:t>Germe </a:t>
            </a:r>
            <a:r>
              <a:rPr lang="tr-TR" b="1" dirty="0" smtClean="0"/>
              <a:t>egzersizleri:</a:t>
            </a:r>
            <a:r>
              <a:rPr lang="tr-TR" dirty="0" smtClean="0"/>
              <a:t>Germe</a:t>
            </a:r>
            <a:r>
              <a:rPr lang="tr-TR" dirty="0"/>
              <a:t>, egzersiz programının </a:t>
            </a:r>
          </a:p>
          <a:p>
            <a:pPr marL="0" indent="0">
              <a:buNone/>
            </a:pPr>
            <a:r>
              <a:rPr lang="tr-TR" dirty="0"/>
              <a:t>esas taşıdır. Germe ve gevşeme şeklinde uygulanır</a:t>
            </a:r>
            <a:r>
              <a:rPr lang="tr-TR" dirty="0" smtClean="0"/>
              <a:t>. Eklemlerin </a:t>
            </a:r>
            <a:r>
              <a:rPr lang="tr-TR" dirty="0" err="1" smtClean="0"/>
              <a:t>fleksibilitesini</a:t>
            </a:r>
            <a:r>
              <a:rPr lang="tr-TR" dirty="0" smtClean="0"/>
              <a:t> sağlayarak </a:t>
            </a:r>
            <a:r>
              <a:rPr lang="tr-TR" dirty="0"/>
              <a:t>düşme ve </a:t>
            </a:r>
            <a:r>
              <a:rPr lang="tr-TR" dirty="0" smtClean="0"/>
              <a:t>yaralanmalardan </a:t>
            </a:r>
            <a:r>
              <a:rPr lang="tr-TR" dirty="0"/>
              <a:t>korur. Germe egzersizleri ayakta, </a:t>
            </a:r>
            <a:r>
              <a:rPr lang="tr-TR" dirty="0" smtClean="0"/>
              <a:t>otururken </a:t>
            </a:r>
            <a:r>
              <a:rPr lang="tr-TR" dirty="0"/>
              <a:t>ve yatarken uygulanabilir.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/>
              <a:t>Denge </a:t>
            </a:r>
            <a:r>
              <a:rPr lang="tr-TR" b="1" dirty="0" smtClean="0"/>
              <a:t>egzersizleri: </a:t>
            </a:r>
            <a:r>
              <a:rPr lang="tr-TR" dirty="0"/>
              <a:t>Yapılan araştırmalarda denge </a:t>
            </a:r>
          </a:p>
          <a:p>
            <a:pPr marL="0" indent="0">
              <a:buNone/>
            </a:pPr>
            <a:r>
              <a:rPr lang="tr-TR" dirty="0"/>
              <a:t>egzersizlerinin yaşlı kadın ve erkeklerde düşmeyi %50 </a:t>
            </a:r>
            <a:r>
              <a:rPr lang="tr-TR" dirty="0" smtClean="0"/>
              <a:t>azalttığı </a:t>
            </a:r>
            <a:r>
              <a:rPr lang="tr-TR" dirty="0"/>
              <a:t>bildirilmektedir. Klasik yoga pozisyonunun </a:t>
            </a:r>
            <a:r>
              <a:rPr lang="tr-TR" dirty="0" smtClean="0"/>
              <a:t>adaptasyonu </a:t>
            </a:r>
            <a:r>
              <a:rPr lang="tr-TR" dirty="0"/>
              <a:t>olan kollar yanda, topuklar </a:t>
            </a:r>
            <a:r>
              <a:rPr lang="tr-TR" smtClean="0"/>
              <a:t>bitişik gergin </a:t>
            </a:r>
            <a:r>
              <a:rPr lang="tr-TR" dirty="0" smtClean="0"/>
              <a:t>pozisyon </a:t>
            </a:r>
            <a:r>
              <a:rPr lang="tr-TR" dirty="0"/>
              <a:t>ve tek ayak üzerinde durma önerilebilir.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/>
              <a:t>Kuvvetlendirme </a:t>
            </a:r>
            <a:r>
              <a:rPr lang="tr-TR" b="1" dirty="0" smtClean="0"/>
              <a:t>egzersizleri: </a:t>
            </a:r>
            <a:r>
              <a:rPr lang="tr-TR" dirty="0"/>
              <a:t>Yaşlılarda </a:t>
            </a:r>
            <a:r>
              <a:rPr lang="tr-TR" dirty="0" err="1" smtClean="0"/>
              <a:t>Major</a:t>
            </a:r>
            <a:r>
              <a:rPr lang="tr-TR" dirty="0" smtClean="0"/>
              <a:t> kas gruplarına (</a:t>
            </a:r>
            <a:r>
              <a:rPr lang="tr-TR" dirty="0" err="1" smtClean="0"/>
              <a:t>quadriseps</a:t>
            </a:r>
            <a:r>
              <a:rPr lang="tr-TR" dirty="0" smtClean="0"/>
              <a:t>, </a:t>
            </a:r>
            <a:r>
              <a:rPr lang="tr-TR" dirty="0" err="1" smtClean="0"/>
              <a:t>hamstring</a:t>
            </a:r>
            <a:r>
              <a:rPr lang="tr-TR" dirty="0" smtClean="0"/>
              <a:t>, </a:t>
            </a:r>
            <a:r>
              <a:rPr lang="tr-TR" dirty="0" err="1"/>
              <a:t>abdominal</a:t>
            </a:r>
            <a:r>
              <a:rPr lang="tr-TR" dirty="0"/>
              <a:t> kaslar) </a:t>
            </a:r>
            <a:r>
              <a:rPr lang="tr-TR" dirty="0" smtClean="0"/>
              <a:t>uygulanır</a:t>
            </a:r>
            <a:r>
              <a:rPr lang="tr-TR" dirty="0"/>
              <a:t>. Makine serbest ağırlıklar, top, elastik bandaj </a:t>
            </a:r>
            <a:r>
              <a:rPr lang="tr-TR" dirty="0" smtClean="0"/>
              <a:t>ile </a:t>
            </a:r>
            <a:r>
              <a:rPr lang="tr-TR" dirty="0"/>
              <a:t>çalışılabilir. Süre </a:t>
            </a:r>
            <a:r>
              <a:rPr lang="tr-TR" dirty="0" smtClean="0"/>
              <a:t>20-30 </a:t>
            </a:r>
            <a:r>
              <a:rPr lang="tr-TR" dirty="0"/>
              <a:t>dakika kadardır. 60 dakikayı </a:t>
            </a:r>
            <a:r>
              <a:rPr lang="tr-TR" dirty="0" smtClean="0"/>
              <a:t>geçmemelidir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Major</a:t>
            </a:r>
            <a:r>
              <a:rPr lang="tr-TR" dirty="0" smtClean="0"/>
              <a:t> kaslara </a:t>
            </a:r>
            <a:r>
              <a:rPr lang="tr-TR" dirty="0"/>
              <a:t>2kez/hafta, </a:t>
            </a:r>
            <a:r>
              <a:rPr lang="tr-TR" dirty="0" smtClean="0"/>
              <a:t>8-15 </a:t>
            </a:r>
            <a:r>
              <a:rPr lang="tr-TR" dirty="0"/>
              <a:t>tekrar, </a:t>
            </a:r>
            <a:r>
              <a:rPr lang="tr-TR" dirty="0" smtClean="0"/>
              <a:t>1-3 set </a:t>
            </a:r>
            <a:r>
              <a:rPr lang="tr-TR" dirty="0"/>
              <a:t>verilir ya da 3 kez/hafta, </a:t>
            </a:r>
            <a:r>
              <a:rPr lang="tr-TR" dirty="0" smtClean="0"/>
              <a:t>8-10 </a:t>
            </a:r>
            <a:r>
              <a:rPr lang="tr-TR" dirty="0"/>
              <a:t>tekrar, </a:t>
            </a:r>
            <a:r>
              <a:rPr lang="tr-TR" dirty="0" smtClean="0"/>
              <a:t>5-10 </a:t>
            </a:r>
            <a:r>
              <a:rPr lang="tr-TR" dirty="0"/>
              <a:t>dakika, 2 set </a:t>
            </a:r>
            <a:r>
              <a:rPr lang="tr-TR" dirty="0" smtClean="0"/>
              <a:t>verilir</a:t>
            </a:r>
            <a:r>
              <a:rPr lang="tr-TR" dirty="0"/>
              <a:t>. IRM (bir maksimum tekrar)'n›n %</a:t>
            </a:r>
            <a:r>
              <a:rPr lang="tr-TR" dirty="0" smtClean="0"/>
              <a:t>40-60 </a:t>
            </a:r>
            <a:r>
              <a:rPr lang="tr-TR" dirty="0"/>
              <a:t>ile </a:t>
            </a:r>
            <a:r>
              <a:rPr lang="tr-TR" dirty="0" smtClean="0"/>
              <a:t>başlanır</a:t>
            </a:r>
            <a:r>
              <a:rPr lang="tr-TR" dirty="0"/>
              <a:t>. İlk </a:t>
            </a:r>
            <a:r>
              <a:rPr lang="tr-TR" dirty="0" smtClean="0"/>
              <a:t>6-8 </a:t>
            </a:r>
            <a:r>
              <a:rPr lang="tr-TR" dirty="0"/>
              <a:t>hafta 1RM in %</a:t>
            </a:r>
            <a:r>
              <a:rPr lang="tr-TR" dirty="0" smtClean="0"/>
              <a:t>30-40 </a:t>
            </a:r>
            <a:r>
              <a:rPr lang="tr-TR" dirty="0"/>
              <a:t>ile çalışılır.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Aerobik egzersizler: </a:t>
            </a:r>
            <a:r>
              <a:rPr lang="tr-TR" dirty="0"/>
              <a:t>Egzersizin yoğunluğu kişinin </a:t>
            </a:r>
          </a:p>
          <a:p>
            <a:pPr>
              <a:buNone/>
            </a:pPr>
            <a:r>
              <a:rPr lang="tr-TR" dirty="0"/>
              <a:t>maksimum kalp hızının %50'sini aşmaz ve iki haftada </a:t>
            </a:r>
          </a:p>
          <a:p>
            <a:pPr>
              <a:buNone/>
            </a:pPr>
            <a:r>
              <a:rPr lang="tr-TR" dirty="0"/>
              <a:t>bir %5 arttırılır. ancak %70 düzeyinin hiçbir zaman </a:t>
            </a:r>
          </a:p>
          <a:p>
            <a:pPr>
              <a:buNone/>
            </a:pPr>
            <a:r>
              <a:rPr lang="tr-TR" dirty="0"/>
              <a:t>aşılmaması gerekir. Yaşlının egzersize toleransı basitçe </a:t>
            </a:r>
          </a:p>
          <a:p>
            <a:pPr>
              <a:buNone/>
            </a:pPr>
            <a:r>
              <a:rPr lang="tr-TR" dirty="0" smtClean="0"/>
              <a:t>konuşma testi ile anlaşılabilir: Egzersiz esnasında </a:t>
            </a:r>
          </a:p>
          <a:p>
            <a:pPr>
              <a:buNone/>
            </a:pPr>
            <a:r>
              <a:rPr lang="tr-TR" dirty="0" smtClean="0"/>
              <a:t>konuşmakta </a:t>
            </a:r>
            <a:r>
              <a:rPr lang="tr-TR" dirty="0"/>
              <a:t>güçlük çekiliyorsa yoğunluk fazla demektir. </a:t>
            </a:r>
          </a:p>
          <a:p>
            <a:pPr>
              <a:buNone/>
            </a:pPr>
            <a:r>
              <a:rPr lang="tr-TR" dirty="0"/>
              <a:t>Egzersizlere, yorgunluk, kas ve eklem zorlanması, stres </a:t>
            </a:r>
          </a:p>
          <a:p>
            <a:pPr>
              <a:buNone/>
            </a:pPr>
            <a:r>
              <a:rPr lang="tr-TR" dirty="0" err="1"/>
              <a:t>f</a:t>
            </a:r>
            <a:r>
              <a:rPr lang="tr-TR" dirty="0" err="1" smtClean="0"/>
              <a:t>raktürü</a:t>
            </a:r>
            <a:r>
              <a:rPr lang="tr-TR" dirty="0" smtClean="0"/>
              <a:t> oluşumu </a:t>
            </a:r>
            <a:r>
              <a:rPr lang="tr-TR" dirty="0"/>
              <a:t>durumunda son verilir. </a:t>
            </a:r>
            <a:r>
              <a:rPr lang="tr-TR" dirty="0" smtClean="0"/>
              <a:t>Egzersizlerin</a:t>
            </a:r>
          </a:p>
          <a:p>
            <a:pPr>
              <a:buNone/>
            </a:pPr>
            <a:r>
              <a:rPr lang="tr-TR" dirty="0" smtClean="0"/>
              <a:t>toplam </a:t>
            </a:r>
            <a:r>
              <a:rPr lang="tr-TR" dirty="0"/>
              <a:t>süresi haftada 3 gün </a:t>
            </a:r>
            <a:r>
              <a:rPr lang="tr-TR" dirty="0" smtClean="0"/>
              <a:t>20-30 </a:t>
            </a:r>
            <a:r>
              <a:rPr lang="tr-TR" dirty="0"/>
              <a:t>dakika kadardır.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Yaşlılarda egzersizin etkileri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/>
          </a:p>
          <a:p>
            <a:r>
              <a:rPr lang="tr-TR" dirty="0"/>
              <a:t>Reaksiyon zamanını azaltır</a:t>
            </a:r>
          </a:p>
          <a:p>
            <a:r>
              <a:rPr lang="tr-TR" dirty="0" smtClean="0"/>
              <a:t>Kas </a:t>
            </a:r>
            <a:r>
              <a:rPr lang="tr-TR" dirty="0"/>
              <a:t>kitlesini arttırır</a:t>
            </a:r>
          </a:p>
          <a:p>
            <a:r>
              <a:rPr lang="tr-TR" dirty="0" smtClean="0"/>
              <a:t>Kemik </a:t>
            </a:r>
            <a:r>
              <a:rPr lang="tr-TR" dirty="0"/>
              <a:t>kitlesini arttırır</a:t>
            </a:r>
          </a:p>
          <a:p>
            <a:r>
              <a:rPr lang="tr-TR" dirty="0" err="1" smtClean="0"/>
              <a:t>Mental</a:t>
            </a:r>
            <a:r>
              <a:rPr lang="tr-TR" dirty="0" smtClean="0"/>
              <a:t> zindelik </a:t>
            </a:r>
            <a:r>
              <a:rPr lang="tr-TR" dirty="0"/>
              <a:t>sağlar</a:t>
            </a:r>
          </a:p>
          <a:p>
            <a:r>
              <a:rPr lang="tr-TR" dirty="0" err="1" smtClean="0"/>
              <a:t>İmmün</a:t>
            </a:r>
            <a:r>
              <a:rPr lang="tr-TR" dirty="0" smtClean="0"/>
              <a:t> fonksiyonlar</a:t>
            </a:r>
            <a:r>
              <a:rPr lang="tr-TR" dirty="0"/>
              <a:t>› düzeltir</a:t>
            </a:r>
          </a:p>
          <a:p>
            <a:r>
              <a:rPr lang="tr-TR" dirty="0" smtClean="0"/>
              <a:t>Ağrının </a:t>
            </a:r>
            <a:r>
              <a:rPr lang="tr-TR" dirty="0"/>
              <a:t>azalmasına yardımcıdır</a:t>
            </a:r>
          </a:p>
          <a:p>
            <a:r>
              <a:rPr lang="tr-TR" dirty="0" smtClean="0"/>
              <a:t>Kırık </a:t>
            </a:r>
            <a:r>
              <a:rPr lang="tr-TR" dirty="0"/>
              <a:t>riskini </a:t>
            </a:r>
            <a:r>
              <a:rPr lang="tr-TR" dirty="0" smtClean="0"/>
              <a:t>azaltır</a:t>
            </a:r>
          </a:p>
          <a:p>
            <a:r>
              <a:rPr lang="tr-TR" dirty="0" err="1" smtClean="0"/>
              <a:t>Obezite</a:t>
            </a:r>
            <a:r>
              <a:rPr lang="tr-TR" dirty="0" smtClean="0"/>
              <a:t>, </a:t>
            </a:r>
            <a:r>
              <a:rPr lang="tr-TR" dirty="0" err="1" smtClean="0"/>
              <a:t>diabet</a:t>
            </a:r>
            <a:r>
              <a:rPr lang="tr-TR" dirty="0" smtClean="0"/>
              <a:t>, hipertansiyon </a:t>
            </a:r>
            <a:r>
              <a:rPr lang="tr-TR" dirty="0"/>
              <a:t>ve </a:t>
            </a:r>
            <a:r>
              <a:rPr lang="tr-TR" dirty="0" err="1"/>
              <a:t>h</a:t>
            </a:r>
            <a:r>
              <a:rPr lang="tr-TR" dirty="0" err="1" smtClean="0"/>
              <a:t>iperlipidemiyi</a:t>
            </a:r>
            <a:r>
              <a:rPr lang="tr-TR" dirty="0" smtClean="0"/>
              <a:t> olumlu </a:t>
            </a:r>
            <a:r>
              <a:rPr lang="tr-TR" dirty="0"/>
              <a:t>olarak etkiler.</a:t>
            </a:r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Yaşlılarda egzersizin temel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*</a:t>
            </a:r>
            <a:r>
              <a:rPr lang="tr-TR" dirty="0" err="1" smtClean="0"/>
              <a:t>Kardiyopulmoner</a:t>
            </a:r>
            <a:r>
              <a:rPr lang="tr-TR" dirty="0" smtClean="0"/>
              <a:t> </a:t>
            </a:r>
            <a:r>
              <a:rPr lang="tr-TR" dirty="0"/>
              <a:t>kapasitenin kısıtlı olması ve </a:t>
            </a:r>
            <a:r>
              <a:rPr lang="tr-TR" dirty="0" smtClean="0"/>
              <a:t>aerobik </a:t>
            </a:r>
            <a:r>
              <a:rPr lang="tr-TR" dirty="0"/>
              <a:t>kapasiteyi </a:t>
            </a:r>
            <a:r>
              <a:rPr lang="tr-TR" dirty="0" smtClean="0"/>
              <a:t>aşan egzersizlerde </a:t>
            </a:r>
            <a:r>
              <a:rPr lang="tr-TR" dirty="0"/>
              <a:t>biriken </a:t>
            </a:r>
            <a:r>
              <a:rPr lang="tr-TR" dirty="0" err="1" smtClean="0"/>
              <a:t>laktatın</a:t>
            </a:r>
            <a:r>
              <a:rPr lang="tr-TR" dirty="0" smtClean="0"/>
              <a:t> yorgunluğa </a:t>
            </a:r>
            <a:r>
              <a:rPr lang="tr-TR" dirty="0"/>
              <a:t>yol açması nedeniyle, en uygun egzersizler </a:t>
            </a:r>
            <a:r>
              <a:rPr lang="tr-TR" dirty="0" err="1" smtClean="0"/>
              <a:t>submaksimal</a:t>
            </a:r>
            <a:r>
              <a:rPr lang="tr-TR" dirty="0" smtClean="0"/>
              <a:t> </a:t>
            </a:r>
            <a:r>
              <a:rPr lang="tr-TR" dirty="0"/>
              <a:t>aerobik egzersizlerdir</a:t>
            </a:r>
          </a:p>
          <a:p>
            <a:pPr>
              <a:buNone/>
            </a:pPr>
            <a:r>
              <a:rPr lang="tr-TR" dirty="0" smtClean="0"/>
              <a:t>	*</a:t>
            </a:r>
            <a:r>
              <a:rPr lang="tr-TR" dirty="0" err="1" smtClean="0"/>
              <a:t>İzotonik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izokinetik</a:t>
            </a:r>
            <a:r>
              <a:rPr lang="tr-TR" dirty="0"/>
              <a:t> egzersizler seçilmelidir.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İzometrik</a:t>
            </a:r>
            <a:r>
              <a:rPr lang="tr-TR" dirty="0" smtClean="0"/>
              <a:t> </a:t>
            </a:r>
            <a:r>
              <a:rPr lang="tr-TR" dirty="0"/>
              <a:t>egzersizler kan basıncını artırarak,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Kardiyovasküler</a:t>
            </a:r>
            <a:r>
              <a:rPr lang="tr-TR" dirty="0" smtClean="0"/>
              <a:t> sisteme </a:t>
            </a:r>
            <a:r>
              <a:rPr lang="tr-TR" dirty="0"/>
              <a:t>ek yük binmesine neden </a:t>
            </a:r>
          </a:p>
          <a:p>
            <a:pPr>
              <a:buNone/>
            </a:pPr>
            <a:r>
              <a:rPr lang="tr-TR" dirty="0" smtClean="0"/>
              <a:t>	olmaktadırlar</a:t>
            </a:r>
            <a:r>
              <a:rPr lang="tr-TR" dirty="0"/>
              <a:t>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* Egzersiz </a:t>
            </a:r>
            <a:r>
              <a:rPr lang="tr-TR" dirty="0"/>
              <a:t>ve dinlenme dönemleri serum </a:t>
            </a:r>
            <a:r>
              <a:rPr lang="tr-TR" dirty="0" err="1" smtClean="0"/>
              <a:t>laktat</a:t>
            </a:r>
            <a:r>
              <a:rPr lang="tr-TR" dirty="0" smtClean="0"/>
              <a:t> düzeyi artışını </a:t>
            </a:r>
            <a:r>
              <a:rPr lang="tr-TR" dirty="0"/>
              <a:t>engelleyecek şekilde düzenlenmelidir</a:t>
            </a:r>
          </a:p>
          <a:p>
            <a:pPr>
              <a:buNone/>
            </a:pPr>
            <a:r>
              <a:rPr lang="tr-TR" dirty="0" smtClean="0"/>
              <a:t>* Genel kondisyon düzeyini </a:t>
            </a:r>
            <a:r>
              <a:rPr lang="tr-TR" dirty="0"/>
              <a:t>geliştirmek için tüm kas </a:t>
            </a:r>
            <a:r>
              <a:rPr lang="tr-TR" dirty="0" smtClean="0"/>
              <a:t>gruplarının </a:t>
            </a:r>
            <a:r>
              <a:rPr lang="tr-TR" dirty="0"/>
              <a:t>aktiviteye katılması sağlanmalıdır</a:t>
            </a:r>
          </a:p>
          <a:p>
            <a:pPr>
              <a:buNone/>
            </a:pPr>
            <a:r>
              <a:rPr lang="tr-TR" dirty="0" smtClean="0"/>
              <a:t>*Öğrenme </a:t>
            </a:r>
            <a:r>
              <a:rPr lang="tr-TR" dirty="0"/>
              <a:t>kolaylığı, hatırlama ve performans </a:t>
            </a:r>
          </a:p>
          <a:p>
            <a:pPr>
              <a:buNone/>
            </a:pPr>
            <a:r>
              <a:rPr lang="tr-TR" dirty="0" smtClean="0"/>
              <a:t>   açısından </a:t>
            </a:r>
            <a:r>
              <a:rPr lang="tr-TR" dirty="0"/>
              <a:t>kompleks </a:t>
            </a:r>
            <a:r>
              <a:rPr lang="tr-TR" dirty="0" smtClean="0"/>
              <a:t>egzersizlerden kaçınılmalıdır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exercise older adults ile ilgili görsel sonucu"/>
          <p:cNvPicPr>
            <a:picLocks noChangeAspect="1" noChangeArrowheads="1"/>
          </p:cNvPicPr>
          <p:nvPr/>
        </p:nvPicPr>
        <p:blipFill>
          <a:blip r:embed="rId2" cstate="print">
            <a:lum bright="52000" contrast="-51000"/>
          </a:blip>
          <a:srcRect/>
          <a:stretch>
            <a:fillRect/>
          </a:stretch>
        </p:blipFill>
        <p:spPr bwMode="auto">
          <a:xfrm>
            <a:off x="1619672" y="1700808"/>
            <a:ext cx="5904656" cy="3936439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/>
              <a:t>	Tıp </a:t>
            </a:r>
            <a:r>
              <a:rPr lang="tr-TR" dirty="0"/>
              <a:t>bilimindeki gelişmeler ve sosyal yaşam </a:t>
            </a:r>
          </a:p>
          <a:p>
            <a:pPr>
              <a:buNone/>
            </a:pPr>
            <a:r>
              <a:rPr lang="tr-TR" dirty="0"/>
              <a:t>düzeylerinin iyileşmesiyle birlikte ortalama yaşam </a:t>
            </a:r>
          </a:p>
          <a:p>
            <a:pPr>
              <a:buNone/>
            </a:pPr>
            <a:r>
              <a:rPr lang="tr-TR" dirty="0"/>
              <a:t>süreleri </a:t>
            </a:r>
            <a:r>
              <a:rPr lang="tr-TR" dirty="0" smtClean="0"/>
              <a:t>uzamıştır</a:t>
            </a:r>
            <a:r>
              <a:rPr lang="tr-TR" dirty="0"/>
              <a:t>. Gelişmiş ülkelerde nüfusun </a:t>
            </a:r>
          </a:p>
          <a:p>
            <a:pPr>
              <a:buNone/>
            </a:pPr>
            <a:r>
              <a:rPr lang="tr-TR" dirty="0"/>
              <a:t>çoğunu orta yaşın üstündekiler oluşturmaktadır. </a:t>
            </a:r>
          </a:p>
          <a:p>
            <a:pPr>
              <a:buNone/>
            </a:pPr>
            <a:r>
              <a:rPr lang="tr-TR" dirty="0"/>
              <a:t>Uygarlığın sağladığı kolaylıklar, bir taraftan </a:t>
            </a:r>
          </a:p>
          <a:p>
            <a:pPr>
              <a:buNone/>
            </a:pPr>
            <a:r>
              <a:rPr lang="tr-TR" dirty="0"/>
              <a:t>bedensel etkinliklerin önemli ölçüde azalmasına </a:t>
            </a:r>
          </a:p>
          <a:p>
            <a:pPr>
              <a:buNone/>
            </a:pPr>
            <a:r>
              <a:rPr lang="tr-TR" dirty="0"/>
              <a:t>neden olduğundan, hareket azlığına bağlı </a:t>
            </a:r>
          </a:p>
          <a:p>
            <a:pPr>
              <a:buNone/>
            </a:pPr>
            <a:r>
              <a:rPr lang="tr-TR" dirty="0"/>
              <a:t>problemler daha sık görülmeye başlanmıştır.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		Amaç </a:t>
            </a:r>
            <a:r>
              <a:rPr lang="tr-TR" dirty="0"/>
              <a:t>daha iyi yaşamak olduğuna göre, sağlıklı bir </a:t>
            </a:r>
          </a:p>
          <a:p>
            <a:pPr>
              <a:buNone/>
            </a:pPr>
            <a:r>
              <a:rPr lang="tr-TR" dirty="0"/>
              <a:t>yaşam için gerekli kurallara yaşlıların daha titizlikle </a:t>
            </a:r>
          </a:p>
          <a:p>
            <a:pPr>
              <a:buNone/>
            </a:pPr>
            <a:r>
              <a:rPr lang="tr-TR" dirty="0"/>
              <a:t>uyması gerekmektedir. </a:t>
            </a:r>
            <a:r>
              <a:rPr lang="tr-TR" dirty="0" smtClean="0"/>
              <a:t>İnsan </a:t>
            </a:r>
            <a:r>
              <a:rPr lang="tr-TR" dirty="0"/>
              <a:t>sağlığı üzerine egzersizin </a:t>
            </a:r>
          </a:p>
          <a:p>
            <a:pPr>
              <a:buNone/>
            </a:pPr>
            <a:r>
              <a:rPr lang="tr-TR" dirty="0"/>
              <a:t>sağladığı faydalara ait bilgiler genişledikçe bu konuya </a:t>
            </a:r>
          </a:p>
          <a:p>
            <a:pPr>
              <a:buNone/>
            </a:pPr>
            <a:r>
              <a:rPr lang="tr-TR" dirty="0"/>
              <a:t>duyulan ilgi de giderek artmaktadır. Pek çok hastalığın </a:t>
            </a:r>
          </a:p>
          <a:p>
            <a:pPr>
              <a:buNone/>
            </a:pPr>
            <a:r>
              <a:rPr lang="tr-TR" dirty="0"/>
              <a:t>nekahet döneminde ya da bu hastalıklardan korunma </a:t>
            </a:r>
          </a:p>
          <a:p>
            <a:pPr>
              <a:buNone/>
            </a:pPr>
            <a:r>
              <a:rPr lang="tr-TR" dirty="0"/>
              <a:t>amacıyla, egzersiz programları geliştirilirken; egzersiz </a:t>
            </a:r>
          </a:p>
          <a:p>
            <a:pPr>
              <a:buNone/>
            </a:pPr>
            <a:r>
              <a:rPr lang="tr-TR" dirty="0"/>
              <a:t>yapmak, sağlıklı yaşamın vazgeçilmez bir koşulu </a:t>
            </a:r>
          </a:p>
          <a:p>
            <a:pPr>
              <a:buNone/>
            </a:pPr>
            <a:r>
              <a:rPr lang="tr-TR" dirty="0"/>
              <a:t>olarak ortaya çıkmaktadır.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Yaşlanma ile birlikte </a:t>
            </a:r>
            <a:r>
              <a:rPr lang="tr-TR" dirty="0" smtClean="0"/>
              <a:t>en önemli </a:t>
            </a:r>
            <a:r>
              <a:rPr lang="tr-TR" dirty="0"/>
              <a:t>değişiklikler ise fiziksel </a:t>
            </a:r>
            <a:r>
              <a:rPr lang="tr-TR" dirty="0" smtClean="0"/>
              <a:t>çalışma </a:t>
            </a:r>
            <a:r>
              <a:rPr lang="tr-TR" dirty="0"/>
              <a:t>kapasitesindeki düşmedir. Gençlik yaşlarında </a:t>
            </a:r>
            <a:r>
              <a:rPr lang="tr-TR" dirty="0" smtClean="0"/>
              <a:t>belirli </a:t>
            </a:r>
            <a:r>
              <a:rPr lang="tr-TR" dirty="0"/>
              <a:t>bir aktivite içinde olan kişilerde hareket </a:t>
            </a:r>
            <a:r>
              <a:rPr lang="tr-TR" dirty="0" smtClean="0"/>
              <a:t>azaldıkça </a:t>
            </a:r>
            <a:r>
              <a:rPr lang="tr-TR" dirty="0"/>
              <a:t>bu gerilemeler artar. Yaşlı bir </a:t>
            </a:r>
            <a:r>
              <a:rPr lang="tr-TR" dirty="0" smtClean="0"/>
              <a:t>kişinin dayanıklılığı </a:t>
            </a:r>
            <a:r>
              <a:rPr lang="tr-TR" dirty="0"/>
              <a:t>1/3 </a:t>
            </a:r>
            <a:r>
              <a:rPr lang="tr-TR" dirty="0" smtClean="0"/>
              <a:t>-1/4 </a:t>
            </a:r>
            <a:r>
              <a:rPr lang="tr-TR" dirty="0"/>
              <a:t>oranında azalır. Kalbin atım </a:t>
            </a:r>
            <a:r>
              <a:rPr lang="tr-TR" dirty="0" smtClean="0"/>
              <a:t>volümünün </a:t>
            </a:r>
            <a:r>
              <a:rPr lang="tr-TR" dirty="0"/>
              <a:t>azalmasına bağlı olarak dakika volümünde </a:t>
            </a:r>
            <a:r>
              <a:rPr lang="tr-TR" dirty="0" smtClean="0"/>
              <a:t>azalma </a:t>
            </a:r>
            <a:r>
              <a:rPr lang="tr-TR" dirty="0"/>
              <a:t>olur.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Solunum </a:t>
            </a:r>
            <a:r>
              <a:rPr lang="tr-TR" dirty="0"/>
              <a:t>sisteminde de gerilemeler </a:t>
            </a:r>
            <a:r>
              <a:rPr lang="tr-TR" dirty="0" smtClean="0"/>
              <a:t>olur; </a:t>
            </a:r>
            <a:r>
              <a:rPr lang="tr-TR" dirty="0" err="1" smtClean="0"/>
              <a:t>vital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Kapasite azalır</a:t>
            </a:r>
            <a:r>
              <a:rPr lang="tr-TR" dirty="0"/>
              <a:t>. Göğüs kafesinin elastikiyetindeki </a:t>
            </a:r>
            <a:r>
              <a:rPr lang="tr-TR" dirty="0" smtClean="0"/>
              <a:t>azalma nedeniyle </a:t>
            </a:r>
            <a:r>
              <a:rPr lang="tr-TR" dirty="0" err="1"/>
              <a:t>toraks</a:t>
            </a:r>
            <a:r>
              <a:rPr lang="tr-TR" dirty="0"/>
              <a:t> hareketleri zorlaşır. Böylece solunum </a:t>
            </a:r>
            <a:r>
              <a:rPr lang="tr-TR" dirty="0" smtClean="0"/>
              <a:t>sisteminde </a:t>
            </a:r>
            <a:r>
              <a:rPr lang="tr-TR" dirty="0"/>
              <a:t>verim düşüklüğü ortaya çıkar, </a:t>
            </a:r>
            <a:r>
              <a:rPr lang="tr-TR" dirty="0" err="1" smtClean="0"/>
              <a:t>toraks</a:t>
            </a:r>
            <a:r>
              <a:rPr lang="tr-TR" dirty="0" smtClean="0"/>
              <a:t> solunumunun </a:t>
            </a:r>
            <a:r>
              <a:rPr lang="tr-TR" dirty="0"/>
              <a:t>yerini karın solunumu alır.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Kalp-damar-akciğer </a:t>
            </a:r>
            <a:r>
              <a:rPr lang="tr-TR" dirty="0"/>
              <a:t>sistemlerinde bu gerilemeler </a:t>
            </a:r>
            <a:r>
              <a:rPr lang="tr-TR" dirty="0" smtClean="0"/>
              <a:t>olurken </a:t>
            </a:r>
            <a:r>
              <a:rPr lang="tr-TR" dirty="0"/>
              <a:t>kas gücünde de azalmalar başlar. Araştırmalar, </a:t>
            </a:r>
            <a:r>
              <a:rPr lang="tr-TR" dirty="0" smtClean="0"/>
              <a:t>Kaslarda oluşan </a:t>
            </a:r>
            <a:r>
              <a:rPr lang="tr-TR" dirty="0"/>
              <a:t>en önemli değişikliklerin hücre </a:t>
            </a:r>
            <a:r>
              <a:rPr lang="tr-TR" dirty="0" smtClean="0"/>
              <a:t>düzeyinde </a:t>
            </a:r>
            <a:r>
              <a:rPr lang="tr-TR" dirty="0"/>
              <a:t>olduğunu göstermiştir. Güç kaybının </a:t>
            </a:r>
            <a:r>
              <a:rPr lang="tr-TR" dirty="0" smtClean="0"/>
              <a:t>nedeni</a:t>
            </a:r>
            <a:r>
              <a:rPr lang="tr-TR" dirty="0"/>
              <a:t>, </a:t>
            </a:r>
            <a:r>
              <a:rPr lang="tr-TR" dirty="0" err="1" smtClean="0"/>
              <a:t>kontraktil</a:t>
            </a:r>
            <a:r>
              <a:rPr lang="tr-TR" dirty="0" smtClean="0"/>
              <a:t> elemanlarının </a:t>
            </a:r>
            <a:r>
              <a:rPr lang="tr-TR" dirty="0"/>
              <a:t>azalmasıdır. Böylece </a:t>
            </a:r>
            <a:r>
              <a:rPr lang="tr-TR" dirty="0" err="1" smtClean="0"/>
              <a:t>atrofik</a:t>
            </a:r>
            <a:r>
              <a:rPr lang="tr-TR" dirty="0" smtClean="0"/>
              <a:t> değişimler </a:t>
            </a:r>
            <a:r>
              <a:rPr lang="tr-TR" dirty="0"/>
              <a:t>ortaya çıkar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Bu saydıklarımızın dışında yaşlılıkta, diğer sistemlerde </a:t>
            </a:r>
            <a:r>
              <a:rPr lang="tr-TR" dirty="0" smtClean="0"/>
              <a:t>de </a:t>
            </a:r>
            <a:r>
              <a:rPr lang="tr-TR" dirty="0"/>
              <a:t>gerilemeler olur; böbrekler, </a:t>
            </a:r>
            <a:r>
              <a:rPr lang="tr-TR" dirty="0" err="1" smtClean="0"/>
              <a:t>genital</a:t>
            </a:r>
            <a:r>
              <a:rPr lang="tr-TR" dirty="0" smtClean="0"/>
              <a:t> organlar, sindirim </a:t>
            </a:r>
            <a:r>
              <a:rPr lang="tr-TR" dirty="0"/>
              <a:t>sistemi, sinir sistemi ve endokrin sistemlerde </a:t>
            </a:r>
            <a:r>
              <a:rPr lang="tr-TR" dirty="0" smtClean="0"/>
              <a:t>geriye </a:t>
            </a:r>
            <a:r>
              <a:rPr lang="tr-TR" dirty="0"/>
              <a:t>doğru değişimler ortaya çıkar.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r-TR" dirty="0"/>
              <a:t>Sporun yaşlı kişiler üzerindeki yararlı etkilerinin bu </a:t>
            </a:r>
          </a:p>
          <a:p>
            <a:pPr marL="0" indent="0">
              <a:buNone/>
            </a:pPr>
            <a:r>
              <a:rPr lang="tr-TR" dirty="0"/>
              <a:t>kadar net ve geniş olmasına karşın, ne yazık ki </a:t>
            </a:r>
            <a:r>
              <a:rPr lang="tr-TR" dirty="0" smtClean="0"/>
              <a:t>sportif aktivitelerini </a:t>
            </a:r>
            <a:r>
              <a:rPr lang="tr-TR" dirty="0"/>
              <a:t>ileri yaşlara kadar sürdürebilen insan </a:t>
            </a:r>
            <a:r>
              <a:rPr lang="tr-TR" dirty="0" smtClean="0"/>
              <a:t>sayısı </a:t>
            </a:r>
            <a:r>
              <a:rPr lang="tr-TR" dirty="0"/>
              <a:t>çok azdır. Batı toplumlarında bu oran % 5 kadar </a:t>
            </a:r>
            <a:r>
              <a:rPr lang="tr-TR" dirty="0" smtClean="0"/>
              <a:t>bildirilirken</a:t>
            </a:r>
            <a:r>
              <a:rPr lang="tr-TR" dirty="0"/>
              <a:t>, ülkemizde daha da düşüktür. Belirli </a:t>
            </a:r>
            <a:r>
              <a:rPr lang="tr-TR" dirty="0" smtClean="0"/>
              <a:t>bazı prensiplere </a:t>
            </a:r>
            <a:r>
              <a:rPr lang="tr-TR" dirty="0"/>
              <a:t>uyarak yapılan sportif aktiviteler </a:t>
            </a:r>
            <a:r>
              <a:rPr lang="tr-TR" dirty="0" smtClean="0"/>
              <a:t>yaşlanmanın </a:t>
            </a:r>
            <a:r>
              <a:rPr lang="tr-TR" dirty="0"/>
              <a:t>olumsuz etkilerini giderebileceği gibi</a:t>
            </a:r>
            <a:r>
              <a:rPr lang="tr-TR" dirty="0" smtClean="0"/>
              <a:t>, yaşama </a:t>
            </a:r>
            <a:r>
              <a:rPr lang="tr-TR" dirty="0"/>
              <a:t>bir boyut daha eklemiş olacaktır.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r>
              <a:rPr lang="tr-TR" sz="3500" dirty="0"/>
              <a:t>Orta ve İleri Yaşlarda Spor </a:t>
            </a:r>
            <a:br>
              <a:rPr lang="tr-TR" sz="3500" dirty="0"/>
            </a:br>
            <a:r>
              <a:rPr lang="tr-TR" sz="3500" dirty="0"/>
              <a:t>Yapanların Uyması Gereken </a:t>
            </a:r>
            <a:br>
              <a:rPr lang="tr-TR" sz="3500" dirty="0"/>
            </a:br>
            <a:r>
              <a:rPr lang="tr-TR" sz="3500" dirty="0"/>
              <a:t>Prensipler</a:t>
            </a:r>
            <a:br>
              <a:rPr lang="tr-TR" sz="3500" dirty="0"/>
            </a:br>
            <a:endParaRPr lang="tr-TR" sz="35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/>
              <a:t>Yaşlı </a:t>
            </a:r>
            <a:r>
              <a:rPr lang="tr-TR" dirty="0"/>
              <a:t>kişilerin yaptıkları sporda bazı farklılıklar ve </a:t>
            </a:r>
          </a:p>
          <a:p>
            <a:pPr>
              <a:buNone/>
            </a:pPr>
            <a:r>
              <a:rPr lang="tr-TR" dirty="0"/>
              <a:t>uyulması gereken prensipler olması doğaldır. İleri </a:t>
            </a:r>
          </a:p>
          <a:p>
            <a:pPr>
              <a:buNone/>
            </a:pPr>
            <a:r>
              <a:rPr lang="tr-TR" dirty="0"/>
              <a:t>yaşlarda yapılacak sporlar yarışma amacına dönük </a:t>
            </a:r>
          </a:p>
          <a:p>
            <a:pPr marL="0" indent="0">
              <a:buNone/>
            </a:pPr>
            <a:r>
              <a:rPr lang="tr-TR" dirty="0"/>
              <a:t>olmamalı, severek yapılabilecek ve </a:t>
            </a:r>
            <a:r>
              <a:rPr lang="tr-TR" dirty="0" smtClean="0"/>
              <a:t>fazla yormayacak aktivitelerden </a:t>
            </a:r>
            <a:r>
              <a:rPr lang="tr-TR" dirty="0"/>
              <a:t>seçilmiş olmalıdır. Kısa kısa </a:t>
            </a:r>
            <a:r>
              <a:rPr lang="tr-TR" dirty="0" smtClean="0"/>
              <a:t>aralıklar vermeye </a:t>
            </a:r>
            <a:r>
              <a:rPr lang="tr-TR" dirty="0"/>
              <a:t>uygun, topla yapılan sporlar ileri yaşlar için </a:t>
            </a:r>
            <a:r>
              <a:rPr lang="tr-TR" dirty="0" smtClean="0"/>
              <a:t>tercih </a:t>
            </a:r>
            <a:r>
              <a:rPr lang="tr-TR" dirty="0"/>
              <a:t>edilmeli, buna karşılık nefes tutmayı gerektiren </a:t>
            </a:r>
            <a:r>
              <a:rPr lang="tr-TR" dirty="0" smtClean="0"/>
              <a:t>hareketlerden </a:t>
            </a:r>
            <a:r>
              <a:rPr lang="tr-TR" dirty="0"/>
              <a:t>kaçınmalıdır.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lum bright="46000" contrast="-50000"/>
          </a:blip>
          <a:srcRect/>
          <a:stretch>
            <a:fillRect/>
          </a:stretch>
        </p:blipFill>
        <p:spPr bwMode="auto">
          <a:xfrm>
            <a:off x="827584" y="1844824"/>
            <a:ext cx="7344816" cy="3672408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Uygulanan egzersiz</a:t>
            </a:r>
            <a:r>
              <a:rPr lang="tr-TR" dirty="0"/>
              <a:t>, kişinin bedensel kapasitesine </a:t>
            </a:r>
            <a:r>
              <a:rPr lang="tr-TR" dirty="0" smtClean="0"/>
              <a:t>uygun </a:t>
            </a:r>
            <a:r>
              <a:rPr lang="tr-TR" dirty="0"/>
              <a:t>olmalı, yorulmadan </a:t>
            </a:r>
            <a:r>
              <a:rPr lang="tr-TR" dirty="0" smtClean="0"/>
              <a:t>yapılabilmelidir</a:t>
            </a:r>
            <a:endParaRPr lang="tr-TR" dirty="0"/>
          </a:p>
          <a:p>
            <a:r>
              <a:rPr lang="tr-TR" dirty="0" smtClean="0"/>
              <a:t>Performans </a:t>
            </a:r>
            <a:r>
              <a:rPr lang="tr-TR" dirty="0"/>
              <a:t>artışı, ancak iş yükünün giderek artması </a:t>
            </a:r>
            <a:r>
              <a:rPr lang="tr-TR" dirty="0" smtClean="0"/>
              <a:t>ile </a:t>
            </a:r>
            <a:r>
              <a:rPr lang="tr-TR" dirty="0"/>
              <a:t>mümkün olduğundan, egzersiz planı bu amaca </a:t>
            </a:r>
            <a:r>
              <a:rPr lang="tr-TR" dirty="0" smtClean="0"/>
              <a:t>yönelik </a:t>
            </a:r>
            <a:r>
              <a:rPr lang="tr-TR" dirty="0"/>
              <a:t>olmalıdır</a:t>
            </a:r>
            <a:r>
              <a:rPr lang="tr-TR" dirty="0" smtClean="0"/>
              <a:t>.</a:t>
            </a:r>
          </a:p>
          <a:p>
            <a:r>
              <a:rPr lang="tr-TR" dirty="0"/>
              <a:t>Egzersiz, planlı ve devamlı bir </a:t>
            </a:r>
            <a:r>
              <a:rPr lang="tr-TR" dirty="0" smtClean="0"/>
              <a:t>şekilde yapılmalıdır</a:t>
            </a:r>
            <a:r>
              <a:rPr lang="tr-TR" dirty="0"/>
              <a:t>. Antrenmanların kesilmesiyle, olumlu </a:t>
            </a:r>
            <a:r>
              <a:rPr lang="tr-TR" dirty="0" smtClean="0"/>
              <a:t>etkiler </a:t>
            </a:r>
            <a:r>
              <a:rPr lang="tr-TR" dirty="0"/>
              <a:t>kısa zamanda kaybolacağından, egzersiz </a:t>
            </a:r>
            <a:r>
              <a:rPr lang="tr-TR" dirty="0" smtClean="0"/>
              <a:t>yapmak </a:t>
            </a:r>
            <a:r>
              <a:rPr lang="tr-TR" dirty="0"/>
              <a:t>alışkanlık hâline getirilmelidir. Antrenman </a:t>
            </a:r>
            <a:r>
              <a:rPr lang="tr-TR" dirty="0" smtClean="0"/>
              <a:t>şeklinin </a:t>
            </a:r>
            <a:r>
              <a:rPr lang="tr-TR" dirty="0"/>
              <a:t>bu alışkanlığın kazanılmasına yardım </a:t>
            </a:r>
            <a:r>
              <a:rPr lang="tr-TR" dirty="0" smtClean="0"/>
              <a:t>edecek </a:t>
            </a:r>
            <a:r>
              <a:rPr lang="tr-TR" dirty="0"/>
              <a:t>nitelikte, kolay </a:t>
            </a:r>
            <a:r>
              <a:rPr lang="tr-TR" dirty="0" smtClean="0"/>
              <a:t>uygulanabilir olmasına dikkat </a:t>
            </a:r>
            <a:r>
              <a:rPr lang="tr-TR" dirty="0"/>
              <a:t>edilmelidir.</a:t>
            </a:r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Burcu ERTAŞ DÖLEK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780</Words>
  <Application>Microsoft Office PowerPoint</Application>
  <PresentationFormat>Ekran Gösterisi (4:3)</PresentationFormat>
  <Paragraphs>99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Arial</vt:lpstr>
      <vt:lpstr>Calibri</vt:lpstr>
      <vt:lpstr>Ofis Teması</vt:lpstr>
      <vt:lpstr>Yaşlılık ve Egzersiz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Orta ve İleri Yaşlarda Spor  Yapanların Uyması Gereken  Prensipler </vt:lpstr>
      <vt:lpstr>PowerPoint Sunusu</vt:lpstr>
      <vt:lpstr>PowerPoint Sunusu</vt:lpstr>
      <vt:lpstr>Yaşlılara hangi egzersizler verilmelidir?</vt:lpstr>
      <vt:lpstr>PowerPoint Sunusu</vt:lpstr>
      <vt:lpstr>PowerPoint Sunusu</vt:lpstr>
      <vt:lpstr>PowerPoint Sunusu</vt:lpstr>
      <vt:lpstr>Yaşlılarda egzersizin etkileri</vt:lpstr>
      <vt:lpstr>Yaşlılarda egzersizin temel özellikleri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burcu</dc:creator>
  <cp:lastModifiedBy>BURCU</cp:lastModifiedBy>
  <cp:revision>6</cp:revision>
  <dcterms:created xsi:type="dcterms:W3CDTF">2018-04-02T08:44:48Z</dcterms:created>
  <dcterms:modified xsi:type="dcterms:W3CDTF">2020-05-08T20:15:45Z</dcterms:modified>
</cp:coreProperties>
</file>