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64" r:id="rId3"/>
    <p:sldId id="265" r:id="rId4"/>
    <p:sldId id="260" r:id="rId5"/>
    <p:sldId id="258" r:id="rId6"/>
    <p:sldId id="266" r:id="rId7"/>
    <p:sldId id="262" r:id="rId8"/>
    <p:sldId id="263" r:id="rId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88" d="100"/>
          <a:sy n="88" d="100"/>
        </p:scale>
        <p:origin x="264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F673B-8950-495B-BEA2-5B081A384E45}" type="datetimeFigureOut">
              <a:rPr lang="tr-TR" smtClean="0"/>
              <a:t>2.02.2020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BB3F72D6-C453-4449-82C9-FB1C66E5BF4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473799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F673B-8950-495B-BEA2-5B081A384E45}" type="datetimeFigureOut">
              <a:rPr lang="tr-TR" smtClean="0"/>
              <a:t>2.02.2020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BB3F72D6-C453-4449-82C9-FB1C66E5BF4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224565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F673B-8950-495B-BEA2-5B081A384E45}" type="datetimeFigureOut">
              <a:rPr lang="tr-TR" smtClean="0"/>
              <a:t>2.02.2020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BB3F72D6-C453-4449-82C9-FB1C66E5BF4F}" type="slidenum">
              <a:rPr lang="tr-TR" smtClean="0"/>
              <a:t>‹#›</a:t>
            </a:fld>
            <a:endParaRPr lang="tr-TR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8091846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F673B-8950-495B-BEA2-5B081A384E45}" type="datetimeFigureOut">
              <a:rPr lang="tr-TR" smtClean="0"/>
              <a:t>2.02.2020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BB3F72D6-C453-4449-82C9-FB1C66E5BF4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7814428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F673B-8950-495B-BEA2-5B081A384E45}" type="datetimeFigureOut">
              <a:rPr lang="tr-TR" smtClean="0"/>
              <a:t>2.02.2020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BB3F72D6-C453-4449-82C9-FB1C66E5BF4F}" type="slidenum">
              <a:rPr lang="tr-TR" smtClean="0"/>
              <a:t>‹#›</a:t>
            </a:fld>
            <a:endParaRPr lang="tr-TR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8995510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F673B-8950-495B-BEA2-5B081A384E45}" type="datetimeFigureOut">
              <a:rPr lang="tr-TR" smtClean="0"/>
              <a:t>2.02.2020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BB3F72D6-C453-4449-82C9-FB1C66E5BF4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4598809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F673B-8950-495B-BEA2-5B081A384E45}" type="datetimeFigureOut">
              <a:rPr lang="tr-TR" smtClean="0"/>
              <a:t>2.02.2020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3F72D6-C453-4449-82C9-FB1C66E5BF4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7998998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F673B-8950-495B-BEA2-5B081A384E45}" type="datetimeFigureOut">
              <a:rPr lang="tr-TR" smtClean="0"/>
              <a:t>2.02.2020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3F72D6-C453-4449-82C9-FB1C66E5BF4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344775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F673B-8950-495B-BEA2-5B081A384E45}" type="datetimeFigureOut">
              <a:rPr lang="tr-TR" smtClean="0"/>
              <a:t>2.02.2020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3F72D6-C453-4449-82C9-FB1C66E5BF4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999997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F673B-8950-495B-BEA2-5B081A384E45}" type="datetimeFigureOut">
              <a:rPr lang="tr-TR" smtClean="0"/>
              <a:t>2.02.2020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BB3F72D6-C453-4449-82C9-FB1C66E5BF4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27583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F673B-8950-495B-BEA2-5B081A384E45}" type="datetimeFigureOut">
              <a:rPr lang="tr-TR" smtClean="0"/>
              <a:t>2.02.2020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BB3F72D6-C453-4449-82C9-FB1C66E5BF4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632914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F673B-8950-495B-BEA2-5B081A384E45}" type="datetimeFigureOut">
              <a:rPr lang="tr-TR" smtClean="0"/>
              <a:t>2.02.2020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BB3F72D6-C453-4449-82C9-FB1C66E5BF4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149817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F673B-8950-495B-BEA2-5B081A384E45}" type="datetimeFigureOut">
              <a:rPr lang="tr-TR" smtClean="0"/>
              <a:t>2.02.2020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3F72D6-C453-4449-82C9-FB1C66E5BF4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644841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F673B-8950-495B-BEA2-5B081A384E45}" type="datetimeFigureOut">
              <a:rPr lang="tr-TR" smtClean="0"/>
              <a:t>2.02.2020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3F72D6-C453-4449-82C9-FB1C66E5BF4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61184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F673B-8950-495B-BEA2-5B081A384E45}" type="datetimeFigureOut">
              <a:rPr lang="tr-TR" smtClean="0"/>
              <a:t>2.02.2020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3F72D6-C453-4449-82C9-FB1C66E5BF4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935729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F673B-8950-495B-BEA2-5B081A384E45}" type="datetimeFigureOut">
              <a:rPr lang="tr-TR" smtClean="0"/>
              <a:t>2.02.2020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BB3F72D6-C453-4449-82C9-FB1C66E5BF4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020853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1F673B-8950-495B-BEA2-5B081A384E45}" type="datetimeFigureOut">
              <a:rPr lang="tr-TR" smtClean="0"/>
              <a:t>2.02.2020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BB3F72D6-C453-4449-82C9-FB1C66E5BF4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594437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>
              <a:defRPr/>
            </a:pPr>
            <a:r>
              <a:rPr lang="tr-TR" dirty="0" smtClean="0"/>
              <a:t>KAMUSAL ALAN VE KENT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tr-TR" smtClean="0"/>
              <a:t>3.Hafta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9516064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Avcı ve Toplayıcı Topluluklar</a:t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altLang="tr-TR" dirty="0" smtClean="0"/>
              <a:t>Sürekli hareket halindeler</a:t>
            </a:r>
          </a:p>
          <a:p>
            <a:r>
              <a:rPr lang="tr-TR" altLang="tr-TR" dirty="0" smtClean="0"/>
              <a:t>Küçük gruplar halinde</a:t>
            </a:r>
          </a:p>
          <a:p>
            <a:r>
              <a:rPr lang="tr-TR" altLang="tr-TR" dirty="0" smtClean="0"/>
              <a:t>Az yük ile </a:t>
            </a:r>
          </a:p>
          <a:p>
            <a:r>
              <a:rPr lang="tr-TR" altLang="tr-TR" dirty="0" smtClean="0"/>
              <a:t>Daha kısa yaşam süresi</a:t>
            </a:r>
          </a:p>
          <a:p>
            <a:r>
              <a:rPr lang="tr-TR" altLang="tr-TR" dirty="0" smtClean="0"/>
              <a:t>Avcılık için gerekli silahların geliştirilmesi</a:t>
            </a:r>
          </a:p>
          <a:p>
            <a:r>
              <a:rPr lang="tr-TR" altLang="tr-TR" dirty="0" smtClean="0"/>
              <a:t>Tütsüleme ve tuzlama gibi besinlerin daha uzun saklamaya  yönelik yöntemlerin gelişmesi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7422798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İlk yerleşik topluluklar </a:t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altLang="tr-TR" dirty="0" smtClean="0"/>
              <a:t>Toprağın biçimlendirilmesi</a:t>
            </a:r>
          </a:p>
          <a:p>
            <a:r>
              <a:rPr lang="tr-TR" altLang="tr-TR" dirty="0" smtClean="0"/>
              <a:t>Hayvanların evcilleştirilmesi</a:t>
            </a:r>
          </a:p>
          <a:p>
            <a:r>
              <a:rPr lang="tr-TR" altLang="tr-TR" dirty="0" smtClean="0"/>
              <a:t>Düzenli beslenme</a:t>
            </a:r>
          </a:p>
          <a:p>
            <a:r>
              <a:rPr lang="tr-TR" altLang="tr-TR" dirty="0" smtClean="0"/>
              <a:t>Barınaklar ve güvenliğin sağlanması</a:t>
            </a:r>
          </a:p>
          <a:p>
            <a:r>
              <a:rPr lang="tr-TR" altLang="tr-TR" dirty="0" smtClean="0"/>
              <a:t>Daha uzun yaşam süresi ve nüfus artışı</a:t>
            </a:r>
          </a:p>
          <a:p>
            <a:r>
              <a:rPr lang="tr-TR" altLang="tr-TR" dirty="0" smtClean="0"/>
              <a:t>Ürün fazlası </a:t>
            </a:r>
          </a:p>
          <a:p>
            <a:r>
              <a:rPr lang="tr-TR" altLang="tr-TR" dirty="0" smtClean="0"/>
              <a:t>İş bölümü ve mesleklerin ortaya çıkışı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2950455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828800" y="457200"/>
            <a:ext cx="8686800" cy="667544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tr-TR" dirty="0" smtClean="0"/>
              <a:t>Köyün </a:t>
            </a:r>
            <a:r>
              <a:rPr lang="tr-TR" dirty="0" err="1" smtClean="0"/>
              <a:t>MirasI</a:t>
            </a:r>
            <a:endParaRPr lang="tr-TR" dirty="0"/>
          </a:p>
        </p:txBody>
      </p:sp>
      <p:sp>
        <p:nvSpPr>
          <p:cNvPr id="17411" name="2 İçerik Yer Tutucusu"/>
          <p:cNvSpPr>
            <a:spLocks noGrp="1"/>
          </p:cNvSpPr>
          <p:nvPr>
            <p:ph idx="1"/>
          </p:nvPr>
        </p:nvSpPr>
        <p:spPr>
          <a:xfrm>
            <a:off x="1828800" y="1484314"/>
            <a:ext cx="8686800" cy="4752975"/>
          </a:xfrm>
        </p:spPr>
        <p:txBody>
          <a:bodyPr/>
          <a:lstStyle/>
          <a:p>
            <a:pPr eaLnBrk="1" hangingPunct="1"/>
            <a:r>
              <a:rPr lang="tr-TR" altLang="tr-TR" sz="2400"/>
              <a:t>Köylerin Kentlere Miras Bıraktığı Yapı ve İşlevler</a:t>
            </a:r>
          </a:p>
          <a:p>
            <a:pPr eaLnBrk="1" hangingPunct="1">
              <a:buFontTx/>
              <a:buChar char="-"/>
            </a:pPr>
            <a:r>
              <a:rPr lang="tr-TR" altLang="tr-TR" sz="2400"/>
              <a:t>evler, odalar</a:t>
            </a:r>
          </a:p>
          <a:p>
            <a:pPr eaLnBrk="1" hangingPunct="1">
              <a:buFontTx/>
              <a:buChar char="-"/>
            </a:pPr>
            <a:r>
              <a:rPr lang="tr-TR" altLang="tr-TR" sz="2400"/>
              <a:t>kutsal yerler ve tapınaklar</a:t>
            </a:r>
          </a:p>
          <a:p>
            <a:pPr eaLnBrk="1" hangingPunct="1">
              <a:buFontTx/>
              <a:buChar char="-"/>
            </a:pPr>
            <a:r>
              <a:rPr lang="tr-TR" altLang="tr-TR" sz="2400"/>
              <a:t>açık alanlar</a:t>
            </a:r>
          </a:p>
          <a:p>
            <a:pPr eaLnBrk="1" hangingPunct="1">
              <a:buFontTx/>
              <a:buChar char="-"/>
            </a:pPr>
            <a:r>
              <a:rPr lang="tr-TR" altLang="tr-TR" sz="2400"/>
              <a:t> yönetim, yasa ve adaletin ilk belirtileri (</a:t>
            </a:r>
            <a:r>
              <a:rPr lang="tr-TR" altLang="tr-TR" sz="1800" i="1"/>
              <a:t>Köyün yaşlılarından oluşan bir heyet, deneyim ve bilgi birikimi ile anlaşmazlıkları çözerek ya da bazı gelenekleri aktararak topluluğun birliğini yeniden sağlama işlevi görüyordu</a:t>
            </a:r>
            <a:r>
              <a:rPr lang="tr-TR" altLang="tr-TR" sz="2400"/>
              <a:t>)</a:t>
            </a:r>
          </a:p>
          <a:p>
            <a:pPr eaLnBrk="1" hangingPunct="1">
              <a:buFontTx/>
              <a:buChar char="-"/>
            </a:pPr>
            <a:r>
              <a:rPr lang="tr-TR" altLang="tr-TR" sz="2400"/>
              <a:t>ilk iş bölümü</a:t>
            </a:r>
          </a:p>
          <a:p>
            <a:pPr eaLnBrk="1" hangingPunct="1">
              <a:buFontTx/>
              <a:buChar char="-"/>
            </a:pPr>
            <a:r>
              <a:rPr lang="tr-TR" altLang="tr-TR" sz="2400"/>
              <a:t>sulama kanallarının oluşturulması ve su taşımacılığı</a:t>
            </a:r>
          </a:p>
        </p:txBody>
      </p:sp>
      <p:pic>
        <p:nvPicPr>
          <p:cNvPr id="17412" name="3 Resim" descr="exams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72476" y="1844676"/>
            <a:ext cx="1317625" cy="1223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52928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981200" y="268288"/>
            <a:ext cx="8229600" cy="6113040"/>
          </a:xfrm>
        </p:spPr>
        <p:txBody>
          <a:bodyPr/>
          <a:lstStyle/>
          <a:p>
            <a:pPr>
              <a:defRPr/>
            </a:pPr>
            <a:r>
              <a:rPr lang="tr-TR" dirty="0" smtClean="0"/>
              <a:t>		Kentlerin Gelişimi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026188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tr-TR" dirty="0" smtClean="0"/>
              <a:t>İlk kent yerleşimi </a:t>
            </a:r>
            <a:r>
              <a:rPr lang="tr-TR" dirty="0" err="1" smtClean="0"/>
              <a:t>çatalhöyük</a:t>
            </a:r>
            <a:endParaRPr lang="tr-TR" dirty="0"/>
          </a:p>
        </p:txBody>
      </p:sp>
      <p:pic>
        <p:nvPicPr>
          <p:cNvPr id="18435" name="3 İçerik Yer Tutucusu" descr="1.jp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279651" y="1341439"/>
            <a:ext cx="6480175" cy="4681537"/>
          </a:xfrm>
        </p:spPr>
      </p:pic>
    </p:spTree>
    <p:extLst>
      <p:ext uri="{BB962C8B-B14F-4D97-AF65-F5344CB8AC3E}">
        <p14:creationId xmlns:p14="http://schemas.microsoft.com/office/powerpoint/2010/main" val="39302188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981200" y="267494"/>
            <a:ext cx="8229600" cy="857250"/>
          </a:xfrm>
        </p:spPr>
        <p:txBody>
          <a:bodyPr/>
          <a:lstStyle/>
          <a:p>
            <a:pPr>
              <a:defRPr/>
            </a:pPr>
            <a:r>
              <a:rPr lang="tr-TR" sz="4000" dirty="0"/>
              <a:t>ÇATALHÖYÜK</a:t>
            </a:r>
          </a:p>
        </p:txBody>
      </p:sp>
      <p:sp>
        <p:nvSpPr>
          <p:cNvPr id="15363" name="2 İçerik Yer Tutucusu"/>
          <p:cNvSpPr>
            <a:spLocks noGrp="1"/>
          </p:cNvSpPr>
          <p:nvPr>
            <p:ph idx="1"/>
          </p:nvPr>
        </p:nvSpPr>
        <p:spPr>
          <a:xfrm>
            <a:off x="1981200" y="1341439"/>
            <a:ext cx="8229600" cy="5113337"/>
          </a:xfrm>
        </p:spPr>
        <p:txBody>
          <a:bodyPr>
            <a:normAutofit lnSpcReduction="10000"/>
          </a:bodyPr>
          <a:lstStyle/>
          <a:p>
            <a:pPr eaLnBrk="1" hangingPunct="1"/>
            <a:r>
              <a:rPr lang="tr-TR" altLang="tr-TR" sz="2600" dirty="0"/>
              <a:t>Şu ana kadar yapılmış arkeolojik kazılarda ulaşılmış en eski kent yerleşimidir</a:t>
            </a:r>
          </a:p>
          <a:p>
            <a:pPr eaLnBrk="1" hangingPunct="1"/>
            <a:r>
              <a:rPr lang="tr-TR" altLang="tr-TR" sz="2600" dirty="0"/>
              <a:t>Konya’nın Çumra ilçesinde yaklaşık olarak 14 hektarlık bir alanda yer almaktadır. </a:t>
            </a:r>
          </a:p>
          <a:p>
            <a:pPr eaLnBrk="1" hangingPunct="1"/>
            <a:r>
              <a:rPr lang="tr-TR" altLang="tr-TR" sz="2600" dirty="0"/>
              <a:t>Tarihi M.Ö. 7500 yılına kadar gitmektedir.</a:t>
            </a:r>
          </a:p>
          <a:p>
            <a:pPr eaLnBrk="1" hangingPunct="1"/>
            <a:r>
              <a:rPr lang="tr-TR" altLang="tr-TR" sz="2600" dirty="0"/>
              <a:t>1958 yılında James </a:t>
            </a:r>
            <a:r>
              <a:rPr lang="tr-TR" altLang="tr-TR" sz="2600" dirty="0" err="1"/>
              <a:t>Mellaart</a:t>
            </a:r>
            <a:r>
              <a:rPr lang="tr-TR" altLang="tr-TR" sz="2600" dirty="0"/>
              <a:t> tarafından keşfedilmiş ilk kazıları 1961-1963 ve 1965 yıllarında yapılmıştır. 1993`te yeniden başlayan ve günümüze kadar devam eden kazılar 2018’e kadar </a:t>
            </a:r>
            <a:r>
              <a:rPr lang="tr-TR" altLang="tr-TR" sz="2600" dirty="0" err="1"/>
              <a:t>Ian</a:t>
            </a:r>
            <a:r>
              <a:rPr lang="tr-TR" altLang="tr-TR" sz="2600" dirty="0"/>
              <a:t> </a:t>
            </a:r>
            <a:r>
              <a:rPr lang="tr-TR" altLang="tr-TR" sz="2600" dirty="0" err="1"/>
              <a:t>Hodder</a:t>
            </a:r>
            <a:r>
              <a:rPr lang="tr-TR" altLang="tr-TR" sz="2600" dirty="0"/>
              <a:t> tarafından yürütülüştür.</a:t>
            </a:r>
          </a:p>
          <a:p>
            <a:pPr eaLnBrk="1" hangingPunct="1"/>
            <a:r>
              <a:rPr lang="tr-TR" altLang="tr-TR" sz="2600" dirty="0"/>
              <a:t>2012 yılında UNESCO Dünya Kültür Mirası Listesine alınmıştır. </a:t>
            </a:r>
          </a:p>
          <a:p>
            <a:pPr eaLnBrk="1" hangingPunct="1"/>
            <a:endParaRPr lang="tr-TR" altLang="tr-TR" dirty="0" smtClean="0"/>
          </a:p>
          <a:p>
            <a:pPr eaLnBrk="1" hangingPunct="1"/>
            <a:endParaRPr lang="tr-TR" altLang="tr-TR" dirty="0" smtClean="0"/>
          </a:p>
        </p:txBody>
      </p:sp>
    </p:spTree>
    <p:extLst>
      <p:ext uri="{BB962C8B-B14F-4D97-AF65-F5344CB8AC3E}">
        <p14:creationId xmlns:p14="http://schemas.microsoft.com/office/powerpoint/2010/main" val="7576497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828800" y="5661248"/>
            <a:ext cx="8610600" cy="631602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tr-TR" dirty="0" smtClean="0"/>
              <a:t>Çatalhöyük yerleşimi</a:t>
            </a:r>
            <a:endParaRPr lang="tr-TR" dirty="0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1804988" y="666751"/>
            <a:ext cx="4291012" cy="639763"/>
          </a:xfrm>
        </p:spPr>
        <p:txBody>
          <a:bodyPr/>
          <a:lstStyle/>
          <a:p>
            <a:pPr eaLnBrk="1" hangingPunct="1">
              <a:defRPr/>
            </a:pPr>
            <a:r>
              <a:rPr lang="tr-TR" sz="1400" dirty="0"/>
              <a:t>Çatalhöyük, birbirine bitişik evler ve sokağı olmayan bir yerleşim düzeni tekil bir özellik sergilemektedir. </a:t>
            </a:r>
          </a:p>
        </p:txBody>
      </p:sp>
      <p:pic>
        <p:nvPicPr>
          <p:cNvPr id="19461" name="6 İçerik Yer Tutucusu" descr="çatalhöyük_ evler 2.jpg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804988" y="1677988"/>
            <a:ext cx="4291012" cy="3695700"/>
          </a:xfrm>
        </p:spPr>
      </p:pic>
      <p:sp>
        <p:nvSpPr>
          <p:cNvPr id="4" name="3 Metin Yer Tutucusu"/>
          <p:cNvSpPr>
            <a:spLocks noGrp="1"/>
          </p:cNvSpPr>
          <p:nvPr>
            <p:ph type="body" sz="quarter" idx="3"/>
          </p:nvPr>
        </p:nvSpPr>
        <p:spPr>
          <a:xfrm>
            <a:off x="6169025" y="692150"/>
            <a:ext cx="4292600" cy="819150"/>
          </a:xfrm>
        </p:spPr>
        <p:txBody>
          <a:bodyPr/>
          <a:lstStyle/>
          <a:p>
            <a:pPr eaLnBrk="1" hangingPunct="1">
              <a:defRPr/>
            </a:pPr>
            <a:r>
              <a:rPr lang="tr-TR" sz="1400" dirty="0"/>
              <a:t>Bir yerden bir yere geçiş için çatılardan geçilmekte eve girişler yine çatılardan sağlanmaktadır.Evlerin arasında meydan görevi gören boş alanlar bulunmaktadır.  </a:t>
            </a:r>
          </a:p>
        </p:txBody>
      </p:sp>
      <p:pic>
        <p:nvPicPr>
          <p:cNvPr id="19462" name="7 İçerik Yer Tutucusu" descr="CH k1.jpg"/>
          <p:cNvPicPr>
            <a:picLocks noGrp="1" noChangeAspect="1"/>
          </p:cNvPicPr>
          <p:nvPr>
            <p:ph sz="quarter" idx="4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240464" y="1628775"/>
            <a:ext cx="3959225" cy="3671888"/>
          </a:xfrm>
        </p:spPr>
      </p:pic>
    </p:spTree>
    <p:extLst>
      <p:ext uri="{BB962C8B-B14F-4D97-AF65-F5344CB8AC3E}">
        <p14:creationId xmlns:p14="http://schemas.microsoft.com/office/powerpoint/2010/main" val="3974550156"/>
      </p:ext>
    </p:extLst>
  </p:cSld>
  <p:clrMapOvr>
    <a:masterClrMapping/>
  </p:clrMapOvr>
</p:sld>
</file>

<file path=ppt/theme/theme1.xml><?xml version="1.0" encoding="utf-8"?>
<a:theme xmlns:a="http://schemas.openxmlformats.org/drawingml/2006/main" name="Duman">
  <a:themeElements>
    <a:clrScheme name="Duman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Duman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uman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0</TotalTime>
  <Words>241</Words>
  <Application>Microsoft Office PowerPoint</Application>
  <PresentationFormat>Geniş ekran</PresentationFormat>
  <Paragraphs>36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2" baseType="lpstr">
      <vt:lpstr>Arial</vt:lpstr>
      <vt:lpstr>Century Gothic</vt:lpstr>
      <vt:lpstr>Wingdings 3</vt:lpstr>
      <vt:lpstr>Duman</vt:lpstr>
      <vt:lpstr>KAMUSAL ALAN VE KENT</vt:lpstr>
      <vt:lpstr>Avcı ve Toplayıcı Topluluklar </vt:lpstr>
      <vt:lpstr>İlk yerleşik topluluklar  </vt:lpstr>
      <vt:lpstr>Köyün MirasI</vt:lpstr>
      <vt:lpstr>  Kentlerin Gelişimi </vt:lpstr>
      <vt:lpstr>İlk kent yerleşimi çatalhöyük</vt:lpstr>
      <vt:lpstr>ÇATALHÖYÜK</vt:lpstr>
      <vt:lpstr>Çatalhöyük yerleşimi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KAMUSAL ALAN VE KENT</dc:title>
  <dc:creator>OZGUN DINCER</dc:creator>
  <cp:lastModifiedBy>user</cp:lastModifiedBy>
  <cp:revision>3</cp:revision>
  <dcterms:created xsi:type="dcterms:W3CDTF">2019-04-02T09:31:49Z</dcterms:created>
  <dcterms:modified xsi:type="dcterms:W3CDTF">2020-02-02T15:01:50Z</dcterms:modified>
</cp:coreProperties>
</file>