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2" r:id="rId3"/>
    <p:sldId id="263" r:id="rId4"/>
    <p:sldId id="264" r:id="rId5"/>
    <p:sldId id="265" r:id="rId6"/>
    <p:sldId id="266" r:id="rId7"/>
    <p:sldId id="267" r:id="rId8"/>
    <p:sldId id="268"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7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8B8F1076-7F5B-417D-8723-4FEFB713838C}" type="datetimeFigureOut">
              <a:rPr lang="tr-TR" smtClean="0"/>
              <a:t>2.12.2021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578F2B4F-4AA6-44E3-889C-5E7BB5FC1133}" type="slidenum">
              <a:rPr lang="tr-TR" smtClean="0"/>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8B8F1076-7F5B-417D-8723-4FEFB713838C}" type="datetimeFigureOut">
              <a:rPr lang="tr-TR" smtClean="0"/>
              <a:t>2.12.2021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578F2B4F-4AA6-44E3-889C-5E7BB5FC1133}" type="slidenum">
              <a:rPr lang="tr-TR" smtClean="0"/>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B8F1076-7F5B-417D-8723-4FEFB713838C}" type="datetimeFigureOut">
              <a:rPr lang="tr-TR" smtClean="0"/>
              <a:t>2.12.2021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8F2B4F-4AA6-44E3-889C-5E7BB5FC1133}" type="slidenum">
              <a:rPr lang="tr-TR" smtClean="0"/>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B8F1076-7F5B-417D-8723-4FEFB713838C}" type="datetimeFigureOut">
              <a:rPr lang="tr-TR" smtClean="0"/>
              <a:t>2.12.2021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78F2B4F-4AA6-44E3-889C-5E7BB5FC1133}" type="slidenum">
              <a:rPr lang="tr-TR" smtClean="0"/>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3861048"/>
            <a:ext cx="6840760" cy="990600"/>
          </a:xfrm>
        </p:spPr>
        <p:txBody>
          <a:bodyPr>
            <a:normAutofit/>
          </a:bodyPr>
          <a:lstStyle/>
          <a:p>
            <a:r>
              <a:rPr lang="tr-TR" sz="2400" dirty="0" smtClean="0"/>
              <a:t>SOSYAL HİZMET DEĞERLERİ BAĞLAMINDA DENETİMLİ SERBESTLİK</a:t>
            </a:r>
            <a:endParaRPr lang="tr-TR" sz="2400" dirty="0"/>
          </a:p>
        </p:txBody>
      </p:sp>
      <p:sp>
        <p:nvSpPr>
          <p:cNvPr id="3" name="2 Alt Başlık"/>
          <p:cNvSpPr>
            <a:spLocks noGrp="1"/>
          </p:cNvSpPr>
          <p:nvPr>
            <p:ph type="subTitle" idx="1"/>
          </p:nvPr>
        </p:nvSpPr>
        <p:spPr/>
        <p:txBody>
          <a:bodyPr/>
          <a:lstStyle/>
          <a:p>
            <a:r>
              <a:rPr lang="tr-TR" dirty="0" smtClean="0"/>
              <a:t>ARŞ.GÖR. DR. MÜNEVVER ERYALÇIN</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hizmet değerleri</a:t>
            </a:r>
            <a:endParaRPr lang="tr-TR" dirty="0"/>
          </a:p>
        </p:txBody>
      </p:sp>
      <p:sp>
        <p:nvSpPr>
          <p:cNvPr id="3" name="2 İçerik Yer Tutucusu"/>
          <p:cNvSpPr>
            <a:spLocks noGrp="1"/>
          </p:cNvSpPr>
          <p:nvPr>
            <p:ph sz="quarter" idx="1"/>
          </p:nvPr>
        </p:nvSpPr>
        <p:spPr>
          <a:xfrm>
            <a:off x="914400" y="2276872"/>
            <a:ext cx="8229600" cy="2857872"/>
          </a:xfrm>
        </p:spPr>
        <p:txBody>
          <a:bodyPr>
            <a:normAutofit fontScale="92500" lnSpcReduction="10000"/>
          </a:bodyPr>
          <a:lstStyle/>
          <a:p>
            <a:r>
              <a:rPr lang="tr-TR" dirty="0" smtClean="0"/>
              <a:t>Bireyin biricikliği</a:t>
            </a:r>
          </a:p>
          <a:p>
            <a:r>
              <a:rPr lang="tr-TR" dirty="0" smtClean="0"/>
              <a:t>insan hakları ve sosyal adalet ilkeleri </a:t>
            </a:r>
            <a:endParaRPr lang="tr-TR" dirty="0" smtClean="0"/>
          </a:p>
          <a:p>
            <a:r>
              <a:rPr lang="tr-TR" dirty="0" smtClean="0"/>
              <a:t>güçlendirme</a:t>
            </a:r>
          </a:p>
          <a:p>
            <a:r>
              <a:rPr lang="tr-TR" dirty="0" smtClean="0"/>
              <a:t>koşulsuz </a:t>
            </a:r>
            <a:r>
              <a:rPr lang="tr-TR" dirty="0" smtClean="0"/>
              <a:t>kabul</a:t>
            </a:r>
            <a:r>
              <a:rPr lang="tr-TR" dirty="0" smtClean="0"/>
              <a:t>,</a:t>
            </a:r>
          </a:p>
          <a:p>
            <a:r>
              <a:rPr lang="tr-TR" dirty="0" smtClean="0"/>
              <a:t> </a:t>
            </a:r>
            <a:r>
              <a:rPr lang="tr-TR" dirty="0" smtClean="0"/>
              <a:t>saygı ve toplum katılımı </a:t>
            </a:r>
          </a:p>
          <a:p>
            <a:r>
              <a:rPr lang="tr-TR" dirty="0" smtClean="0"/>
              <a:t>onarıcı </a:t>
            </a:r>
            <a:r>
              <a:rPr lang="tr-TR" dirty="0" smtClean="0"/>
              <a:t>adalet </a:t>
            </a:r>
            <a:r>
              <a:rPr lang="tr-TR" dirty="0" smtClean="0"/>
              <a:t>felsefesi</a:t>
            </a:r>
          </a:p>
          <a:p>
            <a:r>
              <a:rPr lang="tr-TR" dirty="0" smtClean="0"/>
              <a:t> düzenleyici ve katılımcı </a:t>
            </a:r>
            <a:r>
              <a:rPr lang="tr-TR" dirty="0" smtClean="0"/>
              <a:t>adalet </a:t>
            </a:r>
            <a:r>
              <a:rPr lang="tr-TR" dirty="0" smtClean="0"/>
              <a:t>anlayışı</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1219200"/>
            <a:ext cx="8229600" cy="2929880"/>
          </a:xfrm>
        </p:spPr>
        <p:txBody>
          <a:bodyPr/>
          <a:lstStyle/>
          <a:p>
            <a:pPr algn="just"/>
            <a:r>
              <a:rPr lang="tr-TR" dirty="0" smtClean="0"/>
              <a:t>Adli </a:t>
            </a:r>
            <a:r>
              <a:rPr lang="tr-TR" dirty="0" smtClean="0"/>
              <a:t>alanda çalışan sosyal hizmet </a:t>
            </a:r>
            <a:r>
              <a:rPr lang="tr-TR" dirty="0" smtClean="0"/>
              <a:t>uzmanları</a:t>
            </a:r>
          </a:p>
          <a:p>
            <a:pPr algn="just"/>
            <a:r>
              <a:rPr lang="tr-TR" dirty="0" smtClean="0"/>
              <a:t>suçluluk </a:t>
            </a:r>
            <a:r>
              <a:rPr lang="tr-TR" dirty="0" smtClean="0"/>
              <a:t>suça sürüklenen çocuk ve </a:t>
            </a:r>
            <a:r>
              <a:rPr lang="tr-TR" dirty="0" smtClean="0"/>
              <a:t>gençlerle, </a:t>
            </a:r>
            <a:r>
              <a:rPr lang="tr-TR" dirty="0" smtClean="0"/>
              <a:t>suç mağduru </a:t>
            </a:r>
            <a:r>
              <a:rPr lang="tr-TR" dirty="0" smtClean="0"/>
              <a:t>ailelerle , </a:t>
            </a:r>
            <a:r>
              <a:rPr lang="tr-TR" dirty="0" smtClean="0"/>
              <a:t>suçun psiko sosyal etkileri ile baş edebilmesi, suç davranışının nedenleri, </a:t>
            </a:r>
            <a:r>
              <a:rPr lang="tr-TR" dirty="0" smtClean="0"/>
              <a:t> etkileri</a:t>
            </a:r>
            <a:r>
              <a:rPr lang="tr-TR" dirty="0" smtClean="0"/>
              <a:t>, koruyucu önleyici müdahale yöntemlerinin geliştirilmesi açısından </a:t>
            </a:r>
            <a:r>
              <a:rPr lang="tr-TR" dirty="0" smtClean="0"/>
              <a:t> profesyonel rol ve sorumluluklara sahiptir.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457200" y="1219200"/>
            <a:ext cx="8229600" cy="3721968"/>
          </a:xfrm>
        </p:spPr>
        <p:txBody>
          <a:bodyPr>
            <a:normAutofit lnSpcReduction="10000"/>
          </a:bodyPr>
          <a:lstStyle/>
          <a:p>
            <a:pPr algn="just"/>
            <a:r>
              <a:rPr lang="tr-TR" dirty="0" smtClean="0"/>
              <a:t>Denetimli serbestlik sisteminde mesleki çalışmalar sosyal hizmet </a:t>
            </a:r>
            <a:r>
              <a:rPr lang="tr-TR" dirty="0" smtClean="0"/>
              <a:t>, sosyoloji</a:t>
            </a:r>
            <a:r>
              <a:rPr lang="tr-TR" dirty="0" smtClean="0"/>
              <a:t>, psikoloji, hukuk, sosyal politika </a:t>
            </a:r>
            <a:r>
              <a:rPr lang="tr-TR" dirty="0" smtClean="0"/>
              <a:t>gibi farklı disiplinlerinden </a:t>
            </a:r>
            <a:r>
              <a:rPr lang="tr-TR" dirty="0" smtClean="0"/>
              <a:t>alınan ortak bilgi temelinden </a:t>
            </a:r>
            <a:r>
              <a:rPr lang="tr-TR" dirty="0" smtClean="0"/>
              <a:t>(eklektik) beslenmektedir.</a:t>
            </a:r>
          </a:p>
          <a:p>
            <a:pPr algn="just"/>
            <a:endParaRPr lang="tr-TR" dirty="0" smtClean="0"/>
          </a:p>
          <a:p>
            <a:pPr algn="just"/>
            <a:r>
              <a:rPr lang="tr-TR" dirty="0" smtClean="0"/>
              <a:t>Denetimli serbestlik eğitim iyileştirme süreçlerinde izlenen psikoeğitimler, grup çalışmaları, seminerler, istihdama erişim sosyal hizmet müdahalelerini içermektedir. </a:t>
            </a:r>
            <a:endParaRPr lang="tr-TR" dirty="0"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dirty="0" smtClean="0"/>
              <a:t>Sosyal hizmet uygulamalarında müracaatçının kendi kararını kendisinin vermesi hakkının gözetilmesi önemli bir gereklilik iken denetimli serbestlik sisteminde kişilerin yasal yaptırım ile sürece dâhil edilmeleri söz </a:t>
            </a:r>
            <a:r>
              <a:rPr lang="tr-TR" dirty="0" smtClean="0"/>
              <a:t>konusudur.</a:t>
            </a:r>
          </a:p>
          <a:p>
            <a:pPr algn="just"/>
            <a:endParaRPr lang="tr-TR" dirty="0" smtClean="0"/>
          </a:p>
          <a:p>
            <a:pPr algn="just"/>
            <a:r>
              <a:rPr lang="tr-TR" dirty="0" smtClean="0"/>
              <a:t>Burada sosyal hizmette dirençli müracaatçılar izlenen görüşme becerilerinden  bireylerin </a:t>
            </a:r>
            <a:r>
              <a:rPr lang="tr-TR" dirty="0" smtClean="0"/>
              <a:t>değişime yönelik dirençlerinin </a:t>
            </a:r>
            <a:r>
              <a:rPr lang="tr-TR" dirty="0" smtClean="0"/>
              <a:t>azaltılması;  </a:t>
            </a:r>
            <a:r>
              <a:rPr lang="tr-TR" dirty="0" smtClean="0"/>
              <a:t>pro-sosyal davranışların </a:t>
            </a:r>
            <a:r>
              <a:rPr lang="tr-TR" dirty="0" smtClean="0"/>
              <a:t>geliştirilmesi gibi </a:t>
            </a:r>
            <a:r>
              <a:rPr lang="tr-TR" dirty="0" smtClean="0"/>
              <a:t>bilişsel-davranışsal teknikler ve motivasyonel </a:t>
            </a:r>
            <a:r>
              <a:rPr lang="tr-TR" dirty="0" smtClean="0"/>
              <a:t>yaklaşımlar kullanılmaktadır.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11560" y="2636912"/>
            <a:ext cx="8229600" cy="1705744"/>
          </a:xfrm>
        </p:spPr>
        <p:txBody>
          <a:bodyPr/>
          <a:lstStyle/>
          <a:p>
            <a:pPr algn="just"/>
            <a:r>
              <a:rPr lang="tr-TR" dirty="0" smtClean="0"/>
              <a:t>Bireyin </a:t>
            </a:r>
            <a:r>
              <a:rPr lang="tr-TR" dirty="0" smtClean="0"/>
              <a:t>biricikliği bağlamında denetimli serbestlik sistemi içinde de bireyin çoğunlukla </a:t>
            </a:r>
            <a:r>
              <a:rPr lang="tr-TR" dirty="0" smtClean="0"/>
              <a:t>-risk-ihtiyaç ve bireyselleştirme bağlamında ele </a:t>
            </a:r>
            <a:r>
              <a:rPr lang="tr-TR" dirty="0" smtClean="0"/>
              <a:t>alınması benzeşen bir yöndür.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611560" y="2276872"/>
            <a:ext cx="8229600" cy="3312368"/>
          </a:xfrm>
        </p:spPr>
        <p:txBody>
          <a:bodyPr>
            <a:normAutofit/>
          </a:bodyPr>
          <a:lstStyle/>
          <a:p>
            <a:pPr algn="just"/>
            <a:r>
              <a:rPr lang="tr-TR" sz="2800" dirty="0" smtClean="0"/>
              <a:t>Toplumsal </a:t>
            </a:r>
            <a:r>
              <a:rPr lang="tr-TR" sz="2800" dirty="0" smtClean="0"/>
              <a:t>adaletin </a:t>
            </a:r>
            <a:r>
              <a:rPr lang="tr-TR" sz="2800" dirty="0" smtClean="0"/>
              <a:t>sağlanması için </a:t>
            </a:r>
            <a:r>
              <a:rPr lang="tr-TR" sz="2800" dirty="0" smtClean="0"/>
              <a:t>çalışan denetimli serbestlik sistemi, sosyal hizmetin temel amaçlarından olan sosyal adaletin sağlanması sürecinde önemli bir mekanizma </a:t>
            </a:r>
            <a:r>
              <a:rPr lang="tr-TR" sz="2800" dirty="0" smtClean="0"/>
              <a:t>sunmaktadır. </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395536" y="2420888"/>
            <a:ext cx="8229600" cy="3001888"/>
          </a:xfrm>
        </p:spPr>
        <p:txBody>
          <a:bodyPr/>
          <a:lstStyle/>
          <a:p>
            <a:pPr algn="just"/>
            <a:r>
              <a:rPr lang="tr-TR" dirty="0" smtClean="0"/>
              <a:t>Sistem, suçun önlenmesi ve suçun neden olduğu zararın azaltılması boyutunda sadece suça sürüklenen çocuk ve gençlerin suçtan uzaklaşma ve kendini onarma sorumluluklarını yerine getirmekle kalmaz, toplumun da bu süreçteki sorumluluklarına dikkat çeker.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sz="quarter" idx="1"/>
          </p:nvPr>
        </p:nvSpPr>
        <p:spPr/>
        <p:txBody>
          <a:bodyPr/>
          <a:lstStyle/>
          <a:p>
            <a:r>
              <a:rPr lang="tr-TR" dirty="0" smtClean="0"/>
              <a:t>CANTON, </a:t>
            </a:r>
            <a:r>
              <a:rPr lang="tr-TR" dirty="0" smtClean="0"/>
              <a:t>R (2011). </a:t>
            </a:r>
            <a:r>
              <a:rPr lang="tr-TR" dirty="0" err="1" smtClean="0"/>
              <a:t>Probation</a:t>
            </a:r>
            <a:r>
              <a:rPr lang="tr-TR" dirty="0" smtClean="0"/>
              <a:t>: </a:t>
            </a:r>
            <a:r>
              <a:rPr lang="tr-TR" dirty="0" err="1" smtClean="0"/>
              <a:t>Working</a:t>
            </a:r>
            <a:r>
              <a:rPr lang="tr-TR" dirty="0" smtClean="0"/>
              <a:t> </a:t>
            </a:r>
            <a:r>
              <a:rPr lang="tr-TR" dirty="0" err="1" smtClean="0"/>
              <a:t>with</a:t>
            </a:r>
            <a:r>
              <a:rPr lang="tr-TR" dirty="0" smtClean="0"/>
              <a:t> </a:t>
            </a:r>
            <a:r>
              <a:rPr lang="tr-TR" dirty="0" err="1" smtClean="0"/>
              <a:t>offenders</a:t>
            </a:r>
            <a:r>
              <a:rPr lang="tr-TR" dirty="0" smtClean="0"/>
              <a:t>. </a:t>
            </a:r>
            <a:r>
              <a:rPr lang="tr-TR" dirty="0" err="1" smtClean="0"/>
              <a:t>Routledge</a:t>
            </a:r>
            <a:r>
              <a:rPr lang="tr-TR" dirty="0" smtClean="0"/>
              <a:t>.</a:t>
            </a:r>
          </a:p>
          <a:p>
            <a:pPr>
              <a:buNone/>
            </a:pPr>
            <a:endParaRPr lang="tr-TR" dirty="0" smtClean="0"/>
          </a:p>
          <a:p>
            <a:r>
              <a:rPr lang="en-US" dirty="0" smtClean="0"/>
              <a:t>DUYAN  V (2012). </a:t>
            </a:r>
            <a:r>
              <a:rPr lang="en-US" dirty="0" err="1" smtClean="0"/>
              <a:t>Sosyal</a:t>
            </a:r>
            <a:r>
              <a:rPr lang="en-US" dirty="0" smtClean="0"/>
              <a:t> </a:t>
            </a:r>
            <a:r>
              <a:rPr lang="tr-TR" dirty="0" smtClean="0"/>
              <a:t>h</a:t>
            </a:r>
            <a:r>
              <a:rPr lang="en-US" dirty="0" err="1" smtClean="0"/>
              <a:t>izmet</a:t>
            </a:r>
            <a:r>
              <a:rPr lang="en-US" dirty="0" smtClean="0"/>
              <a:t> </a:t>
            </a:r>
            <a:r>
              <a:rPr lang="tr-TR" dirty="0" smtClean="0"/>
              <a:t>t</a:t>
            </a:r>
            <a:r>
              <a:rPr lang="en-US" dirty="0" err="1" smtClean="0"/>
              <a:t>emelleri</a:t>
            </a:r>
            <a:r>
              <a:rPr lang="en-US" dirty="0" smtClean="0"/>
              <a:t> </a:t>
            </a:r>
            <a:r>
              <a:rPr lang="tr-TR" dirty="0" smtClean="0"/>
              <a:t>y</a:t>
            </a:r>
            <a:r>
              <a:rPr lang="en-US" dirty="0" err="1" smtClean="0"/>
              <a:t>aklaşımları</a:t>
            </a:r>
            <a:r>
              <a:rPr lang="en-US" dirty="0" smtClean="0"/>
              <a:t> </a:t>
            </a:r>
            <a:r>
              <a:rPr lang="tr-TR" dirty="0" smtClean="0"/>
              <a:t>m</a:t>
            </a:r>
            <a:r>
              <a:rPr lang="en-US" dirty="0" err="1" smtClean="0"/>
              <a:t>üdahale</a:t>
            </a:r>
            <a:r>
              <a:rPr lang="en-US" dirty="0" smtClean="0"/>
              <a:t> </a:t>
            </a:r>
            <a:r>
              <a:rPr lang="tr-TR" dirty="0" smtClean="0"/>
              <a:t>y</a:t>
            </a:r>
            <a:r>
              <a:rPr lang="en-US" dirty="0" err="1" smtClean="0"/>
              <a:t>öntemleri</a:t>
            </a:r>
            <a:r>
              <a:rPr lang="en-US" dirty="0" smtClean="0"/>
              <a:t>.</a:t>
            </a:r>
            <a:r>
              <a:rPr lang="en-US" i="1" dirty="0" smtClean="0"/>
              <a:t> </a:t>
            </a:r>
            <a:r>
              <a:rPr lang="en-US" dirty="0" smtClean="0"/>
              <a:t>SHUD </a:t>
            </a:r>
            <a:r>
              <a:rPr lang="en-US" dirty="0" err="1" smtClean="0"/>
              <a:t>Yayınları</a:t>
            </a:r>
            <a:r>
              <a:rPr lang="tr-TR" dirty="0" smtClean="0"/>
              <a:t>: </a:t>
            </a:r>
            <a:r>
              <a:rPr lang="en-US" dirty="0" smtClean="0"/>
              <a:t>Ankara</a:t>
            </a:r>
            <a:r>
              <a:rPr lang="tr-TR" dirty="0" smtClean="0"/>
              <a:t>.</a:t>
            </a:r>
          </a:p>
          <a:p>
            <a:endParaRPr lang="tr-TR" dirty="0" smtClean="0"/>
          </a:p>
          <a:p>
            <a:r>
              <a:rPr lang="en-US" dirty="0" smtClean="0"/>
              <a:t>ZASTROW C (2013). </a:t>
            </a:r>
            <a:r>
              <a:rPr lang="en-US" dirty="0" err="1" smtClean="0"/>
              <a:t>Sosyal</a:t>
            </a:r>
            <a:r>
              <a:rPr lang="en-US" dirty="0" smtClean="0"/>
              <a:t> </a:t>
            </a:r>
            <a:r>
              <a:rPr lang="en-US" dirty="0" err="1" smtClean="0"/>
              <a:t>hizmete</a:t>
            </a:r>
            <a:r>
              <a:rPr lang="en-US" dirty="0" smtClean="0"/>
              <a:t> </a:t>
            </a:r>
            <a:r>
              <a:rPr lang="en-US" dirty="0" err="1" smtClean="0"/>
              <a:t>giriş</a:t>
            </a:r>
            <a:r>
              <a:rPr lang="en-US" dirty="0" smtClean="0"/>
              <a:t>. </a:t>
            </a:r>
            <a:r>
              <a:rPr lang="en-US" dirty="0" err="1" smtClean="0"/>
              <a:t>Nika</a:t>
            </a:r>
            <a:r>
              <a:rPr lang="en-US" dirty="0" smtClean="0"/>
              <a:t> </a:t>
            </a:r>
            <a:r>
              <a:rPr lang="en-US" dirty="0" err="1" smtClean="0"/>
              <a:t>Yayınevi</a:t>
            </a:r>
            <a:r>
              <a:rPr lang="en-US" dirty="0" smtClean="0"/>
              <a:t>: Ankara.</a:t>
            </a:r>
            <a:endParaRPr lang="tr-TR" dirty="0" smtClean="0"/>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210</TotalTime>
  <Words>314</Words>
  <Application>Microsoft Office PowerPoint</Application>
  <PresentationFormat>Ekran Gösterisi (4:3)</PresentationFormat>
  <Paragraphs>27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Kaynak</vt:lpstr>
      <vt:lpstr>SOSYAL HİZMET DEĞERLERİ BAĞLAMINDA DENETİMLİ SERBESTLİK</vt:lpstr>
      <vt:lpstr>Sosyal hizmet değerleri</vt:lpstr>
      <vt:lpstr>Slayt 3</vt:lpstr>
      <vt:lpstr>Slayt 4</vt:lpstr>
      <vt:lpstr>Slayt 5</vt:lpstr>
      <vt:lpstr>Slayt 6</vt:lpstr>
      <vt:lpstr>Slayt 7</vt:lpstr>
      <vt:lpstr>Slayt 8</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DENETİMLİ SERBESTLİĞİN DÜNYADA VE TÜRKİYE’DEKİ GELİŞİMİ</dc:title>
  <dc:creator>Münevver ERYALÇIN</dc:creator>
  <cp:lastModifiedBy>Münevver ERYALÇIN</cp:lastModifiedBy>
  <cp:revision>3</cp:revision>
  <dcterms:created xsi:type="dcterms:W3CDTF">2021-12-02T08:23:18Z</dcterms:created>
  <dcterms:modified xsi:type="dcterms:W3CDTF">2021-12-02T11:54:00Z</dcterms:modified>
</cp:coreProperties>
</file>