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64" r:id="rId4"/>
    <p:sldId id="266" r:id="rId5"/>
    <p:sldId id="267" r:id="rId6"/>
    <p:sldId id="269" r:id="rId7"/>
    <p:sldId id="271" r:id="rId8"/>
    <p:sldId id="273" r:id="rId9"/>
    <p:sldId id="274" r:id="rId10"/>
    <p:sldId id="275" r:id="rId11"/>
    <p:sldId id="276" r:id="rId12"/>
    <p:sldId id="284" r:id="rId13"/>
    <p:sldId id="285" r:id="rId14"/>
    <p:sldId id="287" r:id="rId15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63" autoAdjust="0"/>
    <p:restoredTop sz="94660"/>
  </p:normalViewPr>
  <p:slideViewPr>
    <p:cSldViewPr snapToGrid="0">
      <p:cViewPr varScale="1">
        <p:scale>
          <a:sx n="70" d="100"/>
          <a:sy n="70" d="100"/>
        </p:scale>
        <p:origin x="39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91829CB3-B8A1-487F-B408-1D39361511F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33FB2CBB-444C-46EB-A8F6-9B7B8844C68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47580A69-E913-41E1-B814-D9C7AEADC1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0846A7-D52E-4BB3-A13D-E47CF4E189D7}" type="datetimeFigureOut">
              <a:rPr lang="tr-TR" smtClean="0"/>
              <a:t>7.04.2020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D44D42DA-EC6B-4A4B-A3B2-A1CC8BE05E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7DB9C355-6760-46BB-A400-B79F94FE9C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E09981-7EB1-4FC7-A52D-40ACE89FC12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965660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A75FA74-4DA9-4792-8537-F78824B5D4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94285E83-EACF-49D8-90F6-AF769514252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F72868EA-BE2B-4525-A8A1-19AEF1F533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0846A7-D52E-4BB3-A13D-E47CF4E189D7}" type="datetimeFigureOut">
              <a:rPr lang="tr-TR" smtClean="0"/>
              <a:t>7.04.2020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6A556333-AD34-491C-8481-CF878548CB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D489156E-7CC8-4CC8-8DA1-299D80C77D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E09981-7EB1-4FC7-A52D-40ACE89FC12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596258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F3833BC9-2835-472D-B83C-18DB8CAD737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DCF5DF97-E8C1-4787-B4BC-ABB1D141C11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A8B0F530-658C-495D-B69F-A3ADDA8296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0846A7-D52E-4BB3-A13D-E47CF4E189D7}" type="datetimeFigureOut">
              <a:rPr lang="tr-TR" smtClean="0"/>
              <a:t>7.04.2020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2031F674-611B-4BBA-A4F2-35B4360151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AE8C4A28-D76C-4EFF-AE61-5045ACA2A6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E09981-7EB1-4FC7-A52D-40ACE89FC12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765267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1979085-108B-4420-AC4D-376A4D04AF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E8016E7-328C-4473-8F27-7AA8191235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F9BE9D4E-D803-4CCA-9AD2-499C944680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0846A7-D52E-4BB3-A13D-E47CF4E189D7}" type="datetimeFigureOut">
              <a:rPr lang="tr-TR" smtClean="0"/>
              <a:t>7.04.2020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3BB8E325-2411-4B3D-B7FB-2B66F1E838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AB38D657-A6A6-4AD6-8987-6A68E92800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E09981-7EB1-4FC7-A52D-40ACE89FC12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050576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9DD4ECE-9A5C-4CDD-84A4-992E6DF351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1AF5FDB9-0308-4734-9F00-041F3A09498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11D6E5E8-64DA-48D4-987F-1FFDC306E1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0846A7-D52E-4BB3-A13D-E47CF4E189D7}" type="datetimeFigureOut">
              <a:rPr lang="tr-TR" smtClean="0"/>
              <a:t>7.04.2020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0F9C8D72-52CF-4F13-82A3-B0E50F853F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24FC15C7-D281-4D99-8BA2-9DCE062D5C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E09981-7EB1-4FC7-A52D-40ACE89FC12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713300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47C778D-3A54-4196-BDD4-ABC6D3A843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64B15B5-6607-407E-A557-42523E281D9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551E77F7-ED10-4BE6-A4B1-2395EA9168F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92C8B445-4517-4333-83AC-86E281567A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0846A7-D52E-4BB3-A13D-E47CF4E189D7}" type="datetimeFigureOut">
              <a:rPr lang="tr-TR" smtClean="0"/>
              <a:t>7.04.2020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853630CC-7ED8-4744-8D4F-633BA2C212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29F1522C-F92A-408A-8826-BB079875C1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E09981-7EB1-4FC7-A52D-40ACE89FC12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010336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A675E6B-01F5-4EAD-9E9F-9326F1F71A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B0B24450-0A4B-454D-A3F0-270753FFF7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30C2552C-4748-49E4-9183-F12F1FD1A6B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300F2D12-3091-4B73-B13D-BC9BD3EBAD2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EEF43B51-9B27-40DA-BD79-7B8E11F891A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0B1091BA-C380-4268-8B15-2F66011DAB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0846A7-D52E-4BB3-A13D-E47CF4E189D7}" type="datetimeFigureOut">
              <a:rPr lang="tr-TR" smtClean="0"/>
              <a:t>7.04.2020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13BF1D68-1636-4D61-BA58-1F399DA9AC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51E54501-8DB1-40AB-BBDC-ADDA72CE25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E09981-7EB1-4FC7-A52D-40ACE89FC12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969529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AD34F76-698B-49E9-83B1-8D50E8BA31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907EEB87-3CFB-447F-9701-ED79456041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0846A7-D52E-4BB3-A13D-E47CF4E189D7}" type="datetimeFigureOut">
              <a:rPr lang="tr-TR" smtClean="0"/>
              <a:t>7.04.2020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296EE85C-F6DF-4F38-BE65-FB8224889E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7782071E-43EA-491C-93F0-0CD356D9D2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E09981-7EB1-4FC7-A52D-40ACE89FC12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302458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07F11518-265E-44EB-BEEC-5CCCE3E7EB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0846A7-D52E-4BB3-A13D-E47CF4E189D7}" type="datetimeFigureOut">
              <a:rPr lang="tr-TR" smtClean="0"/>
              <a:t>7.04.2020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6C2A388E-9EEE-49F2-8A07-6CD16EE944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41EBBD62-C5B1-464E-A642-101CA6D6B2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E09981-7EB1-4FC7-A52D-40ACE89FC12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911250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D87BF61-E46C-4D2D-9C42-352BED2BA7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2F72698-D53F-4F1C-BCCF-8E13064644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786AB348-DF2A-48EA-9891-DCEF0BC9DCB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7E453AD7-B49B-485C-884E-573154AEAB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0846A7-D52E-4BB3-A13D-E47CF4E189D7}" type="datetimeFigureOut">
              <a:rPr lang="tr-TR" smtClean="0"/>
              <a:t>7.04.2020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076C1C27-BD8F-4A89-90D2-60CC21E938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D8C11954-C2FA-43CB-ADCE-0D0B8754B3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E09981-7EB1-4FC7-A52D-40ACE89FC12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774453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5E5AF251-639E-4558-80D3-7BAE208565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2037949F-91EC-44DA-954D-976A5E92E60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6AEF9067-F2D7-4A9A-A39D-9441A3EF060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5955B7CF-F391-4AF5-A8BF-6EE0619874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0846A7-D52E-4BB3-A13D-E47CF4E189D7}" type="datetimeFigureOut">
              <a:rPr lang="tr-TR" smtClean="0"/>
              <a:t>7.04.2020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A7C2B860-1A05-4735-A9F9-8B7C8BBB7A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75C5AF07-2B35-4BD1-A901-382611EF9A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E09981-7EB1-4FC7-A52D-40ACE89FC12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594830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2B8DC68D-E411-461D-84F9-92FD7A10E8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0EED9E72-15EA-4EF9-A4CD-7374D86DDD1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49328455-9E98-47FB-A379-8EFBBCF0FD2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0846A7-D52E-4BB3-A13D-E47CF4E189D7}" type="datetimeFigureOut">
              <a:rPr lang="tr-TR" smtClean="0"/>
              <a:t>7.04.2020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DC26EEA9-EEAF-488E-BDE1-D97368E9241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256F8AAC-F49F-4450-B5FB-EC7C1E99C9B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E09981-7EB1-4FC7-A52D-40ACE89FC12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045592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2395220-F63E-4D3B-9C82-284A48A20D8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b="1" dirty="0"/>
              <a:t>Fen Öğretiminde Analojiler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D63E4E49-8DF3-41A6-9BBD-76943DF8240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797060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3" name="Picture 1">
            <a:extLst>
              <a:ext uri="{FF2B5EF4-FFF2-40B4-BE49-F238E27FC236}">
                <a16:creationId xmlns:a16="http://schemas.microsoft.com/office/drawing/2014/main" id="{9F9BB7E1-9475-4EF7-8D07-436EA95CF6A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78742" y="1537578"/>
            <a:ext cx="7416800" cy="34369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0"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 spd="med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697" name="Picture 1">
            <a:extLst>
              <a:ext uri="{FF2B5EF4-FFF2-40B4-BE49-F238E27FC236}">
                <a16:creationId xmlns:a16="http://schemas.microsoft.com/office/drawing/2014/main" id="{B8394EDE-02DE-4870-AB5C-5FBB2FB0B39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85522" y="548481"/>
            <a:ext cx="1747837" cy="5761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0"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Rectangle 1">
            <a:extLst>
              <a:ext uri="{FF2B5EF4-FFF2-40B4-BE49-F238E27FC236}">
                <a16:creationId xmlns:a16="http://schemas.microsoft.com/office/drawing/2014/main" id="{76508194-6FA6-44C3-BC04-3FF8AC1FE18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966914" y="103188"/>
            <a:ext cx="8243887" cy="1314450"/>
          </a:xfrm>
        </p:spPr>
        <p:txBody>
          <a:bodyPr/>
          <a:lstStyle/>
          <a:p>
            <a:pPr algn="ctr"/>
            <a:r>
              <a:rPr lang="tr-TR" altLang="tr-TR" sz="4000" b="1">
                <a:effectLst>
                  <a:outerShdw blurRad="38100" dist="38100" dir="2700000" algn="tl">
                    <a:srgbClr val="C0C0C0"/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  <a:sym typeface="Verdana" panose="020B0604030504040204" pitchFamily="34" charset="0"/>
              </a:rPr>
              <a:t>FOTOSENTEZ</a:t>
            </a:r>
            <a:br>
              <a:rPr lang="tr-TR" altLang="tr-TR" sz="4000" b="1">
                <a:effectLst>
                  <a:outerShdw blurRad="38100" dist="38100" dir="2700000" algn="tl">
                    <a:srgbClr val="C0C0C0"/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  <a:sym typeface="Verdana" panose="020B0604030504040204" pitchFamily="34" charset="0"/>
              </a:rPr>
            </a:br>
            <a:endParaRPr lang="tr-TR" altLang="tr-TR"/>
          </a:p>
        </p:txBody>
      </p:sp>
      <p:pic>
        <p:nvPicPr>
          <p:cNvPr id="37890" name="Picture 2">
            <a:extLst>
              <a:ext uri="{FF2B5EF4-FFF2-40B4-BE49-F238E27FC236}">
                <a16:creationId xmlns:a16="http://schemas.microsoft.com/office/drawing/2014/main" id="{64114981-3E99-4BD1-BE9A-B9A92C6AEA2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60513" y="1484313"/>
            <a:ext cx="9144000" cy="4229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0"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Rectangle 1">
            <a:extLst>
              <a:ext uri="{FF2B5EF4-FFF2-40B4-BE49-F238E27FC236}">
                <a16:creationId xmlns:a16="http://schemas.microsoft.com/office/drawing/2014/main" id="{4814FB28-39FB-4F04-B39D-04EA55D8564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966914" y="103188"/>
            <a:ext cx="8243887" cy="1314450"/>
          </a:xfrm>
        </p:spPr>
        <p:txBody>
          <a:bodyPr/>
          <a:lstStyle/>
          <a:p>
            <a:pPr algn="ctr"/>
            <a:r>
              <a:rPr lang="tr-TR" altLang="tr-TR" sz="3200" b="1">
                <a:effectLst>
                  <a:outerShdw blurRad="38100" dist="38100" dir="2700000" algn="tl">
                    <a:srgbClr val="C0C0C0"/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  <a:sym typeface="Verdana" panose="020B0604030504040204" pitchFamily="34" charset="0"/>
              </a:rPr>
              <a:t>EKMEK PİŞİRME VE FOTOSENTEZ</a:t>
            </a:r>
            <a:endParaRPr lang="tr-TR" altLang="tr-TR"/>
          </a:p>
        </p:txBody>
      </p:sp>
      <p:graphicFrame>
        <p:nvGraphicFramePr>
          <p:cNvPr id="38914" name="Group 2">
            <a:extLst>
              <a:ext uri="{FF2B5EF4-FFF2-40B4-BE49-F238E27FC236}">
                <a16:creationId xmlns:a16="http://schemas.microsoft.com/office/drawing/2014/main" id="{03BF7296-8CED-48B6-97A9-961A7CD5A741}"/>
              </a:ext>
            </a:extLst>
          </p:cNvPr>
          <p:cNvGraphicFramePr>
            <a:graphicFrameLocks noGrp="1"/>
          </p:cNvGraphicFramePr>
          <p:nvPr/>
        </p:nvGraphicFramePr>
        <p:xfrm>
          <a:off x="1774826" y="1600200"/>
          <a:ext cx="8569325" cy="4675188"/>
        </p:xfrm>
        <a:graphic>
          <a:graphicData uri="http://schemas.openxmlformats.org/drawingml/2006/table">
            <a:tbl>
              <a:tblPr/>
              <a:tblGrid>
                <a:gridCol w="2665413">
                  <a:extLst>
                    <a:ext uri="{9D8B030D-6E8A-4147-A177-3AD203B41FA5}">
                      <a16:colId xmlns:a16="http://schemas.microsoft.com/office/drawing/2014/main" val="3617852088"/>
                    </a:ext>
                  </a:extLst>
                </a:gridCol>
                <a:gridCol w="2709862">
                  <a:extLst>
                    <a:ext uri="{9D8B030D-6E8A-4147-A177-3AD203B41FA5}">
                      <a16:colId xmlns:a16="http://schemas.microsoft.com/office/drawing/2014/main" val="3115514983"/>
                    </a:ext>
                  </a:extLst>
                </a:gridCol>
                <a:gridCol w="3194050">
                  <a:extLst>
                    <a:ext uri="{9D8B030D-6E8A-4147-A177-3AD203B41FA5}">
                      <a16:colId xmlns:a16="http://schemas.microsoft.com/office/drawing/2014/main" val="2304419622"/>
                    </a:ext>
                  </a:extLst>
                </a:gridCol>
              </a:tblGrid>
              <a:tr h="1073150">
                <a:tc>
                  <a:txBody>
                    <a:bodyPr/>
                    <a:lstStyle>
                      <a:lvl1pPr>
                        <a:defRPr sz="16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1pPr>
                      <a:lvl2pPr marL="457200">
                        <a:defRPr sz="16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2pPr>
                      <a:lvl3pPr marL="914400">
                        <a:defRPr sz="16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3pPr>
                      <a:lvl4pPr marL="1371600">
                        <a:defRPr sz="16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4pPr>
                      <a:lvl5pPr marL="1828800">
                        <a:defRPr sz="16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5pPr>
                      <a:lvl6pPr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6pPr>
                      <a:lvl7pPr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7pPr>
                      <a:lvl8pPr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8pPr>
                      <a:lvl9pPr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2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cs typeface="Arial" panose="020B0604020202020204" pitchFamily="34" charset="0"/>
                          <a:sym typeface="Verdana" panose="020B0604030504040204" pitchFamily="34" charset="0"/>
                        </a:rPr>
                        <a:t>SÜREÇ</a:t>
                      </a:r>
                      <a:endParaRPr kumimoji="0" lang="tr-TR" altLang="tr-TR" sz="2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  <a:sym typeface="Times New Roman" panose="02020603050405020304" pitchFamily="18" charset="0"/>
                      </a:endParaRPr>
                    </a:p>
                  </a:txBody>
                  <a:tcPr marL="50800" marR="50800" marT="50800" marB="50800"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defRPr sz="16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1pPr>
                      <a:lvl2pPr marL="457200">
                        <a:defRPr sz="16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2pPr>
                      <a:lvl3pPr marL="914400">
                        <a:defRPr sz="16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3pPr>
                      <a:lvl4pPr marL="1371600">
                        <a:defRPr sz="16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4pPr>
                      <a:lvl5pPr marL="1828800">
                        <a:defRPr sz="16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5pPr>
                      <a:lvl6pPr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6pPr>
                      <a:lvl7pPr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7pPr>
                      <a:lvl8pPr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8pPr>
                      <a:lvl9pPr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2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cs typeface="Arial" panose="020B0604020202020204" pitchFamily="34" charset="0"/>
                          <a:sym typeface="Verdana" panose="020B0604030504040204" pitchFamily="34" charset="0"/>
                        </a:rPr>
                        <a:t>EKMEK PİŞİRME</a:t>
                      </a:r>
                      <a:endParaRPr kumimoji="0" lang="tr-TR" altLang="tr-TR" sz="2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  <a:sym typeface="Times New Roman" panose="02020603050405020304" pitchFamily="18" charset="0"/>
                      </a:endParaRPr>
                    </a:p>
                  </a:txBody>
                  <a:tcPr marL="50800" marR="50800" marT="50800" marB="508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defRPr sz="16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1pPr>
                      <a:lvl2pPr marL="457200">
                        <a:defRPr sz="16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2pPr>
                      <a:lvl3pPr marL="914400">
                        <a:defRPr sz="16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3pPr>
                      <a:lvl4pPr marL="1371600">
                        <a:defRPr sz="16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4pPr>
                      <a:lvl5pPr marL="1828800">
                        <a:defRPr sz="16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5pPr>
                      <a:lvl6pPr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6pPr>
                      <a:lvl7pPr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7pPr>
                      <a:lvl8pPr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8pPr>
                      <a:lvl9pPr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2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cs typeface="Arial" panose="020B0604020202020204" pitchFamily="34" charset="0"/>
                          <a:sym typeface="Verdana" panose="020B0604030504040204" pitchFamily="34" charset="0"/>
                        </a:rPr>
                        <a:t>FOTOSENTEZ</a:t>
                      </a:r>
                      <a:endParaRPr kumimoji="0" lang="tr-TR" altLang="tr-TR" sz="2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  <a:sym typeface="Times New Roman" panose="02020603050405020304" pitchFamily="18" charset="0"/>
                      </a:endParaRPr>
                    </a:p>
                  </a:txBody>
                  <a:tcPr marL="50800" marR="50800" marT="50800" marB="508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00258435"/>
                  </a:ext>
                </a:extLst>
              </a:tr>
              <a:tr h="1071563">
                <a:tc>
                  <a:txBody>
                    <a:bodyPr/>
                    <a:lstStyle>
                      <a:lvl1pPr>
                        <a:defRPr sz="16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1pPr>
                      <a:lvl2pPr marL="457200">
                        <a:defRPr sz="16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2pPr>
                      <a:lvl3pPr marL="914400">
                        <a:defRPr sz="16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3pPr>
                      <a:lvl4pPr marL="1371600">
                        <a:defRPr sz="16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4pPr>
                      <a:lvl5pPr marL="1828800">
                        <a:defRPr sz="16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5pPr>
                      <a:lvl6pPr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6pPr>
                      <a:lvl7pPr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7pPr>
                      <a:lvl8pPr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8pPr>
                      <a:lvl9pPr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2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cs typeface="Arial" panose="020B0604020202020204" pitchFamily="34" charset="0"/>
                          <a:sym typeface="Verdana" panose="020B0604030504040204" pitchFamily="34" charset="0"/>
                        </a:rPr>
                        <a:t>Materyaller</a:t>
                      </a:r>
                      <a:endParaRPr kumimoji="0" lang="tr-TR" altLang="tr-TR" sz="2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  <a:sym typeface="Times New Roman" panose="02020603050405020304" pitchFamily="18" charset="0"/>
                      </a:endParaRPr>
                    </a:p>
                  </a:txBody>
                  <a:tcPr marL="50800" marR="50800" marT="50800" marB="50800"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defRPr sz="16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1pPr>
                      <a:lvl2pPr marL="457200">
                        <a:defRPr sz="16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2pPr>
                      <a:lvl3pPr marL="914400">
                        <a:defRPr sz="16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3pPr>
                      <a:lvl4pPr marL="1371600">
                        <a:defRPr sz="16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4pPr>
                      <a:lvl5pPr marL="1828800">
                        <a:defRPr sz="16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5pPr>
                      <a:lvl6pPr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6pPr>
                      <a:lvl7pPr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7pPr>
                      <a:lvl8pPr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8pPr>
                      <a:lvl9pPr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cs typeface="Arial" panose="020B0604020202020204" pitchFamily="34" charset="0"/>
                          <a:sym typeface="Verdana" panose="020B0604030504040204" pitchFamily="34" charset="0"/>
                        </a:rPr>
                        <a:t>Un, Süt, Su, yağ, yumurta</a:t>
                      </a:r>
                      <a:endParaRPr kumimoji="0" lang="tr-TR" altLang="tr-TR" sz="2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  <a:sym typeface="Times New Roman" panose="02020603050405020304" pitchFamily="18" charset="0"/>
                      </a:endParaRPr>
                    </a:p>
                  </a:txBody>
                  <a:tcPr marL="50800" marR="50800" marT="50800" marB="508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defRPr sz="16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1pPr>
                      <a:lvl2pPr marL="457200">
                        <a:defRPr sz="16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2pPr>
                      <a:lvl3pPr marL="914400">
                        <a:defRPr sz="16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3pPr>
                      <a:lvl4pPr marL="1371600">
                        <a:defRPr sz="16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4pPr>
                      <a:lvl5pPr marL="1828800">
                        <a:defRPr sz="16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5pPr>
                      <a:lvl6pPr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6pPr>
                      <a:lvl7pPr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7pPr>
                      <a:lvl8pPr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8pPr>
                      <a:lvl9pPr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cs typeface="Arial" panose="020B0604020202020204" pitchFamily="34" charset="0"/>
                          <a:sym typeface="Verdana" panose="020B0604030504040204" pitchFamily="34" charset="0"/>
                        </a:rPr>
                        <a:t>Karbondioksit, Su</a:t>
                      </a:r>
                      <a:endParaRPr kumimoji="0" lang="tr-TR" altLang="tr-TR" sz="2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  <a:sym typeface="Times New Roman" panose="02020603050405020304" pitchFamily="18" charset="0"/>
                      </a:endParaRPr>
                    </a:p>
                  </a:txBody>
                  <a:tcPr marL="50800" marR="50800" marT="50800" marB="508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36771936"/>
                  </a:ext>
                </a:extLst>
              </a:tr>
              <a:tr h="1073150">
                <a:tc>
                  <a:txBody>
                    <a:bodyPr/>
                    <a:lstStyle>
                      <a:lvl1pPr>
                        <a:defRPr sz="16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1pPr>
                      <a:lvl2pPr marL="457200">
                        <a:defRPr sz="16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2pPr>
                      <a:lvl3pPr marL="914400">
                        <a:defRPr sz="16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3pPr>
                      <a:lvl4pPr marL="1371600">
                        <a:defRPr sz="16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4pPr>
                      <a:lvl5pPr marL="1828800">
                        <a:defRPr sz="16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5pPr>
                      <a:lvl6pPr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6pPr>
                      <a:lvl7pPr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7pPr>
                      <a:lvl8pPr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8pPr>
                      <a:lvl9pPr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2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cs typeface="Arial" panose="020B0604020202020204" pitchFamily="34" charset="0"/>
                          <a:sym typeface="Verdana" panose="020B0604030504040204" pitchFamily="34" charset="0"/>
                        </a:rPr>
                        <a:t>Enerji Kaynağı</a:t>
                      </a:r>
                      <a:endParaRPr kumimoji="0" lang="tr-TR" altLang="tr-TR" sz="2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  <a:sym typeface="Times New Roman" panose="02020603050405020304" pitchFamily="18" charset="0"/>
                      </a:endParaRPr>
                    </a:p>
                  </a:txBody>
                  <a:tcPr marL="50800" marR="50800" marT="50800" marB="50800"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defRPr sz="16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1pPr>
                      <a:lvl2pPr marL="457200">
                        <a:defRPr sz="16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2pPr>
                      <a:lvl3pPr marL="914400">
                        <a:defRPr sz="16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3pPr>
                      <a:lvl4pPr marL="1371600">
                        <a:defRPr sz="16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4pPr>
                      <a:lvl5pPr marL="1828800">
                        <a:defRPr sz="16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5pPr>
                      <a:lvl6pPr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6pPr>
                      <a:lvl7pPr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7pPr>
                      <a:lvl8pPr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8pPr>
                      <a:lvl9pPr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cs typeface="Arial" panose="020B0604020202020204" pitchFamily="34" charset="0"/>
                          <a:sym typeface="Verdana" panose="020B0604030504040204" pitchFamily="34" charset="0"/>
                        </a:rPr>
                        <a:t>Fırının ısısı</a:t>
                      </a:r>
                      <a:endParaRPr kumimoji="0" lang="tr-TR" altLang="tr-TR" sz="2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  <a:sym typeface="Times New Roman" panose="02020603050405020304" pitchFamily="18" charset="0"/>
                      </a:endParaRPr>
                    </a:p>
                  </a:txBody>
                  <a:tcPr marL="50800" marR="50800" marT="50800" marB="508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defRPr sz="16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1pPr>
                      <a:lvl2pPr marL="457200">
                        <a:defRPr sz="16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2pPr>
                      <a:lvl3pPr marL="914400">
                        <a:defRPr sz="16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3pPr>
                      <a:lvl4pPr marL="1371600">
                        <a:defRPr sz="16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4pPr>
                      <a:lvl5pPr marL="1828800">
                        <a:defRPr sz="16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5pPr>
                      <a:lvl6pPr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6pPr>
                      <a:lvl7pPr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7pPr>
                      <a:lvl8pPr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8pPr>
                      <a:lvl9pPr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cs typeface="Arial" panose="020B0604020202020204" pitchFamily="34" charset="0"/>
                          <a:sym typeface="Verdana" panose="020B0604030504040204" pitchFamily="34" charset="0"/>
                        </a:rPr>
                        <a:t>Güneş ışığı</a:t>
                      </a:r>
                      <a:endParaRPr kumimoji="0" lang="tr-TR" altLang="tr-TR" sz="2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  <a:sym typeface="Times New Roman" panose="02020603050405020304" pitchFamily="18" charset="0"/>
                      </a:endParaRPr>
                    </a:p>
                  </a:txBody>
                  <a:tcPr marL="50800" marR="50800" marT="50800" marB="508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80199886"/>
                  </a:ext>
                </a:extLst>
              </a:tr>
              <a:tr h="1457325">
                <a:tc>
                  <a:txBody>
                    <a:bodyPr/>
                    <a:lstStyle>
                      <a:lvl1pPr>
                        <a:defRPr sz="16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1pPr>
                      <a:lvl2pPr marL="457200">
                        <a:defRPr sz="16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2pPr>
                      <a:lvl3pPr marL="914400">
                        <a:defRPr sz="16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3pPr>
                      <a:lvl4pPr marL="1371600">
                        <a:defRPr sz="16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4pPr>
                      <a:lvl5pPr marL="1828800">
                        <a:defRPr sz="16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5pPr>
                      <a:lvl6pPr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6pPr>
                      <a:lvl7pPr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7pPr>
                      <a:lvl8pPr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8pPr>
                      <a:lvl9pPr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cs typeface="Arial" panose="020B0604020202020204" pitchFamily="34" charset="0"/>
                          <a:sym typeface="Verdana" panose="020B0604030504040204" pitchFamily="34" charset="0"/>
                        </a:rPr>
                        <a:t>Son ürün</a:t>
                      </a:r>
                      <a:endParaRPr kumimoji="0" lang="tr-TR" altLang="tr-TR" sz="28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  <a:sym typeface="Times New Roman" panose="02020603050405020304" pitchFamily="18" charset="0"/>
                      </a:endParaRPr>
                    </a:p>
                  </a:txBody>
                  <a:tcPr marL="50800" marR="50800" marT="50800" marB="50800"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defRPr sz="16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1pPr>
                      <a:lvl2pPr marL="457200">
                        <a:defRPr sz="16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2pPr>
                      <a:lvl3pPr marL="914400">
                        <a:defRPr sz="16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3pPr>
                      <a:lvl4pPr marL="1371600">
                        <a:defRPr sz="16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4pPr>
                      <a:lvl5pPr marL="1828800">
                        <a:defRPr sz="16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5pPr>
                      <a:lvl6pPr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6pPr>
                      <a:lvl7pPr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7pPr>
                      <a:lvl8pPr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8pPr>
                      <a:lvl9pPr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cs typeface="Arial" panose="020B0604020202020204" pitchFamily="34" charset="0"/>
                          <a:sym typeface="Verdana" panose="020B0604030504040204" pitchFamily="34" charset="0"/>
                        </a:rPr>
                        <a:t>Ekmek</a:t>
                      </a:r>
                      <a:endParaRPr kumimoji="0" lang="tr-TR" altLang="tr-TR" sz="2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  <a:sym typeface="Times New Roman" panose="02020603050405020304" pitchFamily="18" charset="0"/>
                      </a:endParaRPr>
                    </a:p>
                  </a:txBody>
                  <a:tcPr marL="50800" marR="50800" marT="50800" marB="508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defRPr sz="16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1pPr>
                      <a:lvl2pPr marL="457200">
                        <a:defRPr sz="16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2pPr>
                      <a:lvl3pPr marL="914400">
                        <a:defRPr sz="16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3pPr>
                      <a:lvl4pPr marL="1371600">
                        <a:defRPr sz="16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4pPr>
                      <a:lvl5pPr marL="1828800">
                        <a:defRPr sz="16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5pPr>
                      <a:lvl6pPr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6pPr>
                      <a:lvl7pPr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7pPr>
                      <a:lvl8pPr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8pPr>
                      <a:lvl9pPr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cs typeface="Arial" panose="020B0604020202020204" pitchFamily="34" charset="0"/>
                          <a:sym typeface="Verdana" panose="020B0604030504040204" pitchFamily="34" charset="0"/>
                        </a:rPr>
                        <a:t>Şeker (Glikoz)Oksijen</a:t>
                      </a:r>
                      <a:endParaRPr kumimoji="0" lang="tr-TR" altLang="tr-TR" sz="28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  <a:sym typeface="Times New Roman" panose="02020603050405020304" pitchFamily="18" charset="0"/>
                      </a:endParaRPr>
                    </a:p>
                  </a:txBody>
                  <a:tcPr marL="50800" marR="50800" marT="50800" marB="508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17682583"/>
                  </a:ext>
                </a:extLst>
              </a:tr>
            </a:tbl>
          </a:graphicData>
        </a:graphic>
      </p:graphicFrame>
    </p:spTree>
  </p:cSld>
  <p:clrMapOvr>
    <a:masterClrMapping/>
  </p:clrMapOvr>
  <p:transition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61" name="Picture 1">
            <a:extLst>
              <a:ext uri="{FF2B5EF4-FFF2-40B4-BE49-F238E27FC236}">
                <a16:creationId xmlns:a16="http://schemas.microsoft.com/office/drawing/2014/main" id="{C0AE4B34-E88E-4F32-ACE9-F950780A865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1" y="1"/>
            <a:ext cx="8893175" cy="6308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0"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40963" name="AutoShape 3">
            <a:extLst>
              <a:ext uri="{FF2B5EF4-FFF2-40B4-BE49-F238E27FC236}">
                <a16:creationId xmlns:a16="http://schemas.microsoft.com/office/drawing/2014/main" id="{1402DB33-4FB1-4E60-BB8D-5F5837B95DBC}"/>
              </a:ext>
            </a:extLst>
          </p:cNvPr>
          <p:cNvSpPr>
            <a:spLocks/>
          </p:cNvSpPr>
          <p:nvPr/>
        </p:nvSpPr>
        <p:spPr bwMode="auto">
          <a:xfrm>
            <a:off x="1524000" y="6210300"/>
            <a:ext cx="9156700" cy="647700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0" y="21600"/>
                </a:lnTo>
                <a:lnTo>
                  <a:pt x="21600" y="21600"/>
                </a:lnTo>
                <a:lnTo>
                  <a:pt x="21600" y="0"/>
                </a:lnTo>
                <a:close/>
              </a:path>
            </a:pathLst>
          </a:custGeom>
          <a:solidFill>
            <a:srgbClr val="99CCFF"/>
          </a:solidFill>
          <a:ln w="9525" cap="flat" cmpd="sng">
            <a:solidFill>
              <a:srgbClr val="000000"/>
            </a:solidFill>
            <a:prstDash val="solid"/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>
              <a:defRPr sz="1200">
                <a:solidFill>
                  <a:srgbClr val="000000"/>
                </a:solidFill>
                <a:latin typeface="Helvetica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Helvetica" panose="020B0604020202020204" pitchFamily="34" charset="0"/>
              </a:defRPr>
            </a:lvl1pPr>
            <a:lvl2pPr>
              <a:defRPr sz="1200">
                <a:solidFill>
                  <a:srgbClr val="000000"/>
                </a:solidFill>
                <a:latin typeface="Helvetica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Helvetica" panose="020B0604020202020204" pitchFamily="34" charset="0"/>
              </a:defRPr>
            </a:lvl2pPr>
            <a:lvl3pPr>
              <a:defRPr sz="1200">
                <a:solidFill>
                  <a:srgbClr val="000000"/>
                </a:solidFill>
                <a:latin typeface="Helvetica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Helvetica" panose="020B0604020202020204" pitchFamily="34" charset="0"/>
              </a:defRPr>
            </a:lvl3pPr>
            <a:lvl4pPr>
              <a:defRPr sz="1200">
                <a:solidFill>
                  <a:srgbClr val="000000"/>
                </a:solidFill>
                <a:latin typeface="Helvetica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Helvetica" panose="020B0604020202020204" pitchFamily="34" charset="0"/>
              </a:defRPr>
            </a:lvl4pPr>
            <a:lvl5pPr>
              <a:defRPr sz="1200">
                <a:solidFill>
                  <a:srgbClr val="000000"/>
                </a:solidFill>
                <a:latin typeface="Helvetica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Helvetica" panose="020B0604020202020204" pitchFamily="34" charset="0"/>
              </a:defRPr>
            </a:lvl5pPr>
            <a:lvl6pPr marL="137160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Helvetica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Helvetica" panose="020B0604020202020204" pitchFamily="34" charset="0"/>
              </a:defRPr>
            </a:lvl6pPr>
            <a:lvl7pPr marL="182880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Helvetica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Helvetica" panose="020B0604020202020204" pitchFamily="34" charset="0"/>
              </a:defRPr>
            </a:lvl7pPr>
            <a:lvl8pPr marL="228600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Helvetica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Helvetica" panose="020B0604020202020204" pitchFamily="34" charset="0"/>
              </a:defRPr>
            </a:lvl8pPr>
            <a:lvl9pPr marL="274320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Helvetica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Helvetica" panose="020B0604020202020204" pitchFamily="34" charset="0"/>
              </a:defRPr>
            </a:lvl9pPr>
          </a:lstStyle>
          <a:p>
            <a:pPr algn="ctr"/>
            <a:r>
              <a:rPr lang="tr-TR" altLang="tr-TR" sz="2000" b="1" dirty="0"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HÜCRE</a:t>
            </a:r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Rectangle 1">
            <a:extLst>
              <a:ext uri="{FF2B5EF4-FFF2-40B4-BE49-F238E27FC236}">
                <a16:creationId xmlns:a16="http://schemas.microsoft.com/office/drawing/2014/main" id="{ACD355C8-F9B6-4FB0-BED6-9B41A597E6C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36979" y="1610436"/>
            <a:ext cx="10481481" cy="4445878"/>
          </a:xfrm>
        </p:spPr>
        <p:txBody>
          <a:bodyPr/>
          <a:lstStyle/>
          <a:p>
            <a:pPr marL="0" indent="0" algn="ctr">
              <a:spcBef>
                <a:spcPts val="700"/>
              </a:spcBef>
              <a:buNone/>
            </a:pPr>
            <a:r>
              <a:rPr lang="tr-TR" altLang="tr-TR" sz="3200" dirty="0" err="1">
                <a:latin typeface="Verdana" panose="020B0604030504040204" pitchFamily="34" charset="0"/>
                <a:sym typeface="Verdana" panose="020B0604030504040204" pitchFamily="34" charset="0"/>
              </a:rPr>
              <a:t>Yapılandırmacı</a:t>
            </a:r>
            <a:r>
              <a:rPr lang="tr-TR" altLang="tr-TR" sz="3200" dirty="0">
                <a:latin typeface="Verdana" panose="020B0604030504040204" pitchFamily="34" charset="0"/>
                <a:sym typeface="Verdana" panose="020B0604030504040204" pitchFamily="34" charset="0"/>
              </a:rPr>
              <a:t> kurama göre öğrenme, bireylerin çevrelerinden bilgi edindikleri ve önceki bilgi ve deneyimlerine dayanarak bireysel yorumlama ve anlamlandırmaları yapılandırdıkları aktif bir süreçtir (Driver &amp; </a:t>
            </a:r>
            <a:r>
              <a:rPr lang="tr-TR" altLang="tr-TR" sz="3200" dirty="0" err="1">
                <a:latin typeface="Verdana" panose="020B0604030504040204" pitchFamily="34" charset="0"/>
                <a:sym typeface="Verdana" panose="020B0604030504040204" pitchFamily="34" charset="0"/>
              </a:rPr>
              <a:t>Bell</a:t>
            </a:r>
            <a:r>
              <a:rPr lang="tr-TR" altLang="tr-TR" sz="3200" dirty="0">
                <a:latin typeface="Verdana" panose="020B0604030504040204" pitchFamily="34" charset="0"/>
                <a:sym typeface="Verdana" panose="020B0604030504040204" pitchFamily="34" charset="0"/>
              </a:rPr>
              <a:t>, 1986). </a:t>
            </a:r>
            <a:endParaRPr lang="tr-TR" altLang="tr-TR" dirty="0"/>
          </a:p>
        </p:txBody>
      </p:sp>
    </p:spTree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1">
            <a:extLst>
              <a:ext uri="{FF2B5EF4-FFF2-40B4-BE49-F238E27FC236}">
                <a16:creationId xmlns:a16="http://schemas.microsoft.com/office/drawing/2014/main" id="{2B982EC3-52A3-4379-B754-E09B0B25846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23081" y="1866900"/>
            <a:ext cx="10931855" cy="3124200"/>
          </a:xfrm>
        </p:spPr>
        <p:txBody>
          <a:bodyPr/>
          <a:lstStyle/>
          <a:p>
            <a:pPr marL="0" indent="0" algn="ctr">
              <a:spcBef>
                <a:spcPts val="700"/>
              </a:spcBef>
              <a:buNone/>
            </a:pPr>
            <a:r>
              <a:rPr lang="tr-TR" altLang="tr-TR" sz="3200" dirty="0">
                <a:latin typeface="Verdana" panose="020B0604030504040204" pitchFamily="34" charset="0"/>
                <a:sym typeface="Verdana" panose="020B0604030504040204" pitchFamily="34" charset="0"/>
              </a:rPr>
              <a:t>Bilimsel dilin rahatlıkla kullanılıp, anlamlı bir öğrenmenin olması ve öğretmenlerin konu ve kavramları anlaşılır hale getirebilmeleri için yeni yöntem ve teknikleri kullanmaları gerekir.</a:t>
            </a:r>
            <a:endParaRPr lang="tr-TR" altLang="tr-TR" dirty="0"/>
          </a:p>
        </p:txBody>
      </p:sp>
    </p:spTree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620509C-0DC4-47CA-B71B-2202C5F52E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955344"/>
            <a:ext cx="10515600" cy="5221620"/>
          </a:xfrm>
        </p:spPr>
        <p:txBody>
          <a:bodyPr/>
          <a:lstStyle/>
          <a:p>
            <a:pPr algn="ctr">
              <a:spcBef>
                <a:spcPts val="600"/>
              </a:spcBef>
            </a:pPr>
            <a:r>
              <a:rPr lang="tr-TR" altLang="tr-TR" dirty="0">
                <a:latin typeface="Verdana" panose="020B0604030504040204" pitchFamily="34" charset="0"/>
                <a:sym typeface="Verdana" panose="020B0604030504040204" pitchFamily="34" charset="0"/>
              </a:rPr>
              <a:t>Bilindiği üzere fen derslerinde öğrenciler varlığı bilinen ancak gözle tam olarak görülemeyen atom, elektron vb. soyut kavramları anlamakta zorluk çekmektedirler. </a:t>
            </a:r>
          </a:p>
          <a:p>
            <a:pPr algn="ctr">
              <a:spcBef>
                <a:spcPts val="700"/>
              </a:spcBef>
            </a:pPr>
            <a:endParaRPr lang="tr-TR" altLang="tr-TR" dirty="0">
              <a:latin typeface="Verdana" panose="020B0604030504040204" pitchFamily="34" charset="0"/>
              <a:sym typeface="Verdana" panose="020B0604030504040204" pitchFamily="34" charset="0"/>
            </a:endParaRPr>
          </a:p>
          <a:p>
            <a:pPr algn="ctr">
              <a:spcBef>
                <a:spcPts val="600"/>
              </a:spcBef>
            </a:pPr>
            <a:r>
              <a:rPr lang="tr-TR" altLang="tr-TR" dirty="0">
                <a:latin typeface="Verdana" panose="020B0604030504040204" pitchFamily="34" charset="0"/>
                <a:sym typeface="Verdana" panose="020B0604030504040204" pitchFamily="34" charset="0"/>
              </a:rPr>
              <a:t>Bu problemlerin giderilmesinde kullanılabilecek çeşitli yöntem ve teknikler bulunmaktadır. </a:t>
            </a:r>
          </a:p>
          <a:p>
            <a:pPr algn="ctr">
              <a:spcBef>
                <a:spcPts val="700"/>
              </a:spcBef>
            </a:pPr>
            <a:endParaRPr lang="tr-TR" altLang="tr-TR" dirty="0">
              <a:latin typeface="Verdana" panose="020B0604030504040204" pitchFamily="34" charset="0"/>
              <a:sym typeface="Verdana" panose="020B0604030504040204" pitchFamily="34" charset="0"/>
            </a:endParaRPr>
          </a:p>
          <a:p>
            <a:pPr algn="ctr">
              <a:spcBef>
                <a:spcPts val="600"/>
              </a:spcBef>
            </a:pPr>
            <a:r>
              <a:rPr lang="tr-TR" altLang="tr-TR" dirty="0">
                <a:latin typeface="Verdana" panose="020B0604030504040204" pitchFamily="34" charset="0"/>
                <a:sym typeface="Verdana" panose="020B0604030504040204" pitchFamily="34" charset="0"/>
              </a:rPr>
              <a:t>Bu tekniklerden bir tanesi de ANALOJİLER </a:t>
            </a:r>
            <a:r>
              <a:rPr lang="tr-TR" altLang="tr-TR" dirty="0" err="1">
                <a:latin typeface="Verdana" panose="020B0604030504040204" pitchFamily="34" charset="0"/>
                <a:sym typeface="Verdana" panose="020B0604030504040204" pitchFamily="34" charset="0"/>
              </a:rPr>
              <a:t>dir</a:t>
            </a:r>
            <a:r>
              <a:rPr lang="tr-TR" altLang="tr-TR" dirty="0">
                <a:latin typeface="Verdana" panose="020B0604030504040204" pitchFamily="34" charset="0"/>
                <a:sym typeface="Verdana" panose="020B0604030504040204" pitchFamily="34" charset="0"/>
              </a:rPr>
              <a:t>. </a:t>
            </a:r>
            <a:endParaRPr lang="tr-TR" alt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324183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1">
            <a:extLst>
              <a:ext uri="{FF2B5EF4-FFF2-40B4-BE49-F238E27FC236}">
                <a16:creationId xmlns:a16="http://schemas.microsoft.com/office/drawing/2014/main" id="{5455C8E0-B638-4F5C-A3F7-DB94EF0B0D5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966914" y="103188"/>
            <a:ext cx="8243887" cy="1314450"/>
          </a:xfrm>
        </p:spPr>
        <p:txBody>
          <a:bodyPr/>
          <a:lstStyle/>
          <a:p>
            <a:pPr algn="ctr"/>
            <a:r>
              <a:rPr lang="tr-TR" altLang="tr-TR" b="1">
                <a:effectLst>
                  <a:outerShdw blurRad="38100" dist="38100" dir="2700000" algn="tl">
                    <a:srgbClr val="C0C0C0"/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  <a:sym typeface="Verdana" panose="020B0604030504040204" pitchFamily="34" charset="0"/>
              </a:rPr>
              <a:t>Analoji (Benzetme)</a:t>
            </a:r>
            <a:endParaRPr lang="tr-TR" altLang="tr-TR"/>
          </a:p>
        </p:txBody>
      </p:sp>
      <p:sp>
        <p:nvSpPr>
          <p:cNvPr id="20482" name="Rectangle 2">
            <a:extLst>
              <a:ext uri="{FF2B5EF4-FFF2-40B4-BE49-F238E27FC236}">
                <a16:creationId xmlns:a16="http://schemas.microsoft.com/office/drawing/2014/main" id="{65598E74-D970-4DD0-A965-9B824E9A290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68740" y="2276476"/>
            <a:ext cx="10413242" cy="2981325"/>
          </a:xfrm>
        </p:spPr>
        <p:txBody>
          <a:bodyPr/>
          <a:lstStyle/>
          <a:p>
            <a:pPr algn="ctr">
              <a:spcBef>
                <a:spcPts val="700"/>
              </a:spcBef>
            </a:pPr>
            <a:r>
              <a:rPr lang="tr-TR" altLang="tr-TR" sz="3200" dirty="0">
                <a:latin typeface="Verdana" panose="020B0604030504040204" pitchFamily="34" charset="0"/>
                <a:sym typeface="Verdana" panose="020B0604030504040204" pitchFamily="34" charset="0"/>
              </a:rPr>
              <a:t>Yabancılık çekilen bir olgunun </a:t>
            </a:r>
            <a:r>
              <a:rPr lang="tr-TR" altLang="tr-TR" sz="3200" i="1" dirty="0">
                <a:latin typeface="Verdana" panose="020B0604030504040204" pitchFamily="34" charset="0"/>
                <a:sym typeface="Verdana" panose="020B0604030504040204" pitchFamily="34" charset="0"/>
              </a:rPr>
              <a:t>(bilinmeyenin)</a:t>
            </a:r>
            <a:r>
              <a:rPr lang="tr-TR" altLang="tr-TR" sz="3200" dirty="0">
                <a:latin typeface="Verdana" panose="020B0604030504040204" pitchFamily="34" charset="0"/>
                <a:sym typeface="Verdana" panose="020B0604030504040204" pitchFamily="34" charset="0"/>
              </a:rPr>
              <a:t> yabancılık çekilmeyen bize tanıdık gelen bir olguya </a:t>
            </a:r>
            <a:r>
              <a:rPr lang="tr-TR" altLang="tr-TR" sz="3200" i="1" dirty="0">
                <a:latin typeface="Verdana" panose="020B0604030504040204" pitchFamily="34" charset="0"/>
                <a:sym typeface="Verdana" panose="020B0604030504040204" pitchFamily="34" charset="0"/>
              </a:rPr>
              <a:t>(bilinene)</a:t>
            </a:r>
            <a:r>
              <a:rPr lang="tr-TR" altLang="tr-TR" sz="3200" dirty="0">
                <a:latin typeface="Verdana" panose="020B0604030504040204" pitchFamily="34" charset="0"/>
                <a:sym typeface="Verdana" panose="020B0604030504040204" pitchFamily="34" charset="0"/>
              </a:rPr>
              <a:t> benzetilerek açıklanması olarak tanımlanmaktadır (Şahin, 1998; 42).</a:t>
            </a:r>
            <a:endParaRPr lang="tr-TR" altLang="tr-TR" dirty="0"/>
          </a:p>
        </p:txBody>
      </p:sp>
    </p:spTree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1">
            <a:extLst>
              <a:ext uri="{FF2B5EF4-FFF2-40B4-BE49-F238E27FC236}">
                <a16:creationId xmlns:a16="http://schemas.microsoft.com/office/drawing/2014/main" id="{01193A78-B991-4938-9EB6-24EFCDE7477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105469" y="1239246"/>
            <a:ext cx="10031104" cy="3052763"/>
          </a:xfrm>
        </p:spPr>
        <p:txBody>
          <a:bodyPr/>
          <a:lstStyle/>
          <a:p>
            <a:pPr marL="0" indent="0" algn="ctr">
              <a:spcBef>
                <a:spcPts val="600"/>
              </a:spcBef>
              <a:buNone/>
            </a:pPr>
            <a:r>
              <a:rPr lang="tr-TR" altLang="tr-TR" dirty="0">
                <a:latin typeface="Verdana" panose="020B0604030504040204" pitchFamily="34" charset="0"/>
                <a:sym typeface="Verdana" panose="020B0604030504040204" pitchFamily="34" charset="0"/>
              </a:rPr>
              <a:t>Analojiler ön bilgilerle yeni bilgiler arasında kurulan bir köprüdür. Literatürde ön bilgi ya da geçmiş durum çoğunlukla </a:t>
            </a:r>
            <a:r>
              <a:rPr lang="tr-TR" altLang="tr-TR" b="1" dirty="0">
                <a:latin typeface="Verdana" panose="020B0604030504040204" pitchFamily="34" charset="0"/>
                <a:sym typeface="Verdana" panose="020B0604030504040204" pitchFamily="34" charset="0"/>
              </a:rPr>
              <a:t>analog, kaynak, temel ya da araç olarak</a:t>
            </a:r>
            <a:r>
              <a:rPr lang="tr-TR" altLang="tr-TR" dirty="0">
                <a:latin typeface="Verdana" panose="020B0604030504040204" pitchFamily="34" charset="0"/>
                <a:sym typeface="Verdana" panose="020B0604030504040204" pitchFamily="34" charset="0"/>
              </a:rPr>
              <a:t>, yeni bilgi ya da yeni durum ise genellikle </a:t>
            </a:r>
            <a:r>
              <a:rPr lang="tr-TR" altLang="tr-TR" b="1" dirty="0">
                <a:latin typeface="Verdana" panose="020B0604030504040204" pitchFamily="34" charset="0"/>
                <a:sym typeface="Verdana" panose="020B0604030504040204" pitchFamily="34" charset="0"/>
              </a:rPr>
              <a:t>hedef</a:t>
            </a:r>
            <a:r>
              <a:rPr lang="tr-TR" altLang="tr-TR" dirty="0">
                <a:latin typeface="Verdana" panose="020B0604030504040204" pitchFamily="34" charset="0"/>
                <a:sym typeface="Verdana" panose="020B0604030504040204" pitchFamily="34" charset="0"/>
              </a:rPr>
              <a:t> olarak adlandırılmaktadır.</a:t>
            </a:r>
            <a:endParaRPr lang="tr-TR" altLang="tr-TR" dirty="0"/>
          </a:p>
        </p:txBody>
      </p:sp>
      <p:sp>
        <p:nvSpPr>
          <p:cNvPr id="22530" name="AutoShape 2">
            <a:extLst>
              <a:ext uri="{FF2B5EF4-FFF2-40B4-BE49-F238E27FC236}">
                <a16:creationId xmlns:a16="http://schemas.microsoft.com/office/drawing/2014/main" id="{4ABC033E-1B4D-4DFE-A7F3-179F08A36F4B}"/>
              </a:ext>
            </a:extLst>
          </p:cNvPr>
          <p:cNvSpPr>
            <a:spLocks/>
          </p:cNvSpPr>
          <p:nvPr/>
        </p:nvSpPr>
        <p:spPr bwMode="auto">
          <a:xfrm>
            <a:off x="1524001" y="4752975"/>
            <a:ext cx="3851275" cy="2108200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50800" tIns="50800" rIns="50800" bIns="50800"/>
          <a:lstStyle>
            <a:lvl1pPr>
              <a:defRPr sz="1200">
                <a:solidFill>
                  <a:srgbClr val="000000"/>
                </a:solidFill>
                <a:latin typeface="Helvetica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Helvetica" panose="020B0604020202020204" pitchFamily="34" charset="0"/>
              </a:defRPr>
            </a:lvl1pPr>
            <a:lvl2pPr>
              <a:defRPr sz="1200">
                <a:solidFill>
                  <a:srgbClr val="000000"/>
                </a:solidFill>
                <a:latin typeface="Helvetica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Helvetica" panose="020B0604020202020204" pitchFamily="34" charset="0"/>
              </a:defRPr>
            </a:lvl2pPr>
            <a:lvl3pPr>
              <a:defRPr sz="1200">
                <a:solidFill>
                  <a:srgbClr val="000000"/>
                </a:solidFill>
                <a:latin typeface="Helvetica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Helvetica" panose="020B0604020202020204" pitchFamily="34" charset="0"/>
              </a:defRPr>
            </a:lvl3pPr>
            <a:lvl4pPr>
              <a:defRPr sz="1200">
                <a:solidFill>
                  <a:srgbClr val="000000"/>
                </a:solidFill>
                <a:latin typeface="Helvetica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Helvetica" panose="020B0604020202020204" pitchFamily="34" charset="0"/>
              </a:defRPr>
            </a:lvl4pPr>
            <a:lvl5pPr>
              <a:defRPr sz="1200">
                <a:solidFill>
                  <a:srgbClr val="000000"/>
                </a:solidFill>
                <a:latin typeface="Helvetica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Helvetica" panose="020B0604020202020204" pitchFamily="34" charset="0"/>
              </a:defRPr>
            </a:lvl5pPr>
            <a:lvl6pPr marL="137160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Helvetica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Helvetica" panose="020B0604020202020204" pitchFamily="34" charset="0"/>
              </a:defRPr>
            </a:lvl6pPr>
            <a:lvl7pPr marL="182880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Helvetica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Helvetica" panose="020B0604020202020204" pitchFamily="34" charset="0"/>
              </a:defRPr>
            </a:lvl7pPr>
            <a:lvl8pPr marL="228600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Helvetica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Helvetica" panose="020B0604020202020204" pitchFamily="34" charset="0"/>
              </a:defRPr>
            </a:lvl8pPr>
            <a:lvl9pPr marL="274320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Helvetica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Helvetica" panose="020B0604020202020204" pitchFamily="34" charset="0"/>
              </a:defRPr>
            </a:lvl9pPr>
          </a:lstStyle>
          <a:p>
            <a:pPr algn="ctr">
              <a:spcBef>
                <a:spcPts val="1000"/>
              </a:spcBef>
            </a:pPr>
            <a:endParaRPr lang="tr-TR" altLang="tr-TR" sz="1800" b="1">
              <a:latin typeface="Arial" panose="020B0604020202020204" pitchFamily="34" charset="0"/>
              <a:cs typeface="Arial" panose="020B0604020202020204" pitchFamily="34" charset="0"/>
              <a:sym typeface="Arial" panose="020B0604020202020204" pitchFamily="34" charset="0"/>
            </a:endParaRPr>
          </a:p>
          <a:p>
            <a:pPr algn="ctr">
              <a:spcBef>
                <a:spcPts val="1900"/>
              </a:spcBef>
            </a:pPr>
            <a:r>
              <a:rPr lang="tr-TR" altLang="tr-TR" sz="3200" b="1"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KAYNAK</a:t>
            </a:r>
          </a:p>
          <a:p>
            <a:pPr algn="ctr">
              <a:spcBef>
                <a:spcPts val="1300"/>
              </a:spcBef>
            </a:pPr>
            <a:r>
              <a:rPr lang="tr-TR" altLang="tr-TR" sz="2200"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(BİLİNEN/TANINAN OLGU)</a:t>
            </a:r>
            <a:endParaRPr lang="tr-TR" altLang="tr-TR"/>
          </a:p>
        </p:txBody>
      </p:sp>
      <p:sp>
        <p:nvSpPr>
          <p:cNvPr id="22531" name="AutoShape 3">
            <a:extLst>
              <a:ext uri="{FF2B5EF4-FFF2-40B4-BE49-F238E27FC236}">
                <a16:creationId xmlns:a16="http://schemas.microsoft.com/office/drawing/2014/main" id="{AD725950-37E3-427B-8D7D-712375213E55}"/>
              </a:ext>
            </a:extLst>
          </p:cNvPr>
          <p:cNvSpPr>
            <a:spLocks/>
          </p:cNvSpPr>
          <p:nvPr/>
        </p:nvSpPr>
        <p:spPr bwMode="auto">
          <a:xfrm>
            <a:off x="7104064" y="4724400"/>
            <a:ext cx="3240087" cy="2336800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50800" tIns="50800" rIns="50800" bIns="50800"/>
          <a:lstStyle>
            <a:lvl1pPr>
              <a:defRPr sz="1200">
                <a:solidFill>
                  <a:srgbClr val="000000"/>
                </a:solidFill>
                <a:latin typeface="Helvetica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Helvetica" panose="020B0604020202020204" pitchFamily="34" charset="0"/>
              </a:defRPr>
            </a:lvl1pPr>
            <a:lvl2pPr>
              <a:defRPr sz="1200">
                <a:solidFill>
                  <a:srgbClr val="000000"/>
                </a:solidFill>
                <a:latin typeface="Helvetica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Helvetica" panose="020B0604020202020204" pitchFamily="34" charset="0"/>
              </a:defRPr>
            </a:lvl2pPr>
            <a:lvl3pPr>
              <a:defRPr sz="1200">
                <a:solidFill>
                  <a:srgbClr val="000000"/>
                </a:solidFill>
                <a:latin typeface="Helvetica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Helvetica" panose="020B0604020202020204" pitchFamily="34" charset="0"/>
              </a:defRPr>
            </a:lvl3pPr>
            <a:lvl4pPr>
              <a:defRPr sz="1200">
                <a:solidFill>
                  <a:srgbClr val="000000"/>
                </a:solidFill>
                <a:latin typeface="Helvetica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Helvetica" panose="020B0604020202020204" pitchFamily="34" charset="0"/>
              </a:defRPr>
            </a:lvl4pPr>
            <a:lvl5pPr>
              <a:defRPr sz="1200">
                <a:solidFill>
                  <a:srgbClr val="000000"/>
                </a:solidFill>
                <a:latin typeface="Helvetica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Helvetica" panose="020B0604020202020204" pitchFamily="34" charset="0"/>
              </a:defRPr>
            </a:lvl5pPr>
            <a:lvl6pPr marL="137160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Helvetica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Helvetica" panose="020B0604020202020204" pitchFamily="34" charset="0"/>
              </a:defRPr>
            </a:lvl6pPr>
            <a:lvl7pPr marL="182880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Helvetica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Helvetica" panose="020B0604020202020204" pitchFamily="34" charset="0"/>
              </a:defRPr>
            </a:lvl7pPr>
            <a:lvl8pPr marL="228600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Helvetica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Helvetica" panose="020B0604020202020204" pitchFamily="34" charset="0"/>
              </a:defRPr>
            </a:lvl8pPr>
            <a:lvl9pPr marL="274320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Helvetica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Helvetica" panose="020B0604020202020204" pitchFamily="34" charset="0"/>
              </a:defRPr>
            </a:lvl9pPr>
          </a:lstStyle>
          <a:p>
            <a:pPr algn="ctr">
              <a:spcBef>
                <a:spcPts val="1000"/>
              </a:spcBef>
            </a:pPr>
            <a:endParaRPr lang="tr-TR" altLang="tr-TR" sz="1800" b="1">
              <a:latin typeface="Arial" panose="020B0604020202020204" pitchFamily="34" charset="0"/>
              <a:cs typeface="Arial" panose="020B0604020202020204" pitchFamily="34" charset="0"/>
              <a:sym typeface="Arial" panose="020B0604020202020204" pitchFamily="34" charset="0"/>
            </a:endParaRPr>
          </a:p>
          <a:p>
            <a:pPr algn="ctr">
              <a:spcBef>
                <a:spcPts val="1900"/>
              </a:spcBef>
            </a:pPr>
            <a:r>
              <a:rPr lang="tr-TR" altLang="tr-TR" sz="3200" b="1"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HEDEF</a:t>
            </a:r>
          </a:p>
          <a:p>
            <a:pPr algn="ctr">
              <a:spcBef>
                <a:spcPts val="1300"/>
              </a:spcBef>
            </a:pPr>
            <a:r>
              <a:rPr lang="tr-TR" altLang="tr-TR" sz="2200"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(BİLİNMEYEN OLGU)</a:t>
            </a:r>
            <a:endParaRPr lang="tr-TR" altLang="tr-TR"/>
          </a:p>
        </p:txBody>
      </p:sp>
      <p:sp>
        <p:nvSpPr>
          <p:cNvPr id="22532" name="AutoShape 4">
            <a:extLst>
              <a:ext uri="{FF2B5EF4-FFF2-40B4-BE49-F238E27FC236}">
                <a16:creationId xmlns:a16="http://schemas.microsoft.com/office/drawing/2014/main" id="{218FDC0A-386A-4E68-A4C8-169143105EC6}"/>
              </a:ext>
            </a:extLst>
          </p:cNvPr>
          <p:cNvSpPr>
            <a:spLocks/>
          </p:cNvSpPr>
          <p:nvPr/>
        </p:nvSpPr>
        <p:spPr bwMode="auto">
          <a:xfrm>
            <a:off x="4872039" y="5373689"/>
            <a:ext cx="2447925" cy="504825"/>
          </a:xfrm>
          <a:prstGeom prst="leftRightArrow">
            <a:avLst>
              <a:gd name="adj1" fmla="val 50000"/>
              <a:gd name="adj2" fmla="val 96981"/>
            </a:avLst>
          </a:prstGeom>
          <a:solidFill>
            <a:srgbClr val="FF9900"/>
          </a:solidFill>
          <a:ln w="9525" cap="flat" cmpd="sng">
            <a:solidFill>
              <a:srgbClr val="000000"/>
            </a:solidFill>
            <a:prstDash val="solid"/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 anchor="ctr"/>
          <a:lstStyle>
            <a:lvl1pPr>
              <a:defRPr sz="1200">
                <a:solidFill>
                  <a:srgbClr val="000000"/>
                </a:solidFill>
                <a:latin typeface="Helvetica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Helvetica" panose="020B0604020202020204" pitchFamily="34" charset="0"/>
              </a:defRPr>
            </a:lvl1pPr>
            <a:lvl2pPr>
              <a:defRPr sz="1200">
                <a:solidFill>
                  <a:srgbClr val="000000"/>
                </a:solidFill>
                <a:latin typeface="Helvetica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Helvetica" panose="020B0604020202020204" pitchFamily="34" charset="0"/>
              </a:defRPr>
            </a:lvl2pPr>
            <a:lvl3pPr>
              <a:defRPr sz="1200">
                <a:solidFill>
                  <a:srgbClr val="000000"/>
                </a:solidFill>
                <a:latin typeface="Helvetica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Helvetica" panose="020B0604020202020204" pitchFamily="34" charset="0"/>
              </a:defRPr>
            </a:lvl3pPr>
            <a:lvl4pPr>
              <a:defRPr sz="1200">
                <a:solidFill>
                  <a:srgbClr val="000000"/>
                </a:solidFill>
                <a:latin typeface="Helvetica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Helvetica" panose="020B0604020202020204" pitchFamily="34" charset="0"/>
              </a:defRPr>
            </a:lvl4pPr>
            <a:lvl5pPr>
              <a:defRPr sz="1200">
                <a:solidFill>
                  <a:srgbClr val="000000"/>
                </a:solidFill>
                <a:latin typeface="Helvetica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Helvetica" panose="020B0604020202020204" pitchFamily="34" charset="0"/>
              </a:defRPr>
            </a:lvl5pPr>
            <a:lvl6pPr marL="137160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Helvetica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Helvetica" panose="020B0604020202020204" pitchFamily="34" charset="0"/>
              </a:defRPr>
            </a:lvl6pPr>
            <a:lvl7pPr marL="182880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Helvetica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Helvetica" panose="020B0604020202020204" pitchFamily="34" charset="0"/>
              </a:defRPr>
            </a:lvl7pPr>
            <a:lvl8pPr marL="228600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Helvetica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Helvetica" panose="020B0604020202020204" pitchFamily="34" charset="0"/>
              </a:defRPr>
            </a:lvl8pPr>
            <a:lvl9pPr marL="274320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Helvetica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Helvetica" panose="020B0604020202020204" pitchFamily="34" charset="0"/>
              </a:defRPr>
            </a:lvl9pPr>
          </a:lstStyle>
          <a:p>
            <a:endParaRPr lang="tr-TR" altLang="tr-TR" sz="1800">
              <a:latin typeface="Arial" panose="020B0604020202020204" pitchFamily="34" charset="0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</p:spTree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1">
            <a:extLst>
              <a:ext uri="{FF2B5EF4-FFF2-40B4-BE49-F238E27FC236}">
                <a16:creationId xmlns:a16="http://schemas.microsoft.com/office/drawing/2014/main" id="{44523ABB-34C2-4AD3-95F0-C09CC1449C5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832513" y="1600201"/>
            <a:ext cx="10194878" cy="3629025"/>
          </a:xfrm>
        </p:spPr>
        <p:txBody>
          <a:bodyPr/>
          <a:lstStyle/>
          <a:p>
            <a:pPr marL="0" indent="0" algn="ctr">
              <a:spcBef>
                <a:spcPts val="600"/>
              </a:spcBef>
              <a:buNone/>
            </a:pPr>
            <a:r>
              <a:rPr lang="tr-TR" altLang="tr-TR" dirty="0">
                <a:latin typeface="Verdana" panose="020B0604030504040204" pitchFamily="34" charset="0"/>
                <a:sym typeface="Verdana" panose="020B0604030504040204" pitchFamily="34" charset="0"/>
              </a:rPr>
              <a:t>Yapılan çalışmalar sonucunda elde edilen bulgular, analojilerin öğrencilerde ilgi, merak ve motivasyonu arttırdığını </a:t>
            </a:r>
            <a:r>
              <a:rPr lang="tr-TR" altLang="tr-TR" b="1" dirty="0">
                <a:latin typeface="Verdana" panose="020B0604030504040204" pitchFamily="34" charset="0"/>
                <a:sym typeface="Verdana" panose="020B0604030504040204" pitchFamily="34" charset="0"/>
              </a:rPr>
              <a:t>(Keller, 1983),</a:t>
            </a:r>
            <a:r>
              <a:rPr lang="tr-TR" altLang="tr-TR" dirty="0">
                <a:latin typeface="Verdana" panose="020B0604030504040204" pitchFamily="34" charset="0"/>
                <a:sym typeface="Verdana" panose="020B0604030504040204" pitchFamily="34" charset="0"/>
              </a:rPr>
              <a:t> kavramsal değişmeyi desteklediğini </a:t>
            </a:r>
            <a:r>
              <a:rPr lang="tr-TR" altLang="tr-TR" b="1" dirty="0">
                <a:latin typeface="Verdana" panose="020B0604030504040204" pitchFamily="34" charset="0"/>
                <a:sym typeface="Verdana" panose="020B0604030504040204" pitchFamily="34" charset="0"/>
              </a:rPr>
              <a:t>(</a:t>
            </a:r>
            <a:r>
              <a:rPr lang="tr-TR" altLang="tr-TR" b="1" dirty="0" err="1">
                <a:latin typeface="Verdana" panose="020B0604030504040204" pitchFamily="34" charset="0"/>
                <a:sym typeface="Verdana" panose="020B0604030504040204" pitchFamily="34" charset="0"/>
              </a:rPr>
              <a:t>Dagher</a:t>
            </a:r>
            <a:r>
              <a:rPr lang="tr-TR" altLang="tr-TR" b="1" dirty="0">
                <a:latin typeface="Verdana" panose="020B0604030504040204" pitchFamily="34" charset="0"/>
                <a:sym typeface="Verdana" panose="020B0604030504040204" pitchFamily="34" charset="0"/>
              </a:rPr>
              <a:t>, 1994)</a:t>
            </a:r>
            <a:r>
              <a:rPr lang="tr-TR" altLang="tr-TR" dirty="0">
                <a:latin typeface="Verdana" panose="020B0604030504040204" pitchFamily="34" charset="0"/>
                <a:sym typeface="Verdana" panose="020B0604030504040204" pitchFamily="34" charset="0"/>
              </a:rPr>
              <a:t> ve kavramlar arasındaki ilişkileri kurmada etkili bir araç </a:t>
            </a:r>
            <a:r>
              <a:rPr lang="tr-TR" altLang="tr-TR" b="1" dirty="0">
                <a:latin typeface="Verdana" panose="020B0604030504040204" pitchFamily="34" charset="0"/>
                <a:sym typeface="Verdana" panose="020B0604030504040204" pitchFamily="34" charset="0"/>
              </a:rPr>
              <a:t>(</a:t>
            </a:r>
            <a:r>
              <a:rPr lang="tr-TR" altLang="tr-TR" b="1" dirty="0" err="1">
                <a:latin typeface="Verdana" panose="020B0604030504040204" pitchFamily="34" charset="0"/>
                <a:sym typeface="Verdana" panose="020B0604030504040204" pitchFamily="34" charset="0"/>
              </a:rPr>
              <a:t>Stepich</a:t>
            </a:r>
            <a:r>
              <a:rPr lang="tr-TR" altLang="tr-TR" b="1" dirty="0">
                <a:latin typeface="Verdana" panose="020B0604030504040204" pitchFamily="34" charset="0"/>
                <a:sym typeface="Verdana" panose="020B0604030504040204" pitchFamily="34" charset="0"/>
              </a:rPr>
              <a:t> ve </a:t>
            </a:r>
            <a:r>
              <a:rPr lang="tr-TR" altLang="tr-TR" b="1" dirty="0" err="1">
                <a:latin typeface="Verdana" panose="020B0604030504040204" pitchFamily="34" charset="0"/>
                <a:sym typeface="Verdana" panose="020B0604030504040204" pitchFamily="34" charset="0"/>
              </a:rPr>
              <a:t>Newby</a:t>
            </a:r>
            <a:r>
              <a:rPr lang="tr-TR" altLang="tr-TR" b="1" dirty="0">
                <a:latin typeface="Verdana" panose="020B0604030504040204" pitchFamily="34" charset="0"/>
                <a:sym typeface="Verdana" panose="020B0604030504040204" pitchFamily="34" charset="0"/>
              </a:rPr>
              <a:t>, 1988)</a:t>
            </a:r>
            <a:r>
              <a:rPr lang="tr-TR" altLang="tr-TR" dirty="0">
                <a:latin typeface="Verdana" panose="020B0604030504040204" pitchFamily="34" charset="0"/>
                <a:sym typeface="Verdana" panose="020B0604030504040204" pitchFamily="34" charset="0"/>
              </a:rPr>
              <a:t> olduğunu desteklemektedir.</a:t>
            </a:r>
            <a:endParaRPr lang="tr-TR" altLang="tr-TR" dirty="0"/>
          </a:p>
        </p:txBody>
      </p:sp>
    </p:spTree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>
            <a:extLst>
              <a:ext uri="{FF2B5EF4-FFF2-40B4-BE49-F238E27FC236}">
                <a16:creationId xmlns:a16="http://schemas.microsoft.com/office/drawing/2014/main" id="{DF863263-9734-4384-AFA0-7CA2AB223C0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23082" y="573207"/>
            <a:ext cx="11122924" cy="5483108"/>
          </a:xfrm>
        </p:spPr>
        <p:txBody>
          <a:bodyPr>
            <a:normAutofit/>
          </a:bodyPr>
          <a:lstStyle/>
          <a:p>
            <a:pPr marL="319088" indent="-319088" algn="ctr">
              <a:lnSpc>
                <a:spcPct val="80000"/>
              </a:lnSpc>
              <a:spcBef>
                <a:spcPts val="700"/>
              </a:spcBef>
            </a:pPr>
            <a:r>
              <a:rPr lang="tr-TR" altLang="tr-TR" sz="2000" b="1" dirty="0">
                <a:latin typeface="Verdana" panose="020B0604030504040204" pitchFamily="34" charset="0"/>
                <a:sym typeface="Verdana" panose="020B0604030504040204" pitchFamily="34" charset="0"/>
              </a:rPr>
              <a:t>	</a:t>
            </a:r>
            <a:r>
              <a:rPr lang="tr-TR" altLang="tr-TR" sz="3200" b="1" dirty="0">
                <a:latin typeface="Verdana" panose="020B0604030504040204" pitchFamily="34" charset="0"/>
                <a:sym typeface="Verdana" panose="020B0604030504040204" pitchFamily="34" charset="0"/>
              </a:rPr>
              <a:t>Basit Analojiler</a:t>
            </a:r>
          </a:p>
          <a:p>
            <a:pPr marL="319088" indent="-319088" algn="ctr">
              <a:lnSpc>
                <a:spcPct val="80000"/>
              </a:lnSpc>
              <a:spcBef>
                <a:spcPts val="400"/>
              </a:spcBef>
            </a:pPr>
            <a:r>
              <a:rPr lang="tr-TR" altLang="tr-TR" sz="2000" dirty="0">
                <a:latin typeface="Verdana" panose="020B0604030504040204" pitchFamily="34" charset="0"/>
                <a:sym typeface="Verdana" panose="020B0604030504040204" pitchFamily="34" charset="0"/>
              </a:rPr>
              <a:t>	Herhangi bir olay-olgunun bire bir benzetilmesidir.</a:t>
            </a:r>
          </a:p>
          <a:p>
            <a:pPr marL="319088" indent="-319088" algn="ctr">
              <a:lnSpc>
                <a:spcPct val="80000"/>
              </a:lnSpc>
              <a:spcBef>
                <a:spcPts val="700"/>
              </a:spcBef>
            </a:pPr>
            <a:endParaRPr lang="tr-TR" altLang="tr-TR" sz="2000" dirty="0">
              <a:latin typeface="Verdana" panose="020B0604030504040204" pitchFamily="34" charset="0"/>
              <a:sym typeface="Verdana" panose="020B0604030504040204" pitchFamily="34" charset="0"/>
            </a:endParaRPr>
          </a:p>
          <a:p>
            <a:pPr marL="319088" indent="-319088" algn="ctr">
              <a:lnSpc>
                <a:spcPct val="80000"/>
              </a:lnSpc>
              <a:spcBef>
                <a:spcPts val="400"/>
              </a:spcBef>
            </a:pPr>
            <a:r>
              <a:rPr lang="tr-TR" altLang="tr-TR" sz="2000" dirty="0">
                <a:latin typeface="Verdana" panose="020B0604030504040204" pitchFamily="34" charset="0"/>
                <a:sym typeface="Verdana" panose="020B0604030504040204" pitchFamily="34" charset="0"/>
              </a:rPr>
              <a:t> Örneğin; </a:t>
            </a:r>
          </a:p>
          <a:p>
            <a:pPr marL="319088" indent="-319088">
              <a:lnSpc>
                <a:spcPct val="80000"/>
              </a:lnSpc>
              <a:spcBef>
                <a:spcPts val="400"/>
              </a:spcBef>
              <a:buFontTx/>
              <a:buChar char="•"/>
            </a:pPr>
            <a:r>
              <a:rPr lang="tr-TR" altLang="tr-TR" dirty="0">
                <a:latin typeface="Verdana" panose="020B0604030504040204" pitchFamily="34" charset="0"/>
                <a:sym typeface="Verdana" panose="020B0604030504040204" pitchFamily="34" charset="0"/>
              </a:rPr>
              <a:t>Kalbimizin (H) - Bir pompaya (K), </a:t>
            </a:r>
          </a:p>
          <a:p>
            <a:pPr marL="319088" indent="-319088">
              <a:lnSpc>
                <a:spcPct val="80000"/>
              </a:lnSpc>
              <a:spcBef>
                <a:spcPts val="700"/>
              </a:spcBef>
              <a:buFontTx/>
              <a:buChar char="•"/>
            </a:pPr>
            <a:endParaRPr lang="tr-TR" altLang="tr-TR" dirty="0">
              <a:latin typeface="Verdana" panose="020B0604030504040204" pitchFamily="34" charset="0"/>
              <a:sym typeface="Verdana" panose="020B0604030504040204" pitchFamily="34" charset="0"/>
            </a:endParaRPr>
          </a:p>
          <a:p>
            <a:pPr marL="319088" indent="-319088">
              <a:lnSpc>
                <a:spcPct val="80000"/>
              </a:lnSpc>
              <a:spcBef>
                <a:spcPts val="400"/>
              </a:spcBef>
              <a:buFontTx/>
              <a:buChar char="•"/>
            </a:pPr>
            <a:r>
              <a:rPr lang="tr-TR" altLang="tr-TR" dirty="0">
                <a:latin typeface="Verdana" panose="020B0604030504040204" pitchFamily="34" charset="0"/>
                <a:sym typeface="Verdana" panose="020B0604030504040204" pitchFamily="34" charset="0"/>
              </a:rPr>
              <a:t>Elektrik-telefon kabloları (K) - Sinir Sistemine (H) </a:t>
            </a:r>
          </a:p>
          <a:p>
            <a:pPr marL="319088" indent="-319088">
              <a:lnSpc>
                <a:spcPct val="80000"/>
              </a:lnSpc>
              <a:spcBef>
                <a:spcPts val="700"/>
              </a:spcBef>
              <a:buFontTx/>
              <a:buChar char="•"/>
            </a:pPr>
            <a:endParaRPr lang="tr-TR" altLang="tr-TR" dirty="0">
              <a:latin typeface="Verdana" panose="020B0604030504040204" pitchFamily="34" charset="0"/>
              <a:sym typeface="Verdana" panose="020B0604030504040204" pitchFamily="34" charset="0"/>
            </a:endParaRPr>
          </a:p>
          <a:p>
            <a:pPr marL="319088" indent="-319088">
              <a:lnSpc>
                <a:spcPct val="80000"/>
              </a:lnSpc>
              <a:spcBef>
                <a:spcPts val="400"/>
              </a:spcBef>
              <a:buFontTx/>
              <a:buChar char="•"/>
            </a:pPr>
            <a:r>
              <a:rPr lang="tr-TR" altLang="tr-TR" dirty="0">
                <a:latin typeface="Verdana" panose="020B0604030504040204" pitchFamily="34" charset="0"/>
                <a:sym typeface="Verdana" panose="020B0604030504040204" pitchFamily="34" charset="0"/>
              </a:rPr>
              <a:t>Bir şehrin şu şebeke sistemini (K) – vücudumuzdaki Dolaşım sistemine (H) </a:t>
            </a:r>
          </a:p>
          <a:p>
            <a:pPr marL="0" indent="0">
              <a:lnSpc>
                <a:spcPct val="80000"/>
              </a:lnSpc>
              <a:spcBef>
                <a:spcPts val="700"/>
              </a:spcBef>
              <a:buNone/>
            </a:pPr>
            <a:endParaRPr lang="tr-TR" altLang="tr-TR" dirty="0">
              <a:latin typeface="Verdana" panose="020B0604030504040204" pitchFamily="34" charset="0"/>
              <a:sym typeface="Verdana" panose="020B0604030504040204" pitchFamily="34" charset="0"/>
            </a:endParaRPr>
          </a:p>
          <a:p>
            <a:pPr marL="319088" indent="-319088">
              <a:lnSpc>
                <a:spcPct val="80000"/>
              </a:lnSpc>
              <a:spcBef>
                <a:spcPts val="400"/>
              </a:spcBef>
              <a:buFontTx/>
              <a:buChar char="•"/>
            </a:pPr>
            <a:r>
              <a:rPr lang="tr-TR" altLang="tr-TR" dirty="0">
                <a:latin typeface="Verdana" panose="020B0604030504040204" pitchFamily="34" charset="0"/>
                <a:sym typeface="Verdana" panose="020B0604030504040204" pitchFamily="34" charset="0"/>
              </a:rPr>
              <a:t>Akyuvarlar (H) - asker (K) </a:t>
            </a:r>
          </a:p>
          <a:p>
            <a:pPr marL="319088" indent="-319088">
              <a:lnSpc>
                <a:spcPct val="80000"/>
              </a:lnSpc>
              <a:spcBef>
                <a:spcPts val="700"/>
              </a:spcBef>
              <a:buFontTx/>
              <a:buChar char="•"/>
            </a:pPr>
            <a:endParaRPr lang="tr-TR" altLang="tr-TR" dirty="0">
              <a:latin typeface="Verdana" panose="020B0604030504040204" pitchFamily="34" charset="0"/>
              <a:sym typeface="Verdana" panose="020B0604030504040204" pitchFamily="34" charset="0"/>
            </a:endParaRPr>
          </a:p>
          <a:p>
            <a:pPr marL="319088" indent="-319088">
              <a:lnSpc>
                <a:spcPct val="80000"/>
              </a:lnSpc>
              <a:spcBef>
                <a:spcPts val="400"/>
              </a:spcBef>
              <a:buFontTx/>
              <a:buChar char="•"/>
            </a:pPr>
            <a:r>
              <a:rPr lang="tr-TR" altLang="tr-TR" dirty="0">
                <a:latin typeface="Verdana" panose="020B0604030504040204" pitchFamily="34" charset="0"/>
                <a:sym typeface="Verdana" panose="020B0604030504040204" pitchFamily="34" charset="0"/>
              </a:rPr>
              <a:t>virüs (K) - bilgisayar virüsü (H)</a:t>
            </a:r>
            <a:endParaRPr lang="tr-TR" altLang="tr-TR" dirty="0"/>
          </a:p>
        </p:txBody>
      </p:sp>
    </p:spTree>
  </p:cSld>
  <p:clrMapOvr>
    <a:masterClrMapping/>
  </p:clrMapOvr>
  <p:transition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1">
            <a:extLst>
              <a:ext uri="{FF2B5EF4-FFF2-40B4-BE49-F238E27FC236}">
                <a16:creationId xmlns:a16="http://schemas.microsoft.com/office/drawing/2014/main" id="{EB7AEF48-760C-45C8-8AAA-77FC201655F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966914" y="103188"/>
            <a:ext cx="8243887" cy="1314450"/>
          </a:xfrm>
        </p:spPr>
        <p:txBody>
          <a:bodyPr/>
          <a:lstStyle/>
          <a:p>
            <a:pPr algn="ctr"/>
            <a:r>
              <a:rPr lang="tr-TR" altLang="tr-TR" b="1">
                <a:effectLst>
                  <a:outerShdw blurRad="38100" dist="38100" dir="2700000" algn="tl">
                    <a:srgbClr val="C0C0C0"/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  <a:sym typeface="Verdana" panose="020B0604030504040204" pitchFamily="34" charset="0"/>
              </a:rPr>
              <a:t>Örnekler</a:t>
            </a:r>
            <a:endParaRPr lang="tr-TR" altLang="tr-TR"/>
          </a:p>
        </p:txBody>
      </p:sp>
      <p:pic>
        <p:nvPicPr>
          <p:cNvPr id="27651" name="Picture 3">
            <a:extLst>
              <a:ext uri="{FF2B5EF4-FFF2-40B4-BE49-F238E27FC236}">
                <a16:creationId xmlns:a16="http://schemas.microsoft.com/office/drawing/2014/main" id="{37A8CCF3-2620-452E-9AED-8620DFE2565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27350" y="3141663"/>
            <a:ext cx="6408738" cy="3382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0"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EC8B975-45E5-4A8E-9ECA-FC4DF2552A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1319" y="1825625"/>
            <a:ext cx="10862481" cy="4351338"/>
          </a:xfrm>
        </p:spPr>
        <p:txBody>
          <a:bodyPr/>
          <a:lstStyle/>
          <a:p>
            <a:endParaRPr lang="tr-TR" dirty="0"/>
          </a:p>
        </p:txBody>
      </p:sp>
    </p:spTree>
  </p:cSld>
  <p:clrMapOvr>
    <a:masterClrMapping/>
  </p:clrMapOvr>
  <p:transition/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</TotalTime>
  <Words>337</Words>
  <Application>Microsoft Office PowerPoint</Application>
  <PresentationFormat>Geniş ekran</PresentationFormat>
  <Paragraphs>47</Paragraphs>
  <Slides>14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14</vt:i4>
      </vt:variant>
    </vt:vector>
  </HeadingPairs>
  <TitlesOfParts>
    <vt:vector size="21" baseType="lpstr">
      <vt:lpstr>Arial</vt:lpstr>
      <vt:lpstr>Calibri</vt:lpstr>
      <vt:lpstr>Calibri Light</vt:lpstr>
      <vt:lpstr>Helvetica</vt:lpstr>
      <vt:lpstr>Times New Roman</vt:lpstr>
      <vt:lpstr>Verdana</vt:lpstr>
      <vt:lpstr>Office Teması</vt:lpstr>
      <vt:lpstr>Fen Öğretiminde Analojiler</vt:lpstr>
      <vt:lpstr>PowerPoint Sunusu</vt:lpstr>
      <vt:lpstr>PowerPoint Sunusu</vt:lpstr>
      <vt:lpstr>PowerPoint Sunusu</vt:lpstr>
      <vt:lpstr>Analoji (Benzetme)</vt:lpstr>
      <vt:lpstr>PowerPoint Sunusu</vt:lpstr>
      <vt:lpstr>PowerPoint Sunusu</vt:lpstr>
      <vt:lpstr>PowerPoint Sunusu</vt:lpstr>
      <vt:lpstr>Örnekler</vt:lpstr>
      <vt:lpstr>PowerPoint Sunusu</vt:lpstr>
      <vt:lpstr>PowerPoint Sunusu</vt:lpstr>
      <vt:lpstr>FOTOSENTEZ </vt:lpstr>
      <vt:lpstr>EKMEK PİŞİRME VE FOTOSENTEZ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Fen Öğretiminde Analojilerin Kullanımı</dc:title>
  <dc:creator>Eren CEYLAN</dc:creator>
  <cp:lastModifiedBy>Eren CEYLAN</cp:lastModifiedBy>
  <cp:revision>3</cp:revision>
  <dcterms:created xsi:type="dcterms:W3CDTF">2020-04-06T21:25:11Z</dcterms:created>
  <dcterms:modified xsi:type="dcterms:W3CDTF">2020-04-06T21:47:41Z</dcterms:modified>
</cp:coreProperties>
</file>