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96" r:id="rId3"/>
    <p:sldId id="401" r:id="rId4"/>
    <p:sldId id="402" r:id="rId5"/>
    <p:sldId id="397" r:id="rId6"/>
    <p:sldId id="416" r:id="rId7"/>
    <p:sldId id="400" r:id="rId8"/>
    <p:sldId id="427" r:id="rId9"/>
    <p:sldId id="415" r:id="rId10"/>
    <p:sldId id="421" r:id="rId11"/>
    <p:sldId id="417" r:id="rId12"/>
    <p:sldId id="420" r:id="rId13"/>
    <p:sldId id="425" r:id="rId14"/>
    <p:sldId id="424" r:id="rId15"/>
    <p:sldId id="403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72"/>
    <p:restoredTop sz="93112"/>
  </p:normalViewPr>
  <p:slideViewPr>
    <p:cSldViewPr snapToGrid="0" snapToObjects="1">
      <p:cViewPr varScale="1">
        <p:scale>
          <a:sx n="178" d="100"/>
          <a:sy n="178" d="100"/>
        </p:scale>
        <p:origin x="-11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08BE3-6551-634D-B7B7-B10C1C0B4B25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82BA9-0CAF-C04E-BA51-49BCA4923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9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18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2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3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62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38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9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6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1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3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42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9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055A6-38B7-6541-BEFC-3C25DE582CDF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4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95" y="301626"/>
            <a:ext cx="8808197" cy="427037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Dersin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Adı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AŞIRI HASAR GÖRMÜŞ; </a:t>
            </a:r>
            <a:r>
              <a:rPr lang="en-US" b="1" dirty="0">
                <a:solidFill>
                  <a:schemeClr val="bg1"/>
                </a:solidFill>
              </a:rPr>
              <a:t>CERRAHİ VEYA ENDODONTİK TEDAVİ UYGULANMIŞ DİŞLERİN PROTETİK TEDAVİSİ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Dersin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Sınıf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Dönemi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tr-TR" dirty="0" smtClean="0">
                <a:solidFill>
                  <a:srgbClr val="FFFFFF"/>
                </a:solidFill>
              </a:rPr>
              <a:t>4. </a:t>
            </a:r>
            <a:r>
              <a:rPr lang="en-US" dirty="0" err="1" smtClean="0">
                <a:solidFill>
                  <a:srgbClr val="FFFFFF"/>
                </a:solidFill>
              </a:rPr>
              <a:t>Sınıf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Bahar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Yarıyılı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64125"/>
            <a:ext cx="6400800" cy="1396999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Prof. Dr.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Mehmet Ali </a:t>
            </a:r>
            <a:r>
              <a:rPr lang="en-US" b="1" dirty="0" err="1" smtClean="0">
                <a:solidFill>
                  <a:srgbClr val="FFFFFF"/>
                </a:solidFill>
              </a:rPr>
              <a:t>Kılıçarslan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062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492" y="1600200"/>
            <a:ext cx="382901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78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3633" y="1600200"/>
            <a:ext cx="603673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01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815" y="1600200"/>
            <a:ext cx="677836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1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chemeClr val="bg1"/>
                </a:solidFill>
              </a:rPr>
              <a:t>Post ile en uygun yük dağılımını ve en fazla tutuculuğu sağlamak için postun uzunluğunun en az ya üstüne hazırlanacak kron yüksekliği kadar olması, ya da kökün uzunluğunun 2/3’ünü kaplaması gerekmektedir. </a:t>
            </a:r>
            <a:endParaRPr lang="tr-TR" dirty="0" smtClean="0">
              <a:solidFill>
                <a:schemeClr val="bg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Apikal </a:t>
            </a:r>
            <a:r>
              <a:rPr lang="tr-TR" dirty="0">
                <a:solidFill>
                  <a:schemeClr val="bg1"/>
                </a:solidFill>
              </a:rPr>
              <a:t>sızıntıyı önlemek için de kök ucunda </a:t>
            </a:r>
            <a:r>
              <a:rPr lang="tr-TR" dirty="0" smtClean="0">
                <a:solidFill>
                  <a:schemeClr val="bg1"/>
                </a:solidFill>
              </a:rPr>
              <a:t>en </a:t>
            </a:r>
            <a:r>
              <a:rPr lang="tr-TR" dirty="0">
                <a:solidFill>
                  <a:schemeClr val="bg1"/>
                </a:solidFill>
              </a:rPr>
              <a:t>az 4 mm kadar </a:t>
            </a:r>
            <a:r>
              <a:rPr lang="tr-TR" dirty="0" err="1">
                <a:solidFill>
                  <a:schemeClr val="bg1"/>
                </a:solidFill>
              </a:rPr>
              <a:t>gütta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perka</a:t>
            </a:r>
            <a:r>
              <a:rPr lang="tr-TR" dirty="0">
                <a:solidFill>
                  <a:schemeClr val="bg1"/>
                </a:solidFill>
              </a:rPr>
              <a:t> bırakılmalıdır</a:t>
            </a:r>
            <a:r>
              <a:rPr lang="tr-TR" dirty="0" smtClean="0">
                <a:solidFill>
                  <a:schemeClr val="bg1"/>
                </a:solidFill>
              </a:rPr>
              <a:t>.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Bilezik (</a:t>
            </a:r>
            <a:r>
              <a:rPr lang="tr-TR" dirty="0" err="1" smtClean="0">
                <a:solidFill>
                  <a:schemeClr val="bg1"/>
                </a:solidFill>
              </a:rPr>
              <a:t>Ferrule</a:t>
            </a:r>
            <a:r>
              <a:rPr lang="tr-TR" dirty="0" smtClean="0">
                <a:solidFill>
                  <a:schemeClr val="bg1"/>
                </a:solidFill>
              </a:rPr>
              <a:t>) etkisi</a:t>
            </a:r>
            <a:endParaRPr lang="tr-TR" dirty="0">
              <a:solidFill>
                <a:schemeClr val="bg1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85796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213" y="1600200"/>
            <a:ext cx="678157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82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ENDİKASYON CETVELİ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857513"/>
              </p:ext>
            </p:extLst>
          </p:nvPr>
        </p:nvGraphicFramePr>
        <p:xfrm>
          <a:off x="640080" y="1599482"/>
          <a:ext cx="7863840" cy="41147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2021"/>
                <a:gridCol w="4301819"/>
              </a:tblGrid>
              <a:tr h="11661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200">
                          <a:effectLst/>
                        </a:rPr>
                        <a:t>Direkt Restorasyon Yapılacaksa;</a:t>
                      </a:r>
                      <a:endParaRPr lang="tr-T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200">
                          <a:effectLst/>
                        </a:rPr>
                        <a:t>Dişin en az 1 mm kalınlığında dört duvarı kalmış olmalıdır.</a:t>
                      </a:r>
                      <a:endParaRPr lang="tr-T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1661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200">
                          <a:effectLst/>
                        </a:rPr>
                        <a:t>Adeziv Restorasyon Destekli Kor Kullanılacaksa;</a:t>
                      </a:r>
                      <a:endParaRPr lang="tr-T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200">
                          <a:effectLst/>
                        </a:rPr>
                        <a:t>Dişin en az 1 mm kalınlığında üç duvarı kalmış olmalıdır.</a:t>
                      </a:r>
                      <a:endParaRPr lang="tr-T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7824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200">
                          <a:effectLst/>
                        </a:rPr>
                        <a:t>Post-Kor Yapılacaksa; </a:t>
                      </a:r>
                      <a:endParaRPr lang="tr-T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effectLst/>
                        </a:rPr>
                        <a:t>Dişin 1 mm’den daha az kalınlıkta tek duvarının kalması veya hiç duvarının kalmaması durumunda.</a:t>
                      </a:r>
                      <a:endParaRPr lang="tr-TR" sz="12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20346" y="0"/>
            <a:ext cx="13416978" cy="122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9332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KAYNAKLAR: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7462"/>
            <a:ext cx="8229600" cy="5153667"/>
          </a:xfrm>
        </p:spPr>
        <p:txBody>
          <a:bodyPr>
            <a:normAutofit fontScale="55000" lnSpcReduction="20000"/>
          </a:bodyPr>
          <a:lstStyle/>
          <a:p>
            <a:r>
              <a:rPr lang="tr-TR" sz="4300" dirty="0" smtClean="0">
                <a:solidFill>
                  <a:srgbClr val="CCFFCC"/>
                </a:solidFill>
              </a:rPr>
              <a:t>Ersoy AE. Diş Hekimliğinde Sabit Protezler. Ankara: Akademisyen Kitabevi; 2105.</a:t>
            </a:r>
          </a:p>
          <a:p>
            <a:pPr lvl="0"/>
            <a:r>
              <a:rPr lang="tr-TR" sz="4300" dirty="0" smtClean="0">
                <a:solidFill>
                  <a:srgbClr val="CCFFCC"/>
                </a:solidFill>
              </a:rPr>
              <a:t>Rosenstiel SF, Land MF, </a:t>
            </a:r>
            <a:r>
              <a:rPr lang="tr-TR" sz="4300" dirty="0" err="1" smtClean="0">
                <a:solidFill>
                  <a:srgbClr val="CCFFCC"/>
                </a:solidFill>
              </a:rPr>
              <a:t>Fujimoto</a:t>
            </a:r>
            <a:r>
              <a:rPr lang="tr-TR" sz="4300" dirty="0" smtClean="0">
                <a:solidFill>
                  <a:srgbClr val="CCFFCC"/>
                </a:solidFill>
              </a:rPr>
              <a:t> J. </a:t>
            </a:r>
            <a:r>
              <a:rPr lang="tr-TR" sz="4300" dirty="0" err="1" smtClean="0">
                <a:solidFill>
                  <a:srgbClr val="CCFFCC"/>
                </a:solidFill>
              </a:rPr>
              <a:t>Contemporary</a:t>
            </a:r>
            <a:r>
              <a:rPr lang="tr-TR" sz="4300" dirty="0" smtClean="0">
                <a:solidFill>
                  <a:srgbClr val="CCFFCC"/>
                </a:solidFill>
              </a:rPr>
              <a:t> </a:t>
            </a:r>
            <a:r>
              <a:rPr lang="tr-TR" sz="4300" dirty="0" err="1" smtClean="0">
                <a:solidFill>
                  <a:srgbClr val="CCFFCC"/>
                </a:solidFill>
              </a:rPr>
              <a:t>Fixed</a:t>
            </a:r>
            <a:r>
              <a:rPr lang="tr-TR" sz="4300" dirty="0" smtClean="0">
                <a:solidFill>
                  <a:srgbClr val="CCFFCC"/>
                </a:solidFill>
              </a:rPr>
              <a:t> </a:t>
            </a:r>
            <a:r>
              <a:rPr lang="tr-TR" sz="4300" dirty="0" err="1" smtClean="0">
                <a:solidFill>
                  <a:srgbClr val="CCFFCC"/>
                </a:solidFill>
              </a:rPr>
              <a:t>Prosthodontics</a:t>
            </a:r>
            <a:r>
              <a:rPr lang="tr-TR" sz="4300" dirty="0" smtClean="0">
                <a:solidFill>
                  <a:srgbClr val="CCFFCC"/>
                </a:solidFill>
              </a:rPr>
              <a:t>. </a:t>
            </a:r>
            <a:r>
              <a:rPr lang="tr-TR" sz="4300" dirty="0" err="1" smtClean="0">
                <a:solidFill>
                  <a:srgbClr val="CCFFCC"/>
                </a:solidFill>
              </a:rPr>
              <a:t>China</a:t>
            </a:r>
            <a:r>
              <a:rPr lang="tr-TR" sz="4300" dirty="0" smtClean="0">
                <a:solidFill>
                  <a:srgbClr val="CCFFCC"/>
                </a:solidFill>
              </a:rPr>
              <a:t>: </a:t>
            </a:r>
            <a:r>
              <a:rPr lang="tr-TR" sz="4300" dirty="0" err="1" smtClean="0">
                <a:solidFill>
                  <a:srgbClr val="CCFFCC"/>
                </a:solidFill>
              </a:rPr>
              <a:t>Mosby</a:t>
            </a:r>
            <a:r>
              <a:rPr lang="tr-TR" sz="4300" dirty="0" smtClean="0">
                <a:solidFill>
                  <a:srgbClr val="CCFFCC"/>
                </a:solidFill>
              </a:rPr>
              <a:t> </a:t>
            </a:r>
            <a:r>
              <a:rPr lang="tr-TR" sz="4300" dirty="0" err="1" smtClean="0">
                <a:solidFill>
                  <a:srgbClr val="CCFFCC"/>
                </a:solidFill>
              </a:rPr>
              <a:t>Elsevier</a:t>
            </a:r>
            <a:r>
              <a:rPr lang="tr-TR" sz="4300" dirty="0" smtClean="0">
                <a:solidFill>
                  <a:srgbClr val="CCFFCC"/>
                </a:solidFill>
              </a:rPr>
              <a:t>; 2006.</a:t>
            </a:r>
          </a:p>
          <a:p>
            <a:r>
              <a:rPr lang="tr-TR" sz="4300" dirty="0" smtClean="0">
                <a:solidFill>
                  <a:srgbClr val="CCFFCC"/>
                </a:solidFill>
              </a:rPr>
              <a:t>Sevük LG, Sevük SÇ. Diş Kesimi ve Kavite Hazırlama Yöntemleri. Atlas. İstanbul: </a:t>
            </a:r>
            <a:r>
              <a:rPr lang="tr-TR" sz="4300" dirty="0" err="1" smtClean="0">
                <a:solidFill>
                  <a:srgbClr val="CCFFCC"/>
                </a:solidFill>
              </a:rPr>
              <a:t>Quintessence</a:t>
            </a:r>
            <a:r>
              <a:rPr lang="tr-TR" sz="4300" dirty="0" smtClean="0">
                <a:solidFill>
                  <a:srgbClr val="CCFFCC"/>
                </a:solidFill>
              </a:rPr>
              <a:t> Yayıncılık Ltd. Şti.; 2011.</a:t>
            </a:r>
          </a:p>
          <a:p>
            <a:pPr lvl="0"/>
            <a:r>
              <a:rPr lang="tr-TR" sz="4300" dirty="0" err="1" smtClean="0">
                <a:solidFill>
                  <a:srgbClr val="CCFFCC"/>
                </a:solidFill>
              </a:rPr>
              <a:t>Shillingburg</a:t>
            </a:r>
            <a:r>
              <a:rPr lang="tr-TR" sz="4300" dirty="0" smtClean="0">
                <a:solidFill>
                  <a:srgbClr val="CCFFCC"/>
                </a:solidFill>
              </a:rPr>
              <a:t> HT, </a:t>
            </a:r>
            <a:r>
              <a:rPr lang="tr-TR" sz="4300" dirty="0" err="1" smtClean="0">
                <a:solidFill>
                  <a:srgbClr val="CCFFCC"/>
                </a:solidFill>
              </a:rPr>
              <a:t>Hobo</a:t>
            </a:r>
            <a:r>
              <a:rPr lang="tr-TR" sz="4300" dirty="0" smtClean="0">
                <a:solidFill>
                  <a:srgbClr val="CCFFCC"/>
                </a:solidFill>
              </a:rPr>
              <a:t> S, </a:t>
            </a:r>
            <a:r>
              <a:rPr lang="tr-TR" sz="4300" dirty="0" err="1" smtClean="0">
                <a:solidFill>
                  <a:srgbClr val="CCFFCC"/>
                </a:solidFill>
              </a:rPr>
              <a:t>Whitsett</a:t>
            </a:r>
            <a:r>
              <a:rPr lang="tr-TR" sz="4300" dirty="0" smtClean="0">
                <a:solidFill>
                  <a:srgbClr val="CCFFCC"/>
                </a:solidFill>
              </a:rPr>
              <a:t> LD, </a:t>
            </a:r>
            <a:r>
              <a:rPr lang="tr-TR" sz="4300" dirty="0" err="1" smtClean="0">
                <a:solidFill>
                  <a:srgbClr val="CCFFCC"/>
                </a:solidFill>
              </a:rPr>
              <a:t>Jacobi</a:t>
            </a:r>
            <a:r>
              <a:rPr lang="tr-TR" sz="4300" dirty="0" smtClean="0">
                <a:solidFill>
                  <a:srgbClr val="CCFFCC"/>
                </a:solidFill>
              </a:rPr>
              <a:t> R, </a:t>
            </a:r>
            <a:r>
              <a:rPr lang="tr-TR" sz="4300" dirty="0" err="1" smtClean="0">
                <a:solidFill>
                  <a:srgbClr val="CCFFCC"/>
                </a:solidFill>
              </a:rPr>
              <a:t>Brackett</a:t>
            </a:r>
            <a:r>
              <a:rPr lang="tr-TR" sz="4300" dirty="0" smtClean="0">
                <a:solidFill>
                  <a:srgbClr val="CCFFCC"/>
                </a:solidFill>
              </a:rPr>
              <a:t> SE. (Çeviri Editörü: Ünsal MK, Üşümez A.) Sabit Protezin Temelleri. 3. Baskı. İstanbul: </a:t>
            </a:r>
            <a:r>
              <a:rPr lang="tr-TR" sz="4300" dirty="0" err="1" smtClean="0">
                <a:solidFill>
                  <a:srgbClr val="CCFFCC"/>
                </a:solidFill>
              </a:rPr>
              <a:t>Quintessence</a:t>
            </a:r>
            <a:r>
              <a:rPr lang="tr-TR" sz="4300" dirty="0" smtClean="0">
                <a:solidFill>
                  <a:srgbClr val="CCFFCC"/>
                </a:solidFill>
              </a:rPr>
              <a:t> Yayıncılık Ltd. Şti; 2010.</a:t>
            </a:r>
          </a:p>
          <a:p>
            <a:r>
              <a:rPr lang="tr-TR" sz="4300" dirty="0" err="1" smtClean="0">
                <a:solidFill>
                  <a:srgbClr val="CCFFCC"/>
                </a:solidFill>
              </a:rPr>
              <a:t>Stefanac</a:t>
            </a:r>
            <a:r>
              <a:rPr lang="tr-TR" sz="4300" dirty="0" smtClean="0">
                <a:solidFill>
                  <a:srgbClr val="CCFFCC"/>
                </a:solidFill>
              </a:rPr>
              <a:t> SJ, </a:t>
            </a:r>
            <a:r>
              <a:rPr lang="tr-TR" sz="4300" dirty="0" err="1" smtClean="0">
                <a:solidFill>
                  <a:srgbClr val="CCFFCC"/>
                </a:solidFill>
              </a:rPr>
              <a:t>Nesbit</a:t>
            </a:r>
            <a:r>
              <a:rPr lang="tr-TR" sz="4300" dirty="0" smtClean="0">
                <a:solidFill>
                  <a:srgbClr val="CCFFCC"/>
                </a:solidFill>
              </a:rPr>
              <a:t> SP. </a:t>
            </a:r>
            <a:r>
              <a:rPr lang="tr-TR" sz="4300" dirty="0" err="1" smtClean="0">
                <a:solidFill>
                  <a:srgbClr val="CCFFCC"/>
                </a:solidFill>
              </a:rPr>
              <a:t>Treatment</a:t>
            </a:r>
            <a:r>
              <a:rPr lang="tr-TR" sz="4300" dirty="0" smtClean="0">
                <a:solidFill>
                  <a:srgbClr val="CCFFCC"/>
                </a:solidFill>
              </a:rPr>
              <a:t> </a:t>
            </a:r>
            <a:r>
              <a:rPr lang="tr-TR" sz="4300" dirty="0" err="1" smtClean="0">
                <a:solidFill>
                  <a:srgbClr val="CCFFCC"/>
                </a:solidFill>
              </a:rPr>
              <a:t>planning</a:t>
            </a:r>
            <a:r>
              <a:rPr lang="tr-TR" sz="4300" dirty="0" smtClean="0">
                <a:solidFill>
                  <a:srgbClr val="CCFFCC"/>
                </a:solidFill>
              </a:rPr>
              <a:t> in </a:t>
            </a:r>
            <a:r>
              <a:rPr lang="tr-TR" sz="4300" dirty="0" err="1" smtClean="0">
                <a:solidFill>
                  <a:srgbClr val="CCFFCC"/>
                </a:solidFill>
              </a:rPr>
              <a:t>dentistry</a:t>
            </a:r>
            <a:r>
              <a:rPr lang="tr-TR" sz="4300" dirty="0" smtClean="0">
                <a:solidFill>
                  <a:srgbClr val="CCFFCC"/>
                </a:solidFill>
              </a:rPr>
              <a:t>. 2</a:t>
            </a:r>
            <a:r>
              <a:rPr lang="tr-TR" sz="4300" baseline="30000" dirty="0" smtClean="0">
                <a:solidFill>
                  <a:srgbClr val="CCFFCC"/>
                </a:solidFill>
              </a:rPr>
              <a:t>nd</a:t>
            </a:r>
            <a:r>
              <a:rPr lang="tr-TR" sz="4300" dirty="0" smtClean="0">
                <a:solidFill>
                  <a:srgbClr val="CCFFCC"/>
                </a:solidFill>
              </a:rPr>
              <a:t> Ed. St. Louis: </a:t>
            </a:r>
            <a:r>
              <a:rPr lang="tr-TR" sz="4300" dirty="0" err="1" smtClean="0">
                <a:solidFill>
                  <a:srgbClr val="CCFFCC"/>
                </a:solidFill>
              </a:rPr>
              <a:t>Mosby</a:t>
            </a:r>
            <a:r>
              <a:rPr lang="tr-TR" sz="4300" dirty="0" smtClean="0">
                <a:solidFill>
                  <a:srgbClr val="CCFFCC"/>
                </a:solidFill>
              </a:rPr>
              <a:t> </a:t>
            </a:r>
            <a:r>
              <a:rPr lang="tr-TR" sz="4300" dirty="0" err="1" smtClean="0">
                <a:solidFill>
                  <a:srgbClr val="CCFFCC"/>
                </a:solidFill>
              </a:rPr>
              <a:t>Elsevier</a:t>
            </a:r>
            <a:r>
              <a:rPr lang="tr-TR" sz="4300" dirty="0" smtClean="0">
                <a:solidFill>
                  <a:srgbClr val="CCFFCC"/>
                </a:solidFill>
              </a:rPr>
              <a:t>; 2007.</a:t>
            </a:r>
          </a:p>
          <a:p>
            <a:pPr lvl="0"/>
            <a:r>
              <a:rPr lang="tr-TR" sz="4300" dirty="0" err="1" smtClean="0">
                <a:solidFill>
                  <a:srgbClr val="CCFFCC"/>
                </a:solidFill>
              </a:rPr>
              <a:t>The</a:t>
            </a:r>
            <a:r>
              <a:rPr lang="tr-TR" sz="4300" dirty="0" smtClean="0">
                <a:solidFill>
                  <a:srgbClr val="CCFFCC"/>
                </a:solidFill>
              </a:rPr>
              <a:t> Academy of </a:t>
            </a:r>
            <a:r>
              <a:rPr lang="tr-TR" sz="4300" dirty="0" err="1" smtClean="0">
                <a:solidFill>
                  <a:srgbClr val="CCFFCC"/>
                </a:solidFill>
              </a:rPr>
              <a:t>Prosthodontics</a:t>
            </a:r>
            <a:r>
              <a:rPr lang="tr-TR" sz="4300" dirty="0" smtClean="0">
                <a:solidFill>
                  <a:srgbClr val="CCFFCC"/>
                </a:solidFill>
              </a:rPr>
              <a:t>. </a:t>
            </a:r>
            <a:r>
              <a:rPr lang="tr-TR" sz="4300" dirty="0" err="1" smtClean="0">
                <a:solidFill>
                  <a:srgbClr val="CCFFCC"/>
                </a:solidFill>
              </a:rPr>
              <a:t>The</a:t>
            </a:r>
            <a:r>
              <a:rPr lang="tr-TR" sz="4300" dirty="0" smtClean="0">
                <a:solidFill>
                  <a:srgbClr val="CCFFCC"/>
                </a:solidFill>
              </a:rPr>
              <a:t> </a:t>
            </a:r>
            <a:r>
              <a:rPr lang="tr-TR" sz="4300" dirty="0" err="1" smtClean="0">
                <a:solidFill>
                  <a:srgbClr val="CCFFCC"/>
                </a:solidFill>
              </a:rPr>
              <a:t>glossary</a:t>
            </a:r>
            <a:r>
              <a:rPr lang="tr-TR" sz="4300" dirty="0" smtClean="0">
                <a:solidFill>
                  <a:srgbClr val="CCFFCC"/>
                </a:solidFill>
              </a:rPr>
              <a:t> of </a:t>
            </a:r>
            <a:r>
              <a:rPr lang="tr-TR" sz="4300" dirty="0" err="1" smtClean="0">
                <a:solidFill>
                  <a:srgbClr val="CCFFCC"/>
                </a:solidFill>
              </a:rPr>
              <a:t>Prosthodontic</a:t>
            </a:r>
            <a:r>
              <a:rPr lang="tr-TR" sz="4300" dirty="0" smtClean="0">
                <a:solidFill>
                  <a:srgbClr val="CCFFCC"/>
                </a:solidFill>
              </a:rPr>
              <a:t> </a:t>
            </a:r>
            <a:r>
              <a:rPr lang="tr-TR" sz="4300" dirty="0" err="1" smtClean="0">
                <a:solidFill>
                  <a:srgbClr val="CCFFCC"/>
                </a:solidFill>
              </a:rPr>
              <a:t>Terms</a:t>
            </a:r>
            <a:r>
              <a:rPr lang="tr-TR" sz="4300" dirty="0" smtClean="0">
                <a:solidFill>
                  <a:srgbClr val="CCFFCC"/>
                </a:solidFill>
              </a:rPr>
              <a:t>. </a:t>
            </a:r>
            <a:r>
              <a:rPr lang="tr-TR" sz="4300" dirty="0" err="1" smtClean="0">
                <a:solidFill>
                  <a:srgbClr val="CCFFCC"/>
                </a:solidFill>
              </a:rPr>
              <a:t>The</a:t>
            </a:r>
            <a:r>
              <a:rPr lang="tr-TR" sz="4300" dirty="0" smtClean="0">
                <a:solidFill>
                  <a:srgbClr val="CCFFCC"/>
                </a:solidFill>
              </a:rPr>
              <a:t> </a:t>
            </a:r>
            <a:r>
              <a:rPr lang="tr-TR" sz="4300" dirty="0" err="1" smtClean="0">
                <a:solidFill>
                  <a:srgbClr val="CCFFCC"/>
                </a:solidFill>
              </a:rPr>
              <a:t>Journal</a:t>
            </a:r>
            <a:r>
              <a:rPr lang="tr-TR" sz="4300" dirty="0" smtClean="0">
                <a:solidFill>
                  <a:srgbClr val="CCFFCC"/>
                </a:solidFill>
              </a:rPr>
              <a:t> of </a:t>
            </a:r>
            <a:r>
              <a:rPr lang="tr-TR" sz="4300" dirty="0" err="1" smtClean="0">
                <a:solidFill>
                  <a:srgbClr val="CCFFCC"/>
                </a:solidFill>
              </a:rPr>
              <a:t>Prosthetic</a:t>
            </a:r>
            <a:r>
              <a:rPr lang="tr-TR" sz="4300" dirty="0" smtClean="0">
                <a:solidFill>
                  <a:srgbClr val="CCFFCC"/>
                </a:solidFill>
              </a:rPr>
              <a:t> </a:t>
            </a:r>
            <a:r>
              <a:rPr lang="tr-TR" sz="4300" dirty="0" err="1" smtClean="0">
                <a:solidFill>
                  <a:srgbClr val="CCFFCC"/>
                </a:solidFill>
              </a:rPr>
              <a:t>Dentistry</a:t>
            </a:r>
            <a:r>
              <a:rPr lang="tr-TR" sz="4300" dirty="0" smtClean="0">
                <a:solidFill>
                  <a:srgbClr val="CCFFCC"/>
                </a:solidFill>
              </a:rPr>
              <a:t> 2005; 94 (1): 10-92.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54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44448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Aşırı Hasar Görmüş Dişler</a:t>
            </a:r>
            <a:br>
              <a:rPr lang="tr-TR" b="1" dirty="0" smtClean="0">
                <a:solidFill>
                  <a:srgbClr val="FF0000"/>
                </a:solidFill>
              </a:rPr>
            </a:b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351314"/>
            <a:ext cx="8229600" cy="3774849"/>
          </a:xfrm>
        </p:spPr>
        <p:txBody>
          <a:bodyPr/>
          <a:lstStyle/>
          <a:p>
            <a:pPr lvl="0"/>
            <a:r>
              <a:rPr lang="tr-TR" b="1" dirty="0">
                <a:solidFill>
                  <a:schemeClr val="bg1"/>
                </a:solidFill>
              </a:rPr>
              <a:t>Kron Bütünlüğü Bozulmuş </a:t>
            </a:r>
            <a:r>
              <a:rPr lang="tr-TR" b="1" dirty="0" smtClean="0">
                <a:solidFill>
                  <a:schemeClr val="bg1"/>
                </a:solidFill>
              </a:rPr>
              <a:t>Dişler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6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57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Bu </a:t>
            </a:r>
            <a:r>
              <a:rPr lang="en-US" sz="3600" b="1" dirty="0" err="1" smtClean="0">
                <a:solidFill>
                  <a:srgbClr val="FF0000"/>
                </a:solidFill>
              </a:rPr>
              <a:t>çok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daha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zayıf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dişlerde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retansiyon </a:t>
            </a:r>
            <a:r>
              <a:rPr lang="en-US" sz="3600" b="1" dirty="0" err="1">
                <a:solidFill>
                  <a:srgbClr val="FF0000"/>
                </a:solidFill>
              </a:rPr>
              <a:t>oluştururken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fazla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diş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yıkımına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sebep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olmamak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için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r>
              <a:rPr lang="tr-TR" sz="3200" dirty="0"/>
              <a:t/>
            </a:r>
            <a:br>
              <a:rPr lang="tr-TR" sz="3200" dirty="0"/>
            </a:b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119086"/>
            <a:ext cx="8229600" cy="4007077"/>
          </a:xfrm>
        </p:spPr>
        <p:txBody>
          <a:bodyPr>
            <a:normAutofit lnSpcReduction="10000"/>
          </a:bodyPr>
          <a:lstStyle/>
          <a:p>
            <a:pPr lvl="0"/>
            <a:r>
              <a:rPr lang="tr-TR" b="1" dirty="0" err="1" smtClean="0">
                <a:solidFill>
                  <a:schemeClr val="bg1"/>
                </a:solidFill>
              </a:rPr>
              <a:t>Vital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>
                <a:solidFill>
                  <a:schemeClr val="bg1"/>
                </a:solidFill>
              </a:rPr>
              <a:t>dişlerde pulpa ve çevresindeki 1 mm dentin dokusunun korunması gerekir.</a:t>
            </a:r>
          </a:p>
          <a:p>
            <a:pPr lvl="0"/>
            <a:r>
              <a:rPr lang="tr-TR" b="1" dirty="0">
                <a:solidFill>
                  <a:schemeClr val="bg1"/>
                </a:solidFill>
              </a:rPr>
              <a:t>Hiçbir retantif yapı servikal hattan veya santral oluktan 1.5 mm içeriye derine girmemelidir.</a:t>
            </a:r>
          </a:p>
          <a:p>
            <a:pPr lvl="0"/>
            <a:r>
              <a:rPr lang="tr-TR" b="1" dirty="0">
                <a:solidFill>
                  <a:schemeClr val="bg1"/>
                </a:solidFill>
              </a:rPr>
              <a:t>Derin </a:t>
            </a:r>
            <a:r>
              <a:rPr lang="tr-TR" b="1" dirty="0" err="1">
                <a:solidFill>
                  <a:schemeClr val="bg1"/>
                </a:solidFill>
              </a:rPr>
              <a:t>kavitelerde</a:t>
            </a:r>
            <a:r>
              <a:rPr lang="tr-TR" b="1" dirty="0">
                <a:solidFill>
                  <a:schemeClr val="bg1"/>
                </a:solidFill>
              </a:rPr>
              <a:t> uygun kaideler </a:t>
            </a:r>
            <a:r>
              <a:rPr lang="tr-TR" b="1" dirty="0" smtClean="0">
                <a:solidFill>
                  <a:schemeClr val="bg1"/>
                </a:solidFill>
              </a:rPr>
              <a:t>kullanılmalıdır</a:t>
            </a:r>
            <a:r>
              <a:rPr lang="tr-TR" b="1" dirty="0">
                <a:solidFill>
                  <a:schemeClr val="bg1"/>
                </a:solidFill>
              </a:rPr>
              <a:t>.</a:t>
            </a:r>
          </a:p>
          <a:p>
            <a:pPr lvl="0"/>
            <a:r>
              <a:rPr lang="tr-TR" b="1" dirty="0">
                <a:solidFill>
                  <a:schemeClr val="bg1"/>
                </a:solidFill>
              </a:rPr>
              <a:t>Dentin kalınlığı korunmalıdır.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9510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FF0000"/>
                </a:solidFill>
              </a:rPr>
              <a:t>Vital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>
                <a:solidFill>
                  <a:srgbClr val="FF0000"/>
                </a:solidFill>
              </a:rPr>
              <a:t>Dişler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452914"/>
            <a:ext cx="8229600" cy="3673249"/>
          </a:xfrm>
        </p:spPr>
        <p:txBody>
          <a:bodyPr/>
          <a:lstStyle/>
          <a:p>
            <a:r>
              <a:rPr lang="tr-TR" b="1" dirty="0" smtClean="0">
                <a:solidFill>
                  <a:schemeClr val="bg1"/>
                </a:solidFill>
              </a:rPr>
              <a:t>Kaide Materyali ile Restore Edilmiş Dişler</a:t>
            </a:r>
          </a:p>
          <a:p>
            <a:r>
              <a:rPr lang="tr-TR" b="1" dirty="0" smtClean="0">
                <a:solidFill>
                  <a:schemeClr val="bg1"/>
                </a:solidFill>
              </a:rPr>
              <a:t>Kompozit veya Amalgam Dolgu</a:t>
            </a:r>
          </a:p>
          <a:p>
            <a:r>
              <a:rPr lang="tr-TR" b="1" dirty="0" smtClean="0">
                <a:solidFill>
                  <a:schemeClr val="bg1"/>
                </a:solidFill>
              </a:rPr>
              <a:t>Dentin </a:t>
            </a:r>
            <a:r>
              <a:rPr lang="tr-TR" b="1" dirty="0" err="1" smtClean="0">
                <a:solidFill>
                  <a:schemeClr val="bg1"/>
                </a:solidFill>
              </a:rPr>
              <a:t>Pini</a:t>
            </a:r>
            <a:r>
              <a:rPr lang="tr-TR" b="1" dirty="0" smtClean="0">
                <a:solidFill>
                  <a:schemeClr val="bg1"/>
                </a:solidFill>
              </a:rPr>
              <a:t> Uygulamaları</a:t>
            </a:r>
          </a:p>
        </p:txBody>
      </p:sp>
    </p:spTree>
    <p:extLst>
      <p:ext uri="{BB962C8B-B14F-4D97-AF65-F5344CB8AC3E}">
        <p14:creationId xmlns:p14="http://schemas.microsoft.com/office/powerpoint/2010/main" val="1877593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Endodontik Tedavili Dişler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002971"/>
            <a:ext cx="8229600" cy="4123192"/>
          </a:xfrm>
        </p:spPr>
        <p:txBody>
          <a:bodyPr/>
          <a:lstStyle/>
          <a:p>
            <a:r>
              <a:rPr lang="tr-TR" b="1" dirty="0" smtClean="0">
                <a:solidFill>
                  <a:schemeClr val="bg1"/>
                </a:solidFill>
              </a:rPr>
              <a:t>Amalgam veya </a:t>
            </a:r>
            <a:r>
              <a:rPr lang="tr-TR" b="1" dirty="0" err="1">
                <a:solidFill>
                  <a:schemeClr val="bg1"/>
                </a:solidFill>
              </a:rPr>
              <a:t>KompozitDolgu</a:t>
            </a:r>
            <a:endParaRPr lang="tr-TR" b="1" dirty="0" smtClean="0">
              <a:solidFill>
                <a:schemeClr val="bg1"/>
              </a:solidFill>
            </a:endParaRPr>
          </a:p>
          <a:p>
            <a:r>
              <a:rPr lang="tr-TR" b="1" dirty="0" smtClean="0">
                <a:solidFill>
                  <a:schemeClr val="bg1"/>
                </a:solidFill>
              </a:rPr>
              <a:t>Dentin </a:t>
            </a:r>
            <a:r>
              <a:rPr lang="tr-TR" b="1" dirty="0" err="1" smtClean="0">
                <a:solidFill>
                  <a:schemeClr val="bg1"/>
                </a:solidFill>
              </a:rPr>
              <a:t>Pini</a:t>
            </a:r>
            <a:r>
              <a:rPr lang="tr-TR" b="1" dirty="0" smtClean="0">
                <a:solidFill>
                  <a:schemeClr val="bg1"/>
                </a:solidFill>
              </a:rPr>
              <a:t>, Oluk veya Yuva Uygulamaları</a:t>
            </a:r>
          </a:p>
          <a:p>
            <a:r>
              <a:rPr lang="tr-TR" b="1" dirty="0" smtClean="0">
                <a:solidFill>
                  <a:schemeClr val="bg1"/>
                </a:solidFill>
              </a:rPr>
              <a:t>Prefabrike Metal Kanal Çivisi</a:t>
            </a:r>
          </a:p>
          <a:p>
            <a:r>
              <a:rPr lang="tr-TR" b="1" dirty="0" smtClean="0">
                <a:solidFill>
                  <a:schemeClr val="bg1"/>
                </a:solidFill>
              </a:rPr>
              <a:t>Fiber Post</a:t>
            </a:r>
          </a:p>
          <a:p>
            <a:r>
              <a:rPr lang="tr-TR" b="1" dirty="0" smtClean="0">
                <a:solidFill>
                  <a:schemeClr val="bg1"/>
                </a:solidFill>
              </a:rPr>
              <a:t>Döküm Post-</a:t>
            </a:r>
            <a:r>
              <a:rPr lang="tr-TR" b="1" dirty="0" err="1" smtClean="0">
                <a:solidFill>
                  <a:schemeClr val="bg1"/>
                </a:solidFill>
              </a:rPr>
              <a:t>Core</a:t>
            </a:r>
            <a:endParaRPr lang="tr-TR" b="1" dirty="0" smtClean="0">
              <a:solidFill>
                <a:schemeClr val="bg1"/>
              </a:solidFill>
            </a:endParaRPr>
          </a:p>
          <a:p>
            <a:r>
              <a:rPr lang="tr-TR" b="1" dirty="0" smtClean="0">
                <a:solidFill>
                  <a:schemeClr val="bg1"/>
                </a:solidFill>
              </a:rPr>
              <a:t>CAD-CAM ile Üretilmiş Postlar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63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910" y="1600200"/>
            <a:ext cx="750217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01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2743" y="3212760"/>
            <a:ext cx="5080000" cy="33909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5080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76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8238856" cy="60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68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425019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Pin </a:t>
            </a:r>
            <a:r>
              <a:rPr lang="en-US" sz="2800" b="1" dirty="0" err="1">
                <a:solidFill>
                  <a:srgbClr val="FF0000"/>
                </a:solidFill>
              </a:rPr>
              <a:t>delikleri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açılırken</a:t>
            </a:r>
            <a:r>
              <a:rPr lang="en-US" sz="2800" b="1" dirty="0">
                <a:solidFill>
                  <a:srgbClr val="FF0000"/>
                </a:solidFill>
              </a:rPr>
              <a:t>; </a:t>
            </a:r>
            <a:r>
              <a:rPr lang="en-US" sz="2800" b="1" dirty="0" err="1">
                <a:solidFill>
                  <a:srgbClr val="FF0000"/>
                </a:solidFill>
              </a:rPr>
              <a:t>deliklerin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sağlam</a:t>
            </a:r>
            <a:r>
              <a:rPr lang="en-US" sz="2800" b="1" dirty="0">
                <a:solidFill>
                  <a:srgbClr val="FF0000"/>
                </a:solidFill>
              </a:rPr>
              <a:t> dentin </a:t>
            </a:r>
            <a:r>
              <a:rPr lang="en-US" sz="2800" b="1" dirty="0" err="1">
                <a:solidFill>
                  <a:srgbClr val="FF0000"/>
                </a:solidFill>
              </a:rPr>
              <a:t>dokusu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içerisinde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kalması</a:t>
            </a:r>
            <a:r>
              <a:rPr lang="en-US" sz="2800" b="1" dirty="0">
                <a:solidFill>
                  <a:srgbClr val="FF0000"/>
                </a:solidFill>
              </a:rPr>
              <a:t>, mine </a:t>
            </a:r>
            <a:r>
              <a:rPr lang="en-US" sz="2800" b="1" dirty="0" err="1">
                <a:solidFill>
                  <a:srgbClr val="FF0000"/>
                </a:solidFill>
              </a:rPr>
              <a:t>dokusunun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altının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boşaltılmaması</a:t>
            </a:r>
            <a:r>
              <a:rPr lang="en-US" sz="2800" b="1" dirty="0">
                <a:solidFill>
                  <a:srgbClr val="FF0000"/>
                </a:solidFill>
              </a:rPr>
              <a:t>, periodontal </a:t>
            </a:r>
            <a:r>
              <a:rPr lang="en-US" sz="2800" b="1" dirty="0" err="1">
                <a:solidFill>
                  <a:srgbClr val="FF0000"/>
                </a:solidFill>
              </a:rPr>
              <a:t>membranın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perforasyonun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önlenmesi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pulpaya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zarar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verilmemesi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gerekir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r>
              <a:rPr lang="tr-TR" sz="2800" b="1" dirty="0">
                <a:solidFill>
                  <a:srgbClr val="FF0000"/>
                </a:solidFill>
              </a:rPr>
              <a:t/>
            </a:r>
            <a:br>
              <a:rPr lang="tr-TR" sz="2800" b="1" dirty="0">
                <a:solidFill>
                  <a:srgbClr val="FF0000"/>
                </a:solidFill>
              </a:rPr>
            </a:b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699657"/>
            <a:ext cx="8229600" cy="342650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Pin </a:t>
            </a:r>
            <a:r>
              <a:rPr lang="en-US" dirty="0" err="1">
                <a:solidFill>
                  <a:schemeClr val="bg1"/>
                </a:solidFill>
              </a:rPr>
              <a:t>deliklerinin</a:t>
            </a:r>
            <a:r>
              <a:rPr lang="en-US" dirty="0">
                <a:solidFill>
                  <a:schemeClr val="bg1"/>
                </a:solidFill>
              </a:rPr>
              <a:t> vertikal </a:t>
            </a:r>
            <a:r>
              <a:rPr lang="en-US" dirty="0" err="1">
                <a:solidFill>
                  <a:schemeClr val="bg1"/>
                </a:solidFill>
              </a:rPr>
              <a:t>olarak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basamaklara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diş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dış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kenarı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ile</a:t>
            </a:r>
            <a:r>
              <a:rPr lang="en-US" dirty="0">
                <a:solidFill>
                  <a:schemeClr val="bg1"/>
                </a:solidFill>
              </a:rPr>
              <a:t> pulpa </a:t>
            </a:r>
            <a:r>
              <a:rPr lang="en-US" dirty="0" err="1">
                <a:solidFill>
                  <a:schemeClr val="bg1"/>
                </a:solidFill>
              </a:rPr>
              <a:t>arasındaki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mesafenin</a:t>
            </a:r>
            <a:r>
              <a:rPr lang="en-US" dirty="0">
                <a:solidFill>
                  <a:schemeClr val="bg1"/>
                </a:solidFill>
              </a:rPr>
              <a:t> tam </a:t>
            </a:r>
            <a:r>
              <a:rPr lang="en-US" dirty="0" err="1">
                <a:solidFill>
                  <a:schemeClr val="bg1"/>
                </a:solidFill>
              </a:rPr>
              <a:t>ortasına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yerleştirilmesi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güvenlidir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Bunlar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aynı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zamanda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dişin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köşeleri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köşe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açılarında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konumlandırılmalıdır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Pinlerin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sayısının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derinliğinin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artması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şüphesiz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tutuculuğu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arttırır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ancak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dört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pinden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fazlası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orantısal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artış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sağlamaz</a:t>
            </a:r>
            <a:r>
              <a:rPr lang="tr-T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0721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452</Words>
  <Application>Microsoft Macintosh PowerPoint</Application>
  <PresentationFormat>On-screen Show (4:3)</PresentationFormat>
  <Paragraphs>42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Dersin Adı: AŞIRI HASAR GÖRMÜŞ; CERRAHİ VEYA ENDODONTİK TEDAVİ UYGULANMIŞ DİŞLERİN PROTETİK TEDAVİSİ   Dersin Sınıf ve Dönemi: 4. Sınıf Bahar Yarıyılı</vt:lpstr>
      <vt:lpstr>Aşırı Hasar Görmüş Dişler </vt:lpstr>
      <vt:lpstr>Bu çok daha zayıf dişlerde retansiyon oluştururken fazla diş yıkımına sebep olmamak için: </vt:lpstr>
      <vt:lpstr>Vital Dişler</vt:lpstr>
      <vt:lpstr>Endodontik Tedavili Dişler</vt:lpstr>
      <vt:lpstr>PowerPoint Presentation</vt:lpstr>
      <vt:lpstr>PowerPoint Presentation</vt:lpstr>
      <vt:lpstr>PowerPoint Presentation</vt:lpstr>
      <vt:lpstr>Pin delikleri açılırken; deliklerin sağlam dentin dokusu içerisinde kalması, mine dokusunun altının boşaltılmaması, periodontal membranın perforasyonun önlenmesi ve pulpaya zarar verilmemesi gerekir.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ENDİKASYON CETVELİ</vt:lpstr>
      <vt:lpstr>KAYNAKLAR: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Dersin Adı: Dersin Sınıf ve Dönemi:</dc:title>
  <dc:creator>mehmet KILIÇARSLAN</dc:creator>
  <cp:lastModifiedBy>MAK</cp:lastModifiedBy>
  <cp:revision>110</cp:revision>
  <dcterms:created xsi:type="dcterms:W3CDTF">2014-08-16T17:57:37Z</dcterms:created>
  <dcterms:modified xsi:type="dcterms:W3CDTF">2017-11-30T17:22:12Z</dcterms:modified>
</cp:coreProperties>
</file>