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4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393C4-2869-4223-A0E4-F6F11B080D33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29B95-D945-430E-9F21-B275295F38A5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53D98-4F8C-492C-AF02-6056763EC8D2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9548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A0D0-A621-4F84-AEC5-F9B5178949B0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C494-EC69-4BFD-9681-83E59C716C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A0D0-A621-4F84-AEC5-F9B5178949B0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C494-EC69-4BFD-9681-83E59C716C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A0D0-A621-4F84-AEC5-F9B5178949B0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C494-EC69-4BFD-9681-83E59C716C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A0D0-A621-4F84-AEC5-F9B5178949B0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C494-EC69-4BFD-9681-83E59C716C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A0D0-A621-4F84-AEC5-F9B5178949B0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C494-EC69-4BFD-9681-83E59C716C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A0D0-A621-4F84-AEC5-F9B5178949B0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C494-EC69-4BFD-9681-83E59C716C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A0D0-A621-4F84-AEC5-F9B5178949B0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C494-EC69-4BFD-9681-83E59C716C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A0D0-A621-4F84-AEC5-F9B5178949B0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C494-EC69-4BFD-9681-83E59C716C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A0D0-A621-4F84-AEC5-F9B5178949B0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C494-EC69-4BFD-9681-83E59C716C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A0D0-A621-4F84-AEC5-F9B5178949B0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C494-EC69-4BFD-9681-83E59C716C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A0D0-A621-4F84-AEC5-F9B5178949B0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C494-EC69-4BFD-9681-83E59C716CC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EA0D0-A621-4F84-AEC5-F9B5178949B0}" type="datetimeFigureOut">
              <a:rPr lang="tr-TR" smtClean="0"/>
              <a:t>30.12.2019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EC494-EC69-4BFD-9681-83E59C716CCA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https://www.youtube.com/embed/oDjDUUhGVsI?feature=oembed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https://www.youtube.com/embed/hcGrpd0CRV0?feature=oembed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 smtClean="0"/>
              <a:t>NANOPARTICLES IN NANOTECHNOLOGY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33377"/>
            <a:ext cx="8229600" cy="4892790"/>
          </a:xfrm>
        </p:spPr>
        <p:txBody>
          <a:bodyPr/>
          <a:lstStyle/>
          <a:p>
            <a:pPr lvl="0"/>
            <a:r>
              <a:rPr lang="en-US" dirty="0" smtClean="0"/>
              <a:t>Particles with size in the range of 1 to 100 nm</a:t>
            </a:r>
            <a:endParaRPr lang="tr-TR" dirty="0" smtClean="0"/>
          </a:p>
          <a:p>
            <a:pPr lvl="0"/>
            <a:r>
              <a:rPr lang="en-US" dirty="0" err="1" smtClean="0"/>
              <a:t>Nanoparticles</a:t>
            </a:r>
            <a:r>
              <a:rPr lang="en-US" dirty="0" smtClean="0"/>
              <a:t> serve as the fundamental building blocks for various nanotechnology applications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20" descr="Macintosh HD:private:var:folders:8s:1z192fvd2b3_nxmqg3q5rnnm0000gn:T:TemporaryItems:Biological_and_technological_scal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884" y="2989680"/>
            <a:ext cx="5917019" cy="3602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538" y="268690"/>
            <a:ext cx="8785746" cy="63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3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972" t="3246" r="13092" b="-1758"/>
          <a:stretch>
            <a:fillRect/>
          </a:stretch>
        </p:blipFill>
        <p:spPr>
          <a:xfrm>
            <a:off x="1547037" y="404038"/>
            <a:ext cx="6283842" cy="64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87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5029" y="1885235"/>
            <a:ext cx="3915182" cy="437375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tr-TR" dirty="0" err="1" smtClean="0">
                <a:ea typeface="+mn-lt"/>
                <a:cs typeface="+mn-lt"/>
              </a:rPr>
              <a:t>Hydrogels</a:t>
            </a:r>
            <a:r>
              <a:rPr lang="tr-TR" dirty="0" smtClean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are</a:t>
            </a:r>
            <a:r>
              <a:rPr lang="tr-TR" dirty="0">
                <a:ea typeface="+mn-lt"/>
                <a:cs typeface="+mn-lt"/>
              </a:rPr>
              <a:t> 3D </a:t>
            </a:r>
            <a:r>
              <a:rPr lang="tr-TR" dirty="0" err="1" smtClean="0">
                <a:ea typeface="+mn-lt"/>
                <a:cs typeface="+mn-lt"/>
              </a:rPr>
              <a:t>polymeric</a:t>
            </a:r>
            <a:endParaRPr lang="tr-T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tr-TR" dirty="0" err="1" smtClean="0">
                <a:ea typeface="+mn-lt"/>
                <a:cs typeface="+mn-lt"/>
              </a:rPr>
              <a:t>materials</a:t>
            </a:r>
            <a:r>
              <a:rPr lang="tr-TR" dirty="0" smtClean="0">
                <a:ea typeface="+mn-lt"/>
                <a:cs typeface="+mn-lt"/>
              </a:rPr>
              <a:t> </a:t>
            </a:r>
            <a:r>
              <a:rPr lang="tr-TR" dirty="0">
                <a:ea typeface="+mn-lt"/>
                <a:cs typeface="+mn-lt"/>
              </a:rPr>
              <a:t>of a </a:t>
            </a:r>
            <a:r>
              <a:rPr lang="tr-TR" dirty="0" err="1">
                <a:ea typeface="+mn-lt"/>
                <a:cs typeface="+mn-lt"/>
              </a:rPr>
              <a:t>hydrophilic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nature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capable</a:t>
            </a:r>
            <a:r>
              <a:rPr lang="tr-TR" dirty="0">
                <a:ea typeface="+mn-lt"/>
                <a:cs typeface="+mn-lt"/>
              </a:rPr>
              <a:t> of holding </a:t>
            </a:r>
            <a:r>
              <a:rPr lang="tr-TR" dirty="0" err="1">
                <a:ea typeface="+mn-lt"/>
                <a:cs typeface="+mn-lt"/>
              </a:rPr>
              <a:t>large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amounts</a:t>
            </a:r>
            <a:r>
              <a:rPr lang="tr-TR" dirty="0">
                <a:ea typeface="+mn-lt"/>
                <a:cs typeface="+mn-lt"/>
              </a:rPr>
              <a:t> of </a:t>
            </a:r>
            <a:r>
              <a:rPr lang="tr-TR" dirty="0" err="1" smtClean="0">
                <a:ea typeface="+mn-lt"/>
                <a:cs typeface="+mn-lt"/>
              </a:rPr>
              <a:t>water</a:t>
            </a:r>
            <a:endParaRPr lang="tr-TR" dirty="0">
              <a:cs typeface="Calibri" panose="020F0502020204030204"/>
            </a:endParaRPr>
          </a:p>
          <a:p>
            <a:pPr marL="0" indent="0">
              <a:buNone/>
            </a:pPr>
            <a:r>
              <a:rPr lang="tr-TR" dirty="0" err="1" smtClean="0">
                <a:ea typeface="+mn-lt"/>
                <a:cs typeface="+mn-lt"/>
              </a:rPr>
              <a:t>Copolymerization</a:t>
            </a:r>
            <a:r>
              <a:rPr lang="tr-TR" dirty="0" smtClean="0">
                <a:ea typeface="+mn-lt"/>
                <a:cs typeface="+mn-lt"/>
              </a:rPr>
              <a:t>/</a:t>
            </a:r>
            <a:r>
              <a:rPr lang="tr-TR" dirty="0" err="1" smtClean="0">
                <a:ea typeface="+mn-lt"/>
                <a:cs typeface="+mn-lt"/>
              </a:rPr>
              <a:t>crosslinking</a:t>
            </a:r>
            <a:r>
              <a:rPr lang="tr-TR" dirty="0" smtClean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free-radical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smtClean="0">
                <a:ea typeface="+mn-lt"/>
                <a:cs typeface="+mn-lt"/>
              </a:rPr>
              <a:t>          </a:t>
            </a:r>
            <a:r>
              <a:rPr lang="tr-TR" dirty="0" err="1" smtClean="0">
                <a:ea typeface="+mn-lt"/>
                <a:cs typeface="+mn-lt"/>
              </a:rPr>
              <a:t>polymerizations</a:t>
            </a:r>
            <a:r>
              <a:rPr lang="tr-TR" dirty="0" smtClean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are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commonly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used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to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produce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hydrogels</a:t>
            </a:r>
            <a:endParaRPr lang="tr-TR" dirty="0">
              <a:ea typeface="+mn-lt"/>
              <a:cs typeface="+mn-lt"/>
            </a:endParaRPr>
          </a:p>
          <a:p>
            <a:pPr>
              <a:buNone/>
            </a:pPr>
            <a:endParaRPr lang="tr-TR" sz="2600" dirty="0">
              <a:cs typeface="Calibri"/>
            </a:endParaRPr>
          </a:p>
          <a:p>
            <a:pPr marL="0" indent="0">
              <a:buNone/>
            </a:pPr>
            <a:endParaRPr lang="tr-TR" sz="2600" dirty="0">
              <a:cs typeface="Calibri"/>
            </a:endParaRPr>
          </a:p>
        </p:txBody>
      </p:sp>
      <p:pic>
        <p:nvPicPr>
          <p:cNvPr id="6" name="Resim 6" descr="metin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2F0F74FB-EF15-45C1-B8F6-DEB3A02BE1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1" b="-32"/>
          <a:stretch/>
        </p:blipFill>
        <p:spPr>
          <a:xfrm>
            <a:off x="4631755" y="382773"/>
            <a:ext cx="4096293" cy="6188149"/>
          </a:xfrm>
          <a:prstGeom prst="rect">
            <a:avLst/>
          </a:prstGeom>
          <a:effectLst/>
        </p:spPr>
      </p:pic>
      <p:sp>
        <p:nvSpPr>
          <p:cNvPr id="4" name="3 Metin kutusu"/>
          <p:cNvSpPr txBox="1"/>
          <p:nvPr/>
        </p:nvSpPr>
        <p:spPr>
          <a:xfrm>
            <a:off x="446568" y="318978"/>
            <a:ext cx="3955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err="1" smtClean="0"/>
              <a:t>Nanostructured</a:t>
            </a:r>
            <a:r>
              <a:rPr lang="tr-TR" sz="4000" dirty="0" smtClean="0"/>
              <a:t> </a:t>
            </a:r>
            <a:r>
              <a:rPr lang="tr-TR" sz="4000" dirty="0" err="1" smtClean="0"/>
              <a:t>Hydrogels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xmlns="" val="42332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xmlns="" id="{92468898-5A6E-4D55-85EC-308E785EE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4" descr="metin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DD601E6A-4110-49EE-B647-1153681A39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5163" y="1041991"/>
            <a:ext cx="4290237" cy="5109198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6708D7D-F687-46E2-927C-A6BDF0328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5" y="805632"/>
            <a:ext cx="4561368" cy="55819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err="1" smtClean="0">
                <a:cs typeface="Calibri"/>
              </a:rPr>
              <a:t>Hydrogels</a:t>
            </a:r>
            <a:r>
              <a:rPr lang="tr-TR" dirty="0" smtClean="0">
                <a:cs typeface="Calibri"/>
              </a:rPr>
              <a:t> can be </a:t>
            </a:r>
            <a:r>
              <a:rPr lang="tr-TR" dirty="0" err="1" smtClean="0">
                <a:cs typeface="Calibri"/>
              </a:rPr>
              <a:t>classified</a:t>
            </a:r>
            <a:r>
              <a:rPr lang="tr-TR" dirty="0" smtClean="0">
                <a:cs typeface="Calibri"/>
              </a:rPr>
              <a:t> </a:t>
            </a:r>
            <a:r>
              <a:rPr lang="tr-TR" dirty="0" err="1" smtClean="0">
                <a:cs typeface="Calibri"/>
              </a:rPr>
              <a:t>into</a:t>
            </a:r>
            <a:r>
              <a:rPr lang="tr-TR" dirty="0" smtClean="0">
                <a:cs typeface="Calibri"/>
              </a:rPr>
              <a:t>  </a:t>
            </a:r>
          </a:p>
          <a:p>
            <a:pPr>
              <a:buNone/>
            </a:pPr>
            <a:r>
              <a:rPr lang="tr-TR" dirty="0" err="1" smtClean="0">
                <a:cs typeface="Calibri"/>
              </a:rPr>
              <a:t>nanogels</a:t>
            </a:r>
            <a:r>
              <a:rPr lang="tr-TR" dirty="0" smtClean="0">
                <a:cs typeface="Calibri"/>
              </a:rPr>
              <a:t> </a:t>
            </a:r>
            <a:r>
              <a:rPr lang="tr-TR" dirty="0" err="1" smtClean="0">
                <a:cs typeface="Calibri"/>
              </a:rPr>
              <a:t>and</a:t>
            </a:r>
            <a:r>
              <a:rPr lang="tr-TR" dirty="0" smtClean="0">
                <a:cs typeface="Calibri"/>
              </a:rPr>
              <a:t> </a:t>
            </a:r>
            <a:r>
              <a:rPr lang="tr-TR" dirty="0" err="1" smtClean="0">
                <a:cs typeface="Calibri"/>
              </a:rPr>
              <a:t>micellar</a:t>
            </a:r>
            <a:r>
              <a:rPr lang="tr-TR" dirty="0" smtClean="0">
                <a:cs typeface="Calibri"/>
              </a:rPr>
              <a:t> </a:t>
            </a:r>
            <a:r>
              <a:rPr lang="tr-TR" dirty="0" err="1" smtClean="0">
                <a:cs typeface="Calibri"/>
              </a:rPr>
              <a:t>gels</a:t>
            </a:r>
            <a:endParaRPr lang="tr-TR" dirty="0" smtClean="0">
              <a:ea typeface="+mn-lt"/>
              <a:cs typeface="+mn-lt"/>
            </a:endParaRPr>
          </a:p>
          <a:p>
            <a:r>
              <a:rPr lang="tr-TR" dirty="0" err="1" smtClean="0">
                <a:cs typeface="Calibri"/>
              </a:rPr>
              <a:t>Nanogels</a:t>
            </a:r>
            <a:r>
              <a:rPr lang="tr-TR" dirty="0" smtClean="0">
                <a:cs typeface="Calibri"/>
              </a:rPr>
              <a:t> </a:t>
            </a:r>
            <a:r>
              <a:rPr lang="tr-TR" dirty="0" err="1" smtClean="0">
                <a:cs typeface="Calibri"/>
              </a:rPr>
              <a:t>are</a:t>
            </a:r>
            <a:r>
              <a:rPr lang="tr-TR" dirty="0" smtClean="0">
                <a:cs typeface="Calibri"/>
              </a:rPr>
              <a:t> </a:t>
            </a:r>
            <a:r>
              <a:rPr lang="tr-TR" dirty="0" err="1" smtClean="0">
                <a:cs typeface="Calibri"/>
              </a:rPr>
              <a:t>hydrophobic</a:t>
            </a:r>
            <a:r>
              <a:rPr lang="tr-TR" dirty="0" smtClean="0">
                <a:cs typeface="Calibri"/>
              </a:rPr>
              <a:t> in  </a:t>
            </a:r>
          </a:p>
          <a:p>
            <a:pPr marL="0" indent="0">
              <a:buNone/>
            </a:pPr>
            <a:r>
              <a:rPr lang="tr-TR" dirty="0" err="1" smtClean="0">
                <a:cs typeface="Calibri"/>
              </a:rPr>
              <a:t>nature</a:t>
            </a:r>
            <a:r>
              <a:rPr lang="tr-TR" dirty="0" smtClean="0">
                <a:cs typeface="Calibri"/>
              </a:rPr>
              <a:t> </a:t>
            </a:r>
            <a:r>
              <a:rPr lang="tr-TR" dirty="0" err="1" smtClean="0">
                <a:cs typeface="Calibri"/>
              </a:rPr>
              <a:t>so</a:t>
            </a:r>
            <a:r>
              <a:rPr lang="tr-TR" dirty="0" smtClean="0">
                <a:cs typeface="Calibri"/>
              </a:rPr>
              <a:t> can be </a:t>
            </a:r>
            <a:r>
              <a:rPr lang="tr-TR" dirty="0" err="1" smtClean="0">
                <a:cs typeface="Calibri"/>
              </a:rPr>
              <a:t>used</a:t>
            </a:r>
            <a:r>
              <a:rPr lang="tr-TR" dirty="0" smtClean="0">
                <a:cs typeface="Calibri"/>
              </a:rPr>
              <a:t> </a:t>
            </a:r>
            <a:r>
              <a:rPr lang="tr-TR" dirty="0" err="1" smtClean="0">
                <a:cs typeface="Calibri"/>
              </a:rPr>
              <a:t>to</a:t>
            </a:r>
            <a:r>
              <a:rPr lang="tr-TR" dirty="0" smtClean="0">
                <a:cs typeface="Calibri"/>
              </a:rPr>
              <a:t>  deliver </a:t>
            </a:r>
            <a:r>
              <a:rPr lang="tr-TR" dirty="0" err="1" smtClean="0">
                <a:cs typeface="Calibri"/>
              </a:rPr>
              <a:t>products</a:t>
            </a:r>
            <a:r>
              <a:rPr lang="tr-TR" dirty="0" smtClean="0">
                <a:cs typeface="Calibri"/>
              </a:rPr>
              <a:t> </a:t>
            </a:r>
            <a:r>
              <a:rPr lang="tr-TR" dirty="0" err="1" smtClean="0">
                <a:cs typeface="Calibri"/>
              </a:rPr>
              <a:t>to</a:t>
            </a:r>
            <a:r>
              <a:rPr lang="tr-TR" dirty="0" smtClean="0">
                <a:cs typeface="Calibri"/>
              </a:rPr>
              <a:t> </a:t>
            </a:r>
            <a:r>
              <a:rPr lang="tr-TR" dirty="0" err="1" smtClean="0">
                <a:cs typeface="Calibri"/>
              </a:rPr>
              <a:t>cells</a:t>
            </a:r>
            <a:endParaRPr lang="tr-TR" dirty="0" smtClean="0">
              <a:ea typeface="+mn-lt"/>
              <a:cs typeface="+mn-lt"/>
            </a:endParaRPr>
          </a:p>
          <a:p>
            <a:r>
              <a:rPr lang="tr-TR" dirty="0" err="1" smtClean="0">
                <a:cs typeface="Calibri"/>
              </a:rPr>
              <a:t>Nanostructured</a:t>
            </a:r>
            <a:r>
              <a:rPr lang="tr-TR" dirty="0" smtClean="0">
                <a:cs typeface="Calibri"/>
              </a:rPr>
              <a:t> </a:t>
            </a:r>
            <a:r>
              <a:rPr lang="tr-TR" dirty="0" err="1" smtClean="0">
                <a:cs typeface="Calibri"/>
              </a:rPr>
              <a:t>hydrogels</a:t>
            </a:r>
            <a:r>
              <a:rPr lang="tr-TR" dirty="0" smtClean="0">
                <a:cs typeface="Calibri"/>
              </a:rPr>
              <a:t> </a:t>
            </a:r>
            <a:r>
              <a:rPr lang="tr-TR" dirty="0" err="1" smtClean="0">
                <a:cs typeface="Calibri"/>
              </a:rPr>
              <a:t>are</a:t>
            </a:r>
            <a:endParaRPr lang="tr-TR" dirty="0" smtClean="0">
              <a:cs typeface="Calibri"/>
            </a:endParaRPr>
          </a:p>
          <a:p>
            <a:pPr marL="0" indent="0">
              <a:buNone/>
            </a:pPr>
            <a:r>
              <a:rPr lang="tr-TR" dirty="0" smtClean="0">
                <a:cs typeface="Calibri"/>
              </a:rPr>
              <a:t> </a:t>
            </a:r>
            <a:r>
              <a:rPr lang="tr-TR" dirty="0" err="1" smtClean="0">
                <a:cs typeface="Calibri"/>
              </a:rPr>
              <a:t>selfassembled</a:t>
            </a:r>
            <a:r>
              <a:rPr lang="tr-TR" dirty="0" smtClean="0">
                <a:cs typeface="Calibri"/>
              </a:rPr>
              <a:t> </a:t>
            </a:r>
            <a:r>
              <a:rPr lang="tr-TR" dirty="0" err="1" smtClean="0">
                <a:cs typeface="Calibri"/>
              </a:rPr>
              <a:t>injectable</a:t>
            </a:r>
            <a:r>
              <a:rPr lang="tr-TR" dirty="0" smtClean="0">
                <a:cs typeface="Calibri"/>
              </a:rPr>
              <a:t> </a:t>
            </a:r>
            <a:r>
              <a:rPr lang="tr-TR" dirty="0" err="1" smtClean="0">
                <a:cs typeface="Calibri"/>
              </a:rPr>
              <a:t>carriers</a:t>
            </a:r>
            <a:r>
              <a:rPr lang="tr-TR" dirty="0" smtClean="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tr-TR" dirty="0" smtClean="0">
                <a:cs typeface="Calibri"/>
              </a:rPr>
              <a:t>of </a:t>
            </a:r>
            <a:r>
              <a:rPr lang="tr-TR" dirty="0" err="1" smtClean="0">
                <a:cs typeface="Calibri"/>
              </a:rPr>
              <a:t>cell</a:t>
            </a:r>
            <a:r>
              <a:rPr lang="tr-TR" dirty="0" smtClean="0">
                <a:cs typeface="Calibri"/>
              </a:rPr>
              <a:t> </a:t>
            </a:r>
            <a:r>
              <a:rPr lang="tr-TR" dirty="0" err="1" smtClean="0">
                <a:cs typeface="Calibri"/>
              </a:rPr>
              <a:t>and</a:t>
            </a:r>
            <a:r>
              <a:rPr lang="tr-TR" dirty="0" smtClean="0">
                <a:cs typeface="Calibri"/>
              </a:rPr>
              <a:t> </a:t>
            </a:r>
            <a:r>
              <a:rPr lang="tr-TR" dirty="0" err="1" smtClean="0">
                <a:cs typeface="Calibri"/>
              </a:rPr>
              <a:t>proteins</a:t>
            </a:r>
            <a:r>
              <a:rPr lang="tr-TR" dirty="0" smtClean="0">
                <a:cs typeface="Calibri"/>
              </a:rPr>
              <a:t>.</a:t>
            </a:r>
          </a:p>
          <a:p>
            <a:pPr algn="just"/>
            <a:endParaRPr lang="tr-TR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2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6" descr="metin, harita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78F79FD5-15CE-4168-8690-F84191190B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8392" y="3256506"/>
            <a:ext cx="4459484" cy="3303783"/>
          </a:xfrm>
          <a:prstGeom prst="rect">
            <a:avLst/>
          </a:prstGeom>
        </p:spPr>
      </p:pic>
      <p:pic>
        <p:nvPicPr>
          <p:cNvPr id="7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246" r="1199" b="25054"/>
          <a:stretch>
            <a:fillRect/>
          </a:stretch>
        </p:blipFill>
        <p:spPr>
          <a:xfrm>
            <a:off x="1260419" y="425303"/>
            <a:ext cx="6458819" cy="2568595"/>
          </a:xfrm>
        </p:spPr>
      </p:pic>
    </p:spTree>
    <p:extLst>
      <p:ext uri="{BB962C8B-B14F-4D97-AF65-F5344CB8AC3E}">
        <p14:creationId xmlns:p14="http://schemas.microsoft.com/office/powerpoint/2010/main" xmlns="" val="36057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EEAC78E-F6EF-4156-903C-386C550AD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06" y="237408"/>
            <a:ext cx="4415480" cy="5743276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tr-TR" sz="2800" dirty="0" smtClean="0">
              <a:ea typeface="+mn-lt"/>
              <a:cs typeface="+mn-lt"/>
            </a:endParaRPr>
          </a:p>
          <a:p>
            <a:r>
              <a:rPr lang="tr-TR" sz="2800" dirty="0" err="1" smtClean="0">
                <a:ea typeface="+mn-lt"/>
                <a:cs typeface="+mn-lt"/>
              </a:rPr>
              <a:t>The</a:t>
            </a:r>
            <a:r>
              <a:rPr lang="tr-TR" sz="2800" dirty="0" smtClean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degree</a:t>
            </a:r>
            <a:r>
              <a:rPr lang="tr-TR" sz="2800" dirty="0">
                <a:ea typeface="+mn-lt"/>
                <a:cs typeface="+mn-lt"/>
              </a:rPr>
              <a:t> of </a:t>
            </a:r>
            <a:r>
              <a:rPr lang="tr-TR" sz="2800" dirty="0" err="1">
                <a:ea typeface="+mn-lt"/>
                <a:cs typeface="+mn-lt"/>
              </a:rPr>
              <a:t>crosslinking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determines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the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mechanical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strength</a:t>
            </a:r>
            <a:r>
              <a:rPr lang="tr-TR" sz="2800" dirty="0">
                <a:ea typeface="+mn-lt"/>
                <a:cs typeface="+mn-lt"/>
              </a:rPr>
              <a:t>, </a:t>
            </a:r>
            <a:r>
              <a:rPr lang="tr-TR" sz="2800" dirty="0" err="1">
                <a:ea typeface="+mn-lt"/>
                <a:cs typeface="+mn-lt"/>
              </a:rPr>
              <a:t>durability</a:t>
            </a:r>
            <a:r>
              <a:rPr lang="tr-TR" sz="2800" dirty="0">
                <a:ea typeface="+mn-lt"/>
                <a:cs typeface="+mn-lt"/>
              </a:rPr>
              <a:t>, </a:t>
            </a:r>
            <a:r>
              <a:rPr lang="tr-TR" sz="2800" dirty="0" err="1">
                <a:ea typeface="+mn-lt"/>
                <a:cs typeface="+mn-lt"/>
              </a:rPr>
              <a:t>and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swelling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properties</a:t>
            </a:r>
            <a:r>
              <a:rPr lang="tr-TR" sz="2800" dirty="0">
                <a:ea typeface="+mn-lt"/>
                <a:cs typeface="+mn-lt"/>
              </a:rPr>
              <a:t> on </a:t>
            </a:r>
            <a:r>
              <a:rPr lang="tr-TR" sz="2800" dirty="0" err="1">
                <a:ea typeface="+mn-lt"/>
                <a:cs typeface="+mn-lt"/>
              </a:rPr>
              <a:t>the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nanostructured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hydrogels</a:t>
            </a:r>
            <a:r>
              <a:rPr lang="tr-TR" sz="2800" dirty="0">
                <a:ea typeface="+mn-lt"/>
                <a:cs typeface="+mn-lt"/>
              </a:rPr>
              <a:t> </a:t>
            </a:r>
            <a:endParaRPr lang="tr-TR" sz="2800" dirty="0"/>
          </a:p>
          <a:p>
            <a:r>
              <a:rPr lang="tr-TR" sz="2800" dirty="0" err="1">
                <a:ea typeface="+mn-lt"/>
                <a:cs typeface="+mn-lt"/>
              </a:rPr>
              <a:t>The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environmental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conditions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are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pivotal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for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crosslinking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the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 smtClean="0">
                <a:ea typeface="+mn-lt"/>
                <a:cs typeface="+mn-lt"/>
              </a:rPr>
              <a:t>monomers</a:t>
            </a:r>
            <a:endParaRPr lang="tr-TR" sz="2800" dirty="0" smtClean="0">
              <a:ea typeface="+mn-lt"/>
              <a:cs typeface="+mn-lt"/>
            </a:endParaRPr>
          </a:p>
          <a:p>
            <a:r>
              <a:rPr lang="tr-TR" sz="2800" dirty="0" err="1" smtClean="0">
                <a:ea typeface="+mn-lt"/>
                <a:cs typeface="+mn-lt"/>
              </a:rPr>
              <a:t>The</a:t>
            </a:r>
            <a:r>
              <a:rPr lang="tr-TR" sz="2800" dirty="0" smtClean="0">
                <a:ea typeface="+mn-lt"/>
                <a:cs typeface="+mn-lt"/>
              </a:rPr>
              <a:t> </a:t>
            </a:r>
            <a:r>
              <a:rPr lang="tr-TR" sz="2800" dirty="0">
                <a:ea typeface="+mn-lt"/>
                <a:cs typeface="+mn-lt"/>
              </a:rPr>
              <a:t>in </a:t>
            </a:r>
            <a:r>
              <a:rPr lang="tr-TR" sz="2800" dirty="0" err="1">
                <a:ea typeface="+mn-lt"/>
                <a:cs typeface="+mn-lt"/>
              </a:rPr>
              <a:t>situ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forming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smart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hydrogel</a:t>
            </a:r>
            <a:r>
              <a:rPr lang="tr-TR" sz="2800" dirty="0">
                <a:ea typeface="+mn-lt"/>
                <a:cs typeface="+mn-lt"/>
              </a:rPr>
              <a:t> can be </a:t>
            </a:r>
            <a:r>
              <a:rPr lang="tr-TR" sz="2800" dirty="0" err="1">
                <a:ea typeface="+mn-lt"/>
                <a:cs typeface="+mn-lt"/>
              </a:rPr>
              <a:t>functionalized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by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bioactive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molecules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to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enhance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growth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and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other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>
                <a:ea typeface="+mn-lt"/>
                <a:cs typeface="+mn-lt"/>
              </a:rPr>
              <a:t>functionality</a:t>
            </a:r>
            <a:r>
              <a:rPr lang="tr-TR" sz="2800" dirty="0">
                <a:ea typeface="+mn-lt"/>
                <a:cs typeface="+mn-lt"/>
              </a:rPr>
              <a:t> of </a:t>
            </a:r>
            <a:r>
              <a:rPr lang="tr-TR" sz="2800" dirty="0" err="1">
                <a:ea typeface="+mn-lt"/>
                <a:cs typeface="+mn-lt"/>
              </a:rPr>
              <a:t>stem</a:t>
            </a:r>
            <a:r>
              <a:rPr lang="tr-TR" sz="2800" dirty="0">
                <a:ea typeface="+mn-lt"/>
                <a:cs typeface="+mn-lt"/>
              </a:rPr>
              <a:t> </a:t>
            </a:r>
            <a:r>
              <a:rPr lang="tr-TR" sz="2800" dirty="0" err="1" smtClean="0">
                <a:ea typeface="+mn-lt"/>
                <a:cs typeface="+mn-lt"/>
              </a:rPr>
              <a:t>cells</a:t>
            </a:r>
            <a:r>
              <a:rPr lang="tr-TR" dirty="0">
                <a:ea typeface="+mn-lt"/>
                <a:cs typeface="+mn-lt"/>
              </a:rPr>
              <a:t> </a:t>
            </a:r>
            <a:endParaRPr lang="tr-TR" dirty="0">
              <a:cs typeface="Calibri"/>
            </a:endParaRPr>
          </a:p>
        </p:txBody>
      </p:sp>
      <p:pic>
        <p:nvPicPr>
          <p:cNvPr id="8" name="Resim 8" descr="iç mekan, fotoğraf, tablo, oturma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B0339005-4714-4D83-B30C-D4EA4D1B7D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7927" y="544526"/>
            <a:ext cx="3397354" cy="2175929"/>
          </a:xfrm>
          <a:prstGeom prst="rect">
            <a:avLst/>
          </a:prstGeom>
        </p:spPr>
      </p:pic>
      <p:pic>
        <p:nvPicPr>
          <p:cNvPr id="6" name="Resim 6" descr="cam, yiyecek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A8071C44-4803-432D-B524-1D83C74591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6858" y="2924951"/>
            <a:ext cx="3388423" cy="289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8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/>
              <a:t>THE SPATIAL SHAPE AND ALIGNMENT IN STEM CELL FUNCTION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828" y="1424764"/>
            <a:ext cx="7321235" cy="5167423"/>
          </a:xfrm>
        </p:spPr>
      </p:pic>
    </p:spTree>
    <p:extLst>
      <p:ext uri="{BB962C8B-B14F-4D97-AF65-F5344CB8AC3E}">
        <p14:creationId xmlns:p14="http://schemas.microsoft.com/office/powerpoint/2010/main" xmlns="" val="32705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0B68F8D-64C6-4F5E-8ECF-59EB0A18B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446566"/>
            <a:ext cx="4010875" cy="59967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dirty="0" err="1" smtClean="0">
                <a:ea typeface="+mn-lt"/>
                <a:cs typeface="+mn-lt"/>
              </a:rPr>
              <a:t>All</a:t>
            </a:r>
            <a:r>
              <a:rPr lang="tr-TR" dirty="0" smtClean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techniques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used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for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generating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scaffolds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provide</a:t>
            </a:r>
            <a:r>
              <a:rPr lang="tr-TR" dirty="0">
                <a:ea typeface="+mn-lt"/>
                <a:cs typeface="+mn-lt"/>
              </a:rPr>
              <a:t> a </a:t>
            </a:r>
            <a:r>
              <a:rPr lang="tr-TR" dirty="0" err="1">
                <a:ea typeface="+mn-lt"/>
                <a:cs typeface="+mn-lt"/>
              </a:rPr>
              <a:t>geometrical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control</a:t>
            </a:r>
            <a:r>
              <a:rPr lang="tr-TR" dirty="0">
                <a:ea typeface="+mn-lt"/>
                <a:cs typeface="+mn-lt"/>
              </a:rPr>
              <a:t> of </a:t>
            </a:r>
            <a:r>
              <a:rPr lang="tr-TR" dirty="0" err="1">
                <a:ea typeface="+mn-lt"/>
                <a:cs typeface="+mn-lt"/>
              </a:rPr>
              <a:t>the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morphology</a:t>
            </a:r>
            <a:r>
              <a:rPr lang="tr-TR" dirty="0">
                <a:ea typeface="+mn-lt"/>
                <a:cs typeface="+mn-lt"/>
              </a:rPr>
              <a:t> of </a:t>
            </a:r>
            <a:r>
              <a:rPr lang="tr-TR" dirty="0" err="1" smtClean="0">
                <a:ea typeface="+mn-lt"/>
                <a:cs typeface="+mn-lt"/>
              </a:rPr>
              <a:t>cells</a:t>
            </a:r>
            <a:endParaRPr lang="tr-TR" dirty="0" smtClean="0">
              <a:ea typeface="+mn-lt"/>
              <a:cs typeface="+mn-lt"/>
            </a:endParaRPr>
          </a:p>
          <a:p>
            <a:pPr>
              <a:buNone/>
            </a:pPr>
            <a:endParaRPr lang="tr-TR" dirty="0">
              <a:cs typeface="Calibri"/>
            </a:endParaRPr>
          </a:p>
          <a:p>
            <a:r>
              <a:rPr lang="tr-TR" dirty="0">
                <a:ea typeface="+mn-lt"/>
                <a:cs typeface="+mn-lt"/>
              </a:rPr>
              <a:t>Since </a:t>
            </a:r>
            <a:r>
              <a:rPr lang="tr-TR" dirty="0" err="1">
                <a:ea typeface="+mn-lt"/>
                <a:cs typeface="+mn-lt"/>
              </a:rPr>
              <a:t>cell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shape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and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function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are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tightly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linked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together</a:t>
            </a:r>
            <a:r>
              <a:rPr lang="tr-TR" dirty="0">
                <a:ea typeface="+mn-lt"/>
                <a:cs typeface="+mn-lt"/>
              </a:rPr>
              <a:t>, </a:t>
            </a:r>
            <a:r>
              <a:rPr lang="tr-TR" dirty="0" err="1">
                <a:ea typeface="+mn-lt"/>
                <a:cs typeface="+mn-lt"/>
              </a:rPr>
              <a:t>scaffolds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that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modulate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cell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shape</a:t>
            </a:r>
            <a:r>
              <a:rPr lang="tr-TR" dirty="0">
                <a:ea typeface="+mn-lt"/>
                <a:cs typeface="+mn-lt"/>
              </a:rPr>
              <a:t> can </a:t>
            </a:r>
            <a:r>
              <a:rPr lang="tr-TR" dirty="0" err="1">
                <a:ea typeface="+mn-lt"/>
                <a:cs typeface="+mn-lt"/>
              </a:rPr>
              <a:t>dictate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cell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 smtClean="0">
                <a:ea typeface="+mn-lt"/>
                <a:cs typeface="+mn-lt"/>
              </a:rPr>
              <a:t>functions</a:t>
            </a:r>
            <a:endParaRPr lang="tr-TR" dirty="0">
              <a:cs typeface="Calibri"/>
            </a:endParaRPr>
          </a:p>
        </p:txBody>
      </p:sp>
      <p:pic>
        <p:nvPicPr>
          <p:cNvPr id="18" name="Resim 18">
            <a:extLst>
              <a:ext uri="{FF2B5EF4-FFF2-40B4-BE49-F238E27FC236}">
                <a16:creationId xmlns:a16="http://schemas.microsoft.com/office/drawing/2014/main" xmlns="" id="{69FA21CC-ECF6-4053-8889-C6C4A7A377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5892" r="-2" b="-379"/>
          <a:stretch/>
        </p:blipFill>
        <p:spPr>
          <a:xfrm>
            <a:off x="4631756" y="489098"/>
            <a:ext cx="4096293" cy="60180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9515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185EB94-C884-4094-85D5-F87A4301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40557"/>
            <a:ext cx="5263115" cy="57815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 err="1" smtClean="0">
                <a:ea typeface="+mn-lt"/>
                <a:cs typeface="+mn-lt"/>
              </a:rPr>
              <a:t>Microenvironmental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cues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 smtClean="0">
                <a:ea typeface="+mn-lt"/>
                <a:cs typeface="+mn-lt"/>
              </a:rPr>
              <a:t>including</a:t>
            </a:r>
            <a:endParaRPr lang="tr-TR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tr-TR" dirty="0" err="1" smtClean="0">
                <a:ea typeface="+mn-lt"/>
                <a:cs typeface="+mn-lt"/>
              </a:rPr>
              <a:t>mechanical</a:t>
            </a:r>
            <a:r>
              <a:rPr lang="tr-TR" dirty="0">
                <a:ea typeface="+mn-lt"/>
                <a:cs typeface="+mn-lt"/>
              </a:rPr>
              <a:t>  </a:t>
            </a:r>
            <a:r>
              <a:rPr lang="tr-TR" dirty="0" err="1">
                <a:ea typeface="+mn-lt"/>
                <a:cs typeface="+mn-lt"/>
              </a:rPr>
              <a:t>forces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are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 smtClean="0">
                <a:ea typeface="+mn-lt"/>
                <a:cs typeface="+mn-lt"/>
              </a:rPr>
              <a:t>importantfor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 smtClean="0">
                <a:ea typeface="+mn-lt"/>
                <a:cs typeface="+mn-lt"/>
              </a:rPr>
              <a:t>the</a:t>
            </a:r>
            <a:endParaRPr lang="tr-TR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formation</a:t>
            </a:r>
            <a:r>
              <a:rPr lang="tr-TR" dirty="0">
                <a:ea typeface="+mn-lt"/>
                <a:cs typeface="+mn-lt"/>
              </a:rPr>
              <a:t> of “</a:t>
            </a:r>
            <a:r>
              <a:rPr lang="tr-TR" dirty="0" err="1">
                <a:ea typeface="+mn-lt"/>
                <a:cs typeface="+mn-lt"/>
              </a:rPr>
              <a:t>stem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cell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niches</a:t>
            </a:r>
            <a:r>
              <a:rPr lang="tr-TR" dirty="0" smtClean="0">
                <a:ea typeface="+mn-lt"/>
                <a:cs typeface="+mn-lt"/>
              </a:rPr>
              <a:t>”</a:t>
            </a:r>
            <a:r>
              <a:rPr lang="tr-TR" dirty="0">
                <a:ea typeface="+mn-lt"/>
                <a:cs typeface="+mn-lt"/>
              </a:rPr>
              <a:t> </a:t>
            </a:r>
          </a:p>
          <a:p>
            <a:r>
              <a:rPr lang="tr-TR" dirty="0" err="1">
                <a:ea typeface="+mn-lt"/>
                <a:cs typeface="+mn-lt"/>
              </a:rPr>
              <a:t>Mechanical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forces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appear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to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either</a:t>
            </a:r>
            <a:r>
              <a:rPr lang="tr-TR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tr-TR" dirty="0" err="1" smtClean="0">
                <a:ea typeface="+mn-lt"/>
                <a:cs typeface="+mn-lt"/>
              </a:rPr>
              <a:t>promote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or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 smtClean="0">
                <a:ea typeface="+mn-lt"/>
                <a:cs typeface="+mn-lt"/>
              </a:rPr>
              <a:t>block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differentiation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signals</a:t>
            </a:r>
            <a:r>
              <a:rPr lang="tr-TR" dirty="0">
                <a:ea typeface="+mn-lt"/>
                <a:cs typeface="+mn-lt"/>
              </a:rPr>
              <a:t> </a:t>
            </a:r>
            <a:endParaRPr lang="tr-TR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tr-TR" dirty="0" err="1" smtClean="0">
                <a:ea typeface="+mn-lt"/>
                <a:cs typeface="+mn-lt"/>
              </a:rPr>
              <a:t>induced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by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growth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factors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and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 smtClean="0">
                <a:ea typeface="+mn-lt"/>
                <a:cs typeface="+mn-lt"/>
              </a:rPr>
              <a:t>cytokines</a:t>
            </a:r>
            <a:endParaRPr lang="tr-TR" dirty="0">
              <a:ea typeface="+mn-lt"/>
              <a:cs typeface="+mn-lt"/>
            </a:endParaRPr>
          </a:p>
          <a:p>
            <a:pPr marL="0" indent="0">
              <a:buNone/>
            </a:pPr>
            <a:endParaRPr lang="tr-TR" sz="2000" dirty="0">
              <a:cs typeface="Calibri" panose="020F0502020204030204"/>
            </a:endParaRP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xmlns="" id="{1FA1A9E5-E553-487F-BD54-09290637CA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867" b="3"/>
          <a:stretch/>
        </p:blipFill>
        <p:spPr>
          <a:xfrm>
            <a:off x="5454503" y="397739"/>
            <a:ext cx="3321392" cy="61816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3929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Biophysical regulators of stem cell fate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tr-TR">
              <a:cs typeface="Calibri"/>
            </a:endParaRPr>
          </a:p>
          <a:p>
            <a:pPr marL="0" indent="0">
              <a:buNone/>
            </a:pPr>
            <a:endParaRPr lang="tr-TR">
              <a:cs typeface="Calibri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970" y="1559866"/>
            <a:ext cx="6090432" cy="45663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547633" y="2361461"/>
            <a:ext cx="3361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 MAPK, </a:t>
            </a:r>
            <a:endParaRPr lang="tr-T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 PI3K/</a:t>
            </a:r>
            <a:r>
              <a:rPr lang="en-US" sz="3200" b="1" dirty="0" err="1"/>
              <a:t>Akt</a:t>
            </a:r>
            <a:endParaRPr lang="tr-T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RhoA/ROCK</a:t>
            </a:r>
            <a:endParaRPr lang="tr-TR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Wnt/β-catenin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6747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37954"/>
            <a:ext cx="8229600" cy="5488213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3500" dirty="0" err="1" smtClean="0"/>
              <a:t>Nanoparticles</a:t>
            </a:r>
            <a:r>
              <a:rPr lang="en-US" sz="3500" dirty="0" smtClean="0"/>
              <a:t> have contributed immensely in altering the physicochemical properties of the scaffold because of their variable size and shapes</a:t>
            </a:r>
            <a:endParaRPr lang="tr-TR" sz="3500" dirty="0" smtClean="0"/>
          </a:p>
          <a:p>
            <a:pPr lvl="0"/>
            <a:endParaRPr lang="tr-TR" sz="3500" dirty="0" smtClean="0"/>
          </a:p>
          <a:p>
            <a:pPr lvl="0"/>
            <a:r>
              <a:rPr lang="en-US" sz="3500" dirty="0" smtClean="0"/>
              <a:t>Classified into five groups based on their nature: </a:t>
            </a:r>
            <a:endParaRPr lang="tr-TR" sz="3500" dirty="0" smtClean="0"/>
          </a:p>
          <a:p>
            <a:pPr>
              <a:buNone/>
            </a:pPr>
            <a:r>
              <a:rPr lang="en-US" sz="3500" dirty="0" smtClean="0"/>
              <a:t>  </a:t>
            </a:r>
            <a:r>
              <a:rPr lang="tr-TR" sz="3500" dirty="0" smtClean="0"/>
              <a:t>		</a:t>
            </a:r>
            <a:r>
              <a:rPr lang="en-US" sz="3500" dirty="0" smtClean="0"/>
              <a:t>Carbon based</a:t>
            </a:r>
            <a:endParaRPr lang="tr-TR" sz="3500" dirty="0" smtClean="0"/>
          </a:p>
          <a:p>
            <a:pPr>
              <a:buNone/>
            </a:pPr>
            <a:r>
              <a:rPr lang="en-US" sz="3500" dirty="0" smtClean="0"/>
              <a:t> </a:t>
            </a:r>
            <a:r>
              <a:rPr lang="tr-TR" sz="3500" dirty="0" smtClean="0"/>
              <a:t>	</a:t>
            </a:r>
            <a:r>
              <a:rPr lang="en-US" sz="3500" dirty="0" smtClean="0"/>
              <a:t> </a:t>
            </a:r>
            <a:r>
              <a:rPr lang="tr-TR" sz="3500" dirty="0" smtClean="0"/>
              <a:t>	</a:t>
            </a:r>
            <a:r>
              <a:rPr lang="en-US" sz="3500" dirty="0" smtClean="0"/>
              <a:t>Inorganic base </a:t>
            </a:r>
            <a:endParaRPr lang="tr-TR" sz="3500" dirty="0" smtClean="0"/>
          </a:p>
          <a:p>
            <a:pPr>
              <a:buNone/>
            </a:pPr>
            <a:r>
              <a:rPr lang="en-US" sz="3500" dirty="0" smtClean="0"/>
              <a:t> </a:t>
            </a:r>
            <a:r>
              <a:rPr lang="tr-TR" sz="3500" dirty="0" smtClean="0"/>
              <a:t>		</a:t>
            </a:r>
            <a:r>
              <a:rPr lang="en-US" sz="3500" dirty="0" smtClean="0"/>
              <a:t>Metal based</a:t>
            </a:r>
            <a:endParaRPr lang="tr-TR" sz="3500" dirty="0" smtClean="0"/>
          </a:p>
          <a:p>
            <a:pPr>
              <a:buNone/>
            </a:pPr>
            <a:r>
              <a:rPr lang="en-US" sz="3500" dirty="0" smtClean="0"/>
              <a:t> </a:t>
            </a:r>
            <a:r>
              <a:rPr lang="tr-TR" sz="3500" dirty="0" smtClean="0"/>
              <a:t>	</a:t>
            </a:r>
            <a:r>
              <a:rPr lang="en-US" sz="3500" dirty="0" smtClean="0"/>
              <a:t> </a:t>
            </a:r>
            <a:r>
              <a:rPr lang="tr-TR" sz="3500" dirty="0" smtClean="0"/>
              <a:t>	</a:t>
            </a:r>
            <a:r>
              <a:rPr lang="en-US" sz="3500" dirty="0" err="1" smtClean="0"/>
              <a:t>Nanostructured</a:t>
            </a:r>
            <a:r>
              <a:rPr lang="en-US" sz="3500" dirty="0" smtClean="0"/>
              <a:t> </a:t>
            </a:r>
            <a:r>
              <a:rPr lang="en-US" sz="3500" dirty="0" err="1" smtClean="0"/>
              <a:t>hydrogels</a:t>
            </a:r>
            <a:endParaRPr lang="tr-TR" sz="3500" dirty="0" smtClean="0"/>
          </a:p>
          <a:p>
            <a:pPr>
              <a:buNone/>
            </a:pPr>
            <a:r>
              <a:rPr lang="en-US" sz="3500" dirty="0" smtClean="0"/>
              <a:t> </a:t>
            </a:r>
            <a:r>
              <a:rPr lang="tr-TR" sz="3500" dirty="0" smtClean="0"/>
              <a:t>	</a:t>
            </a:r>
            <a:r>
              <a:rPr lang="tr-TR" sz="3500" dirty="0"/>
              <a:t> </a:t>
            </a:r>
            <a:r>
              <a:rPr lang="tr-TR" sz="3500" dirty="0" smtClean="0"/>
              <a:t>     </a:t>
            </a:r>
            <a:r>
              <a:rPr lang="en-US" sz="3500" dirty="0" smtClean="0"/>
              <a:t>Quantum dots based</a:t>
            </a:r>
            <a:endParaRPr lang="tr-TR" sz="35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xmlns="" id="{92468898-5A6E-4D55-85EC-308E785EE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hlinkClick r:id="" action="ppaction://media"/>
            <a:extLst>
              <a:ext uri="{FF2B5EF4-FFF2-40B4-BE49-F238E27FC236}">
                <a16:creationId xmlns:a16="http://schemas.microsoft.com/office/drawing/2014/main" xmlns="" id="{EBC797D9-672A-460D-BFC2-A9CB032C4731}"/>
              </a:ext>
            </a:extLst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17431" y="1383027"/>
            <a:ext cx="4240690" cy="4805917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9232" y="1722474"/>
            <a:ext cx="3444950" cy="44664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tr-TR" dirty="0" err="1" smtClean="0"/>
              <a:t>The</a:t>
            </a:r>
            <a:r>
              <a:rPr lang="tr-TR" dirty="0"/>
              <a:t> MAPK </a:t>
            </a:r>
            <a:r>
              <a:rPr lang="tr-TR" dirty="0" err="1"/>
              <a:t>pathway</a:t>
            </a:r>
            <a:r>
              <a:rPr lang="tr-TR" dirty="0"/>
              <a:t> </a:t>
            </a:r>
            <a:r>
              <a:rPr lang="tr-TR" dirty="0" err="1"/>
              <a:t>plays</a:t>
            </a:r>
            <a:r>
              <a:rPr lang="tr-TR" dirty="0"/>
              <a:t> a </a:t>
            </a:r>
            <a:r>
              <a:rPr lang="tr-TR" dirty="0" err="1"/>
              <a:t>critical</a:t>
            </a:r>
            <a:r>
              <a:rPr lang="tr-TR" dirty="0"/>
              <a:t> role </a:t>
            </a:r>
            <a:r>
              <a:rPr lang="tr-TR" dirty="0" err="1"/>
              <a:t>during</a:t>
            </a:r>
            <a:r>
              <a:rPr lang="tr-TR" dirty="0"/>
              <a:t> </a:t>
            </a:r>
            <a:r>
              <a:rPr lang="tr-TR" dirty="0" err="1"/>
              <a:t>the</a:t>
            </a:r>
            <a:r>
              <a:rPr lang="tr-TR" dirty="0"/>
              <a:t> 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err="1" smtClean="0"/>
              <a:t>different</a:t>
            </a:r>
            <a:r>
              <a:rPr lang="tr-TR" dirty="0"/>
              <a:t> </a:t>
            </a:r>
            <a:r>
              <a:rPr lang="tr-TR" dirty="0" err="1"/>
              <a:t>stages</a:t>
            </a:r>
            <a:r>
              <a:rPr lang="tr-TR" dirty="0"/>
              <a:t> of </a:t>
            </a:r>
            <a:r>
              <a:rPr lang="tr-TR" dirty="0" err="1"/>
              <a:t>stem</a:t>
            </a:r>
            <a:r>
              <a:rPr lang="tr-TR" dirty="0"/>
              <a:t> 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err="1" smtClean="0"/>
              <a:t>cell</a:t>
            </a:r>
            <a:r>
              <a:rPr lang="tr-TR" dirty="0"/>
              <a:t> </a:t>
            </a:r>
            <a:r>
              <a:rPr lang="tr-TR" dirty="0" err="1"/>
              <a:t>differentiation</a:t>
            </a:r>
            <a:r>
              <a:rPr lang="tr-TR" dirty="0"/>
              <a:t>; </a:t>
            </a:r>
            <a:r>
              <a:rPr lang="tr-TR" dirty="0" err="1"/>
              <a:t>for</a:t>
            </a:r>
            <a:r>
              <a:rPr lang="tr-TR" dirty="0"/>
              <a:t> 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err="1" smtClean="0"/>
              <a:t>instance,temporal</a:t>
            </a:r>
            <a:r>
              <a:rPr lang="tr-TR" dirty="0"/>
              <a:t> MAPK 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err="1" smtClean="0"/>
              <a:t>signaling</a:t>
            </a:r>
            <a:r>
              <a:rPr lang="tr-TR" dirty="0"/>
              <a:t> </a:t>
            </a:r>
            <a:r>
              <a:rPr lang="tr-TR" dirty="0" err="1"/>
              <a:t>dictates</a:t>
            </a:r>
            <a:r>
              <a:rPr lang="tr-TR" dirty="0"/>
              <a:t> 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err="1" smtClean="0"/>
              <a:t>adipocyte</a:t>
            </a:r>
            <a:r>
              <a:rPr lang="tr-TR" dirty="0"/>
              <a:t>  </a:t>
            </a:r>
            <a:r>
              <a:rPr lang="tr-TR" dirty="0" err="1" smtClean="0"/>
              <a:t>differentiation</a:t>
            </a:r>
            <a:endParaRPr lang="tr-TR" dirty="0">
              <a:cs typeface="Calibri"/>
            </a:endParaRPr>
          </a:p>
          <a:p>
            <a:endParaRPr lang="tr-TR" sz="1800" dirty="0">
              <a:ea typeface="+mn-lt"/>
              <a:cs typeface="+mn-lt"/>
            </a:endParaRPr>
          </a:p>
          <a:p>
            <a:pPr marL="0" indent="0">
              <a:buNone/>
            </a:pPr>
            <a:endParaRPr lang="tr-TR" sz="1800" dirty="0">
              <a:cs typeface="Calibri" panose="020F0502020204030204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350875" y="446567"/>
            <a:ext cx="3333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MAPK </a:t>
            </a:r>
            <a:r>
              <a:rPr lang="tr-TR" sz="4000" dirty="0" err="1" smtClean="0"/>
              <a:t>Pathway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xmlns="" val="8864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51">
            <a:extLst>
              <a:ext uri="{FF2B5EF4-FFF2-40B4-BE49-F238E27FC236}">
                <a16:creationId xmlns:a16="http://schemas.microsoft.com/office/drawing/2014/main" xmlns="" id="{2C9A9DA9-7DC8-488B-A882-123947B0F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8094" y="2093976"/>
            <a:ext cx="2496312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7080" y="1148317"/>
            <a:ext cx="4242390" cy="49257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dirty="0" err="1" smtClean="0">
                <a:ea typeface="+mn-lt"/>
                <a:cs typeface="+mn-lt"/>
              </a:rPr>
              <a:t>In</a:t>
            </a:r>
            <a:r>
              <a:rPr lang="tr-TR" dirty="0" smtClean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response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to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the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extracellular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signals</a:t>
            </a:r>
            <a:r>
              <a:rPr lang="tr-TR" dirty="0">
                <a:ea typeface="+mn-lt"/>
                <a:cs typeface="+mn-lt"/>
              </a:rPr>
              <a:t>, PI3K is </a:t>
            </a:r>
            <a:r>
              <a:rPr lang="tr-TR" dirty="0" err="1">
                <a:ea typeface="+mn-lt"/>
                <a:cs typeface="+mn-lt"/>
              </a:rPr>
              <a:t>crucial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for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inducing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critical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alteration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to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determine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the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cellular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functions</a:t>
            </a:r>
            <a:r>
              <a:rPr lang="tr-TR" dirty="0">
                <a:ea typeface="+mn-lt"/>
                <a:cs typeface="+mn-lt"/>
              </a:rPr>
              <a:t>. </a:t>
            </a:r>
            <a:endParaRPr lang="tr-TR" dirty="0">
              <a:cs typeface="Calibri"/>
            </a:endParaRPr>
          </a:p>
          <a:p>
            <a:r>
              <a:rPr lang="tr-TR" dirty="0" err="1">
                <a:ea typeface="+mn-lt"/>
                <a:cs typeface="+mn-lt"/>
              </a:rPr>
              <a:t>Upon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binding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to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the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cell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surface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receptors</a:t>
            </a:r>
            <a:r>
              <a:rPr lang="tr-TR" dirty="0">
                <a:ea typeface="+mn-lt"/>
                <a:cs typeface="+mn-lt"/>
              </a:rPr>
              <a:t>, </a:t>
            </a:r>
            <a:r>
              <a:rPr lang="tr-TR" dirty="0" err="1">
                <a:ea typeface="+mn-lt"/>
                <a:cs typeface="+mn-lt"/>
              </a:rPr>
              <a:t>growth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factors</a:t>
            </a:r>
            <a:r>
              <a:rPr lang="tr-TR" dirty="0">
                <a:ea typeface="+mn-lt"/>
                <a:cs typeface="+mn-lt"/>
              </a:rPr>
              <a:t> can </a:t>
            </a:r>
            <a:r>
              <a:rPr lang="tr-TR" dirty="0" err="1">
                <a:ea typeface="+mn-lt"/>
                <a:cs typeface="+mn-lt"/>
              </a:rPr>
              <a:t>trigger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the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activation</a:t>
            </a:r>
            <a:r>
              <a:rPr lang="tr-TR" dirty="0">
                <a:ea typeface="+mn-lt"/>
                <a:cs typeface="+mn-lt"/>
              </a:rPr>
              <a:t> of </a:t>
            </a:r>
            <a:r>
              <a:rPr lang="tr-TR" dirty="0" err="1">
                <a:ea typeface="+mn-lt"/>
                <a:cs typeface="+mn-lt"/>
              </a:rPr>
              <a:t>the</a:t>
            </a:r>
            <a:r>
              <a:rPr lang="tr-TR" dirty="0">
                <a:ea typeface="+mn-lt"/>
                <a:cs typeface="+mn-lt"/>
              </a:rPr>
              <a:t> PI3K </a:t>
            </a:r>
            <a:r>
              <a:rPr lang="tr-TR" dirty="0" err="1">
                <a:ea typeface="+mn-lt"/>
                <a:cs typeface="+mn-lt"/>
              </a:rPr>
              <a:t>pathway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promoting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survival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and</a:t>
            </a:r>
            <a:r>
              <a:rPr lang="tr-TR" dirty="0">
                <a:ea typeface="+mn-lt"/>
                <a:cs typeface="+mn-lt"/>
              </a:rPr>
              <a:t> self-</a:t>
            </a:r>
            <a:r>
              <a:rPr lang="tr-TR" dirty="0" err="1">
                <a:ea typeface="+mn-lt"/>
                <a:cs typeface="+mn-lt"/>
              </a:rPr>
              <a:t>renewal</a:t>
            </a:r>
            <a:r>
              <a:rPr lang="tr-TR" dirty="0">
                <a:ea typeface="+mn-lt"/>
                <a:cs typeface="+mn-lt"/>
              </a:rPr>
              <a:t> of </a:t>
            </a:r>
            <a:r>
              <a:rPr lang="tr-TR" dirty="0" err="1">
                <a:ea typeface="+mn-lt"/>
                <a:cs typeface="+mn-lt"/>
              </a:rPr>
              <a:t>stem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cells</a:t>
            </a:r>
            <a:r>
              <a:rPr lang="tr-TR" dirty="0">
                <a:ea typeface="+mn-lt"/>
                <a:cs typeface="+mn-lt"/>
              </a:rPr>
              <a:t>.</a:t>
            </a:r>
            <a:endParaRPr lang="tr-TR" dirty="0">
              <a:cs typeface="Calibri"/>
            </a:endParaRPr>
          </a:p>
          <a:p>
            <a:pPr algn="just">
              <a:buNone/>
            </a:pPr>
            <a:endParaRPr lang="tr-TR" sz="1800" dirty="0">
              <a:cs typeface="Calibri"/>
            </a:endParaRPr>
          </a:p>
        </p:txBody>
      </p:sp>
      <p:pic>
        <p:nvPicPr>
          <p:cNvPr id="47" name="Resim 46">
            <a:extLst>
              <a:ext uri="{FF2B5EF4-FFF2-40B4-BE49-F238E27FC236}">
                <a16:creationId xmlns:a16="http://schemas.microsoft.com/office/drawing/2014/main" xmlns="" id="{CB981D9E-E8B8-426D-8DB6-68B0E203BF4C}"/>
              </a:ext>
            </a:extLst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768702" y="1828800"/>
            <a:ext cx="4064402" cy="404622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526312" y="425302"/>
            <a:ext cx="2775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PI3K/</a:t>
            </a:r>
            <a:r>
              <a:rPr lang="tr-TR" sz="4000" dirty="0" err="1" smtClean="0"/>
              <a:t>Akt</a:t>
            </a:r>
            <a:endParaRPr lang="tr-TR" sz="4000" dirty="0" smtClean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8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340242"/>
            <a:ext cx="8229600" cy="1077396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/>
              <a:t>RhoA/ROCK</a:t>
            </a:r>
            <a:br>
              <a:rPr lang="tr-TR" dirty="0"/>
            </a:b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180833" y="1144683"/>
            <a:ext cx="390326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RhoA acts through Rho-kinase (ROCK) and is a key molecular regulator of actin cytoskeleton tension and focal adhesion formation. </a:t>
            </a:r>
            <a:endParaRPr lang="tr-TR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By the activation of focal adhesion kinase through integrin-mediated signaling, this pathway acts as a downstream target </a:t>
            </a:r>
            <a:endParaRPr lang="tr-TR" sz="32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4093" y="1144683"/>
            <a:ext cx="4688006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8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015052" y="1953905"/>
            <a:ext cx="198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50126" y="2238995"/>
            <a:ext cx="3323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The RhoA/ROCK pathway influences the stem cell differentiation through the regulation as the transcription factor</a:t>
            </a:r>
            <a:endParaRPr lang="tr-TR" sz="32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0371" y="1573735"/>
            <a:ext cx="5428331" cy="40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1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075" y="146690"/>
            <a:ext cx="8725437" cy="65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1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7335" y="259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/>
              <a:t>Wnt/ß-</a:t>
            </a:r>
            <a:r>
              <a:rPr lang="tr-TR" dirty="0" err="1"/>
              <a:t>catenin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8403" y="1053294"/>
            <a:ext cx="4830299" cy="4879549"/>
          </a:xfrm>
        </p:spPr>
      </p:pic>
      <p:sp>
        <p:nvSpPr>
          <p:cNvPr id="5" name="Metin kutusu 4"/>
          <p:cNvSpPr txBox="1"/>
          <p:nvPr/>
        </p:nvSpPr>
        <p:spPr>
          <a:xfrm>
            <a:off x="207336" y="1233378"/>
            <a:ext cx="38596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Wnt/β-catenin signaling regulates the fate decisions of almost all stem cell types in a </a:t>
            </a:r>
            <a:r>
              <a:rPr lang="en-US" sz="3200" dirty="0" err="1"/>
              <a:t>spatio</a:t>
            </a:r>
            <a:r>
              <a:rPr lang="en-US" sz="3200" dirty="0"/>
              <a:t>-temporal regulated manner. </a:t>
            </a:r>
            <a:r>
              <a:rPr lang="en-US" sz="3200" dirty="0" smtClean="0"/>
              <a:t>Wnt </a:t>
            </a:r>
            <a:r>
              <a:rPr lang="en-US" sz="3200" dirty="0"/>
              <a:t>signaling results in either maintenance of the </a:t>
            </a:r>
            <a:r>
              <a:rPr lang="en-US" sz="3200" dirty="0" smtClean="0"/>
              <a:t>promotion </a:t>
            </a:r>
            <a:r>
              <a:rPr lang="en-US" sz="3200" dirty="0"/>
              <a:t>of neural differentiation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39590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/>
              <a:t>Carbon</a:t>
            </a:r>
            <a:r>
              <a:rPr lang="tr-TR" sz="4000" dirty="0" smtClean="0"/>
              <a:t> </a:t>
            </a:r>
            <a:r>
              <a:rPr lang="tr-TR" sz="4000" dirty="0" err="1" smtClean="0"/>
              <a:t>Nanotubes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18438"/>
            <a:ext cx="8229600" cy="4807729"/>
          </a:xfrm>
        </p:spPr>
        <p:txBody>
          <a:bodyPr/>
          <a:lstStyle/>
          <a:p>
            <a:pPr lvl="0"/>
            <a:r>
              <a:rPr lang="en-US" dirty="0" smtClean="0"/>
              <a:t>Carbon </a:t>
            </a:r>
            <a:r>
              <a:rPr lang="en-US" dirty="0" err="1" smtClean="0"/>
              <a:t>nanotubes</a:t>
            </a:r>
            <a:r>
              <a:rPr lang="en-US" dirty="0" smtClean="0"/>
              <a:t> derived from </a:t>
            </a:r>
            <a:r>
              <a:rPr lang="en-US" dirty="0" err="1" smtClean="0"/>
              <a:t>graphene</a:t>
            </a:r>
            <a:r>
              <a:rPr lang="en-US" dirty="0" smtClean="0"/>
              <a:t> sheets</a:t>
            </a:r>
            <a:endParaRPr lang="tr-TR" dirty="0" smtClean="0"/>
          </a:p>
          <a:p>
            <a:pPr lvl="0"/>
            <a:r>
              <a:rPr lang="en-US" dirty="0" smtClean="0"/>
              <a:t>It consists of carbon atoms covalently bonded in a cylindrical crystalline lattice</a:t>
            </a:r>
            <a:endParaRPr lang="tr-TR" dirty="0" smtClean="0"/>
          </a:p>
          <a:p>
            <a:pPr lvl="0"/>
            <a:r>
              <a:rPr lang="en-US" dirty="0" smtClean="0"/>
              <a:t>Single-walled or multi-walled carbon </a:t>
            </a:r>
            <a:r>
              <a:rPr lang="en-US" dirty="0" err="1" smtClean="0"/>
              <a:t>nanotubes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23" descr="Macintosh HD:private:var:folders:8s:1z192fvd2b3_nxmqg3q5rnnm0000gn:T:TemporaryItems:word-image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75" y="3678866"/>
            <a:ext cx="4003157" cy="2796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Macintosh HD:Users:ecegorkemli:Desktop:Ekran Resmi 2019-12-05 16.53.1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9726" y="3657599"/>
            <a:ext cx="4258340" cy="2806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385" r="-2516" b="4452"/>
          <a:stretch>
            <a:fillRect/>
          </a:stretch>
        </p:blipFill>
        <p:spPr>
          <a:xfrm>
            <a:off x="893595" y="2615609"/>
            <a:ext cx="7767210" cy="2977116"/>
          </a:xfrm>
        </p:spPr>
      </p:pic>
      <p:sp>
        <p:nvSpPr>
          <p:cNvPr id="6" name="5 Metin kutusu"/>
          <p:cNvSpPr txBox="1"/>
          <p:nvPr/>
        </p:nvSpPr>
        <p:spPr>
          <a:xfrm>
            <a:off x="845288" y="893135"/>
            <a:ext cx="7559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/>
              <a:t>Microenvironmental</a:t>
            </a:r>
            <a:r>
              <a:rPr lang="tr-TR" sz="3200" dirty="0" smtClean="0"/>
              <a:t> </a:t>
            </a:r>
            <a:r>
              <a:rPr lang="tr-TR" sz="3200" dirty="0" err="1" smtClean="0"/>
              <a:t>cues</a:t>
            </a:r>
            <a:r>
              <a:rPr lang="tr-TR" sz="3200" dirty="0" smtClean="0"/>
              <a:t> </a:t>
            </a:r>
            <a:r>
              <a:rPr lang="tr-TR" sz="3200" dirty="0" err="1" smtClean="0"/>
              <a:t>direct</a:t>
            </a:r>
            <a:r>
              <a:rPr lang="tr-TR" sz="3200" dirty="0" smtClean="0"/>
              <a:t> </a:t>
            </a:r>
            <a:r>
              <a:rPr lang="tr-TR" sz="3200" dirty="0" err="1" smtClean="0"/>
              <a:t>stem</a:t>
            </a:r>
            <a:r>
              <a:rPr lang="tr-TR" sz="3200" dirty="0" smtClean="0"/>
              <a:t> </a:t>
            </a:r>
            <a:r>
              <a:rPr lang="tr-TR" sz="3200" dirty="0" err="1" smtClean="0"/>
              <a:t>cells</a:t>
            </a:r>
            <a:r>
              <a:rPr lang="tr-TR" sz="3200" dirty="0" smtClean="0"/>
              <a:t> </a:t>
            </a:r>
            <a:r>
              <a:rPr lang="tr-TR" sz="3200" dirty="0" err="1" smtClean="0"/>
              <a:t>differentiation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a </a:t>
            </a:r>
            <a:r>
              <a:rPr lang="tr-TR" sz="3200" dirty="0" err="1" smtClean="0"/>
              <a:t>specific</a:t>
            </a:r>
            <a:r>
              <a:rPr lang="tr-TR" sz="3200" dirty="0" smtClean="0"/>
              <a:t> </a:t>
            </a:r>
            <a:r>
              <a:rPr lang="tr-TR" sz="3200" dirty="0" err="1" smtClean="0"/>
              <a:t>lineage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xmlns="" val="31300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Metal </a:t>
            </a:r>
            <a:r>
              <a:rPr lang="tr-TR" sz="4000" dirty="0" err="1" smtClean="0"/>
              <a:t>and</a:t>
            </a:r>
            <a:r>
              <a:rPr lang="tr-TR" sz="4000" dirty="0" smtClean="0"/>
              <a:t> metal </a:t>
            </a:r>
            <a:r>
              <a:rPr lang="tr-TR" sz="4000" dirty="0" err="1" smtClean="0"/>
              <a:t>oxide</a:t>
            </a:r>
            <a:r>
              <a:rPr lang="tr-TR" sz="4000" dirty="0" smtClean="0"/>
              <a:t> </a:t>
            </a:r>
            <a:r>
              <a:rPr lang="tr-TR" sz="4000" dirty="0" err="1" smtClean="0"/>
              <a:t>nanoparticles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4"/>
            <a:ext cx="6558081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Provide structural </a:t>
            </a:r>
            <a:r>
              <a:rPr lang="en-US" dirty="0" err="1" smtClean="0"/>
              <a:t>variabilities</a:t>
            </a:r>
            <a:r>
              <a:rPr lang="en-US" dirty="0" smtClean="0"/>
              <a:t> by exhibiting conductor or insulator characters</a:t>
            </a:r>
            <a:endParaRPr lang="tr-TR" dirty="0" smtClean="0"/>
          </a:p>
          <a:p>
            <a:pPr lvl="0">
              <a:buNone/>
            </a:pPr>
            <a:endParaRPr lang="tr-TR" dirty="0" smtClean="0"/>
          </a:p>
          <a:p>
            <a:pPr lvl="0"/>
            <a:r>
              <a:rPr lang="en-US" dirty="0" smtClean="0"/>
              <a:t>Display unique chemical and physical properties with differential charge on the center and corner of the nanoparticle</a:t>
            </a:r>
            <a:endParaRPr lang="tr-TR" dirty="0"/>
          </a:p>
          <a:p>
            <a:pPr lvl="0"/>
            <a:endParaRPr lang="tr-TR" dirty="0" smtClean="0"/>
          </a:p>
          <a:p>
            <a:pPr lvl="0"/>
            <a:r>
              <a:rPr lang="en-US" dirty="0" smtClean="0"/>
              <a:t>Mostly been used in tracking stem cells post-transplantation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4" name="Picture 3" descr="Portada_Synthesis_and_characterization_of_metal_and_metal_oxide_nanoparticl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317" y="3298193"/>
            <a:ext cx="2693444" cy="2873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7474"/>
          </a:xfrm>
        </p:spPr>
        <p:txBody>
          <a:bodyPr/>
          <a:lstStyle/>
          <a:p>
            <a:r>
              <a:rPr lang="tr-TR" sz="4000" dirty="0" err="1" smtClean="0"/>
              <a:t>Inorganic</a:t>
            </a:r>
            <a:r>
              <a:rPr lang="tr-TR" dirty="0" smtClean="0"/>
              <a:t> </a:t>
            </a:r>
            <a:r>
              <a:rPr lang="tr-TR" dirty="0" err="1" smtClean="0"/>
              <a:t>based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33377"/>
            <a:ext cx="8229600" cy="4892789"/>
          </a:xfrm>
        </p:spPr>
        <p:txBody>
          <a:bodyPr/>
          <a:lstStyle/>
          <a:p>
            <a:pPr lvl="0"/>
            <a:r>
              <a:rPr lang="en-US" dirty="0" smtClean="0"/>
              <a:t>Ceramic-based </a:t>
            </a:r>
            <a:r>
              <a:rPr lang="en-US" dirty="0" err="1" smtClean="0"/>
              <a:t>nanoparticles</a:t>
            </a:r>
            <a:r>
              <a:rPr lang="en-US" dirty="0" smtClean="0"/>
              <a:t> synthesized by a combination of a metal and a non-metal component</a:t>
            </a:r>
            <a:endParaRPr lang="tr-TR" dirty="0" smtClean="0"/>
          </a:p>
          <a:p>
            <a:pPr lvl="0"/>
            <a:r>
              <a:rPr lang="en-US" dirty="0" smtClean="0"/>
              <a:t>These are formed under higher temperature and pressure</a:t>
            </a:r>
            <a:endParaRPr lang="tr-TR" dirty="0" smtClean="0"/>
          </a:p>
          <a:p>
            <a:pPr lvl="0"/>
            <a:r>
              <a:rPr lang="en-US" dirty="0" smtClean="0"/>
              <a:t>These materials have high mechanical strength and low biodegradability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4" descr="Macintosh HD:Users:ecegorkemli:Desktop:Ekran Resmi 2019-12-05 17.04.5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2786" y="4146697"/>
            <a:ext cx="5551525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692" y="1"/>
            <a:ext cx="9176692" cy="68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15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233" y="297712"/>
            <a:ext cx="8551154" cy="627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42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289752"/>
            <a:ext cx="3601387" cy="4126040"/>
          </a:xfrm>
        </p:spPr>
        <p:txBody>
          <a:bodyPr/>
          <a:lstStyle/>
          <a:p>
            <a:r>
              <a:rPr lang="en-US" dirty="0"/>
              <a:t>A major concern with the use of nanoparticles is their toxicity and environmental </a:t>
            </a:r>
            <a:r>
              <a:rPr lang="en-US" dirty="0" smtClean="0"/>
              <a:t>effects</a:t>
            </a:r>
            <a:endParaRPr lang="tr-TR" dirty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1445" y="1717441"/>
            <a:ext cx="5426786" cy="40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3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Ekran Gösterisi (4:3)</PresentationFormat>
  <Paragraphs>76</Paragraphs>
  <Slides>25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NANOPARTICLES IN NANOTECHNOLOGY</vt:lpstr>
      <vt:lpstr>Slayt 2</vt:lpstr>
      <vt:lpstr>Carbon Nanotubes</vt:lpstr>
      <vt:lpstr>Slayt 4</vt:lpstr>
      <vt:lpstr>Metal and metal oxide nanoparticles</vt:lpstr>
      <vt:lpstr>Inorganic based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THE SPATIAL SHAPE AND ALIGNMENT IN STEM CELL FUNCTION</vt:lpstr>
      <vt:lpstr>Slayt 17</vt:lpstr>
      <vt:lpstr>Slayt 18</vt:lpstr>
      <vt:lpstr>Biophysical regulators of stem cell fate</vt:lpstr>
      <vt:lpstr>Slayt 20</vt:lpstr>
      <vt:lpstr>Slayt 21</vt:lpstr>
      <vt:lpstr>RhoA/ROCK </vt:lpstr>
      <vt:lpstr>Slayt 23</vt:lpstr>
      <vt:lpstr>Slayt 24</vt:lpstr>
      <vt:lpstr>Wnt/ß-catenin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NANOPARTICLES IN NANOTECHNOLOGY</dc:title>
  <dc:creator>Pc Hp</dc:creator>
  <cp:lastModifiedBy>Pc Hp</cp:lastModifiedBy>
  <cp:revision>1</cp:revision>
  <dcterms:created xsi:type="dcterms:W3CDTF">2019-12-30T09:22:42Z</dcterms:created>
  <dcterms:modified xsi:type="dcterms:W3CDTF">2019-12-30T09:23:01Z</dcterms:modified>
</cp:coreProperties>
</file>