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0"/>
  </p:notesMasterIdLst>
  <p:sldIdLst>
    <p:sldId id="256" r:id="rId2"/>
    <p:sldId id="258" r:id="rId3"/>
    <p:sldId id="260" r:id="rId4"/>
    <p:sldId id="262" r:id="rId5"/>
    <p:sldId id="264" r:id="rId6"/>
    <p:sldId id="268" r:id="rId7"/>
    <p:sldId id="270" r:id="rId8"/>
    <p:sldId id="271" r:id="rId9"/>
    <p:sldId id="274" r:id="rId10"/>
    <p:sldId id="283" r:id="rId11"/>
    <p:sldId id="285" r:id="rId12"/>
    <p:sldId id="293" r:id="rId13"/>
    <p:sldId id="287" r:id="rId14"/>
    <p:sldId id="279" r:id="rId15"/>
    <p:sldId id="278" r:id="rId16"/>
    <p:sldId id="280" r:id="rId17"/>
    <p:sldId id="289" r:id="rId18"/>
    <p:sldId id="292"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94410"/>
  </p:normalViewPr>
  <p:slideViewPr>
    <p:cSldViewPr snapToGrid="0">
      <p:cViewPr varScale="1">
        <p:scale>
          <a:sx n="77" d="100"/>
          <a:sy n="77" d="100"/>
        </p:scale>
        <p:origin x="2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1CD2A-79E2-B941-ADD2-8C5599E314E5}" type="datetimeFigureOut">
              <a:rPr lang="en-US" smtClean="0"/>
              <a:t>1/31/20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8DEF2-6A39-5244-B90E-DABE94C61A92}"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51FF52-66EE-4C87-BC94-3878DD5A9C69}" type="datetimeFigureOut">
              <a:rPr lang="tr-TR" smtClean="0"/>
              <a:t>31.01.2020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1FF52-66EE-4C87-BC94-3878DD5A9C69}" type="datetimeFigureOut">
              <a:rPr lang="tr-TR" smtClean="0"/>
              <a:t>31.01.2020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1FF52-66EE-4C87-BC94-3878DD5A9C69}" type="datetimeFigureOut">
              <a:rPr lang="tr-TR" smtClean="0"/>
              <a:t>31.01.2020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1FF52-66EE-4C87-BC94-3878DD5A9C69}" type="datetimeFigureOut">
              <a:rPr lang="tr-TR" smtClean="0"/>
              <a:t>31.01.2020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1FF52-66EE-4C87-BC94-3878DD5A9C69}" type="datetimeFigureOut">
              <a:rPr lang="tr-TR" smtClean="0"/>
              <a:t>31.01.2020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51FF52-66EE-4C87-BC94-3878DD5A9C69}" type="datetimeFigureOut">
              <a:rPr lang="tr-TR" smtClean="0"/>
              <a:t>31.01.2020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51FF52-66EE-4C87-BC94-3878DD5A9C69}" type="datetimeFigureOut">
              <a:rPr lang="tr-TR" smtClean="0"/>
              <a:t>31.01.2020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51FF52-66EE-4C87-BC94-3878DD5A9C69}" type="datetimeFigureOut">
              <a:rPr lang="tr-TR" smtClean="0"/>
              <a:t>31.01.2020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1FF52-66EE-4C87-BC94-3878DD5A9C69}" type="datetimeFigureOut">
              <a:rPr lang="tr-TR" smtClean="0"/>
              <a:t>31.01.2020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1FF52-66EE-4C87-BC94-3878DD5A9C69}" type="datetimeFigureOut">
              <a:rPr lang="tr-TR" smtClean="0"/>
              <a:t>31.01.2020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1FF52-66EE-4C87-BC94-3878DD5A9C69}" type="datetimeFigureOut">
              <a:rPr lang="tr-TR" smtClean="0"/>
              <a:t>31.01.2020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F6920B-2C4F-4F30-8AAE-8313E82BCDF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1FF52-66EE-4C87-BC94-3878DD5A9C69}" type="datetimeFigureOut">
              <a:rPr lang="tr-TR" smtClean="0"/>
              <a:t>31.01.2020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6920B-2C4F-4F30-8AAE-8313E82BCDFA}" type="slidenum">
              <a:rPr lang="tr-TR" smtClean="0"/>
              <a:t>‹#›</a:t>
            </a:fld>
            <a:endParaRPr lang="tr-TR"/>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8000" dirty="0">
                <a:solidFill>
                  <a:srgbClr val="C00000"/>
                </a:solidFill>
              </a:rPr>
              <a:t>Ölçü Kaşıkları</a:t>
            </a:r>
          </a:p>
        </p:txBody>
      </p:sp>
      <p:sp>
        <p:nvSpPr>
          <p:cNvPr id="3" name="Alt Başlık 2"/>
          <p:cNvSpPr>
            <a:spLocks noGrp="1"/>
          </p:cNvSpPr>
          <p:nvPr>
            <p:ph type="subTitle" idx="1"/>
          </p:nvPr>
        </p:nvSpPr>
        <p:spPr/>
        <p:txBody>
          <a:bodyPr>
            <a:normAutofit/>
          </a:bodyPr>
          <a:lstStyle/>
          <a:p>
            <a:r>
              <a:rPr lang="tr-TR" sz="2800" dirty="0" smtClean="0">
                <a:solidFill>
                  <a:schemeClr val="tx1"/>
                </a:solidFill>
              </a:rPr>
              <a:t>Dr. </a:t>
            </a:r>
            <a:r>
              <a:rPr lang="tr-TR" sz="2800" dirty="0" err="1" smtClean="0">
                <a:solidFill>
                  <a:schemeClr val="tx1"/>
                </a:solidFill>
              </a:rPr>
              <a:t>Dt</a:t>
            </a:r>
            <a:r>
              <a:rPr lang="tr-TR" sz="2800" dirty="0" smtClean="0">
                <a:solidFill>
                  <a:schemeClr val="tx1"/>
                </a:solidFill>
              </a:rPr>
              <a:t>.  Burcu Batak</a:t>
            </a:r>
            <a:endParaRPr lang="tr-TR" sz="2800" dirty="0">
              <a:solidFill>
                <a:schemeClr val="tx1"/>
              </a:solidFill>
            </a:endParaRPr>
          </a:p>
        </p:txBody>
      </p:sp>
    </p:spTree>
    <p:extLst>
      <p:ext uri="{BB962C8B-B14F-4D97-AF65-F5344CB8AC3E}">
        <p14:creationId xmlns:p14="http://schemas.microsoft.com/office/powerpoint/2010/main" val="540921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7652" y="1083526"/>
            <a:ext cx="10499616" cy="4519252"/>
          </a:xfrm>
        </p:spPr>
        <p:txBody>
          <a:bodyPr>
            <a:normAutofit/>
          </a:bodyPr>
          <a:lstStyle/>
          <a:p>
            <a:pPr marL="0" indent="0">
              <a:buNone/>
            </a:pPr>
            <a:r>
              <a:rPr lang="tr-TR" b="1" dirty="0" smtClean="0"/>
              <a:t>Akrilik ölçü </a:t>
            </a:r>
            <a:r>
              <a:rPr lang="tr-TR" b="1" dirty="0"/>
              <a:t>kaşıkları</a:t>
            </a:r>
            <a:endParaRPr lang="tr-TR" dirty="0"/>
          </a:p>
          <a:p>
            <a:r>
              <a:rPr lang="tr-TR" b="1" dirty="0">
                <a:solidFill>
                  <a:srgbClr val="7030A0"/>
                </a:solidFill>
              </a:rPr>
              <a:t>Işıkla </a:t>
            </a:r>
            <a:r>
              <a:rPr lang="tr-TR" b="1" dirty="0" err="1">
                <a:solidFill>
                  <a:srgbClr val="7030A0"/>
                </a:solidFill>
              </a:rPr>
              <a:t>polimerize</a:t>
            </a:r>
            <a:r>
              <a:rPr lang="tr-TR" b="1" dirty="0">
                <a:solidFill>
                  <a:srgbClr val="7030A0"/>
                </a:solidFill>
              </a:rPr>
              <a:t> olan akrilikten </a:t>
            </a:r>
            <a:r>
              <a:rPr lang="tr-TR" dirty="0"/>
              <a:t>de bireysel kaşıklar </a:t>
            </a:r>
            <a:r>
              <a:rPr lang="tr-TR" dirty="0" smtClean="0"/>
              <a:t>yapılabilir.</a:t>
            </a:r>
          </a:p>
          <a:p>
            <a:r>
              <a:rPr lang="tr-TR" dirty="0" smtClean="0"/>
              <a:t>İlk </a:t>
            </a:r>
            <a:r>
              <a:rPr lang="tr-TR" dirty="0"/>
              <a:t>ölçü alındıktan sonra elde edilen model kenarları kesilip düzeltildikten sonra kurşun kalem ile protez kaide hudutları çizilir. </a:t>
            </a:r>
            <a:endParaRPr lang="tr-TR" dirty="0" smtClean="0"/>
          </a:p>
          <a:p>
            <a:r>
              <a:rPr lang="tr-TR" dirty="0" smtClean="0"/>
              <a:t>Bu </a:t>
            </a:r>
            <a:r>
              <a:rPr lang="tr-TR" dirty="0"/>
              <a:t>hudutlardan </a:t>
            </a:r>
            <a:r>
              <a:rPr lang="tr-TR" b="1" dirty="0">
                <a:solidFill>
                  <a:srgbClr val="FF0000"/>
                </a:solidFill>
              </a:rPr>
              <a:t>2 mm daha kısa </a:t>
            </a:r>
            <a:r>
              <a:rPr lang="tr-TR" dirty="0"/>
              <a:t>olacak şekilde bireysel kaşık sınırları çizilir. </a:t>
            </a:r>
            <a:endParaRPr lang="tr-TR" dirty="0" smtClean="0"/>
          </a:p>
          <a:p>
            <a:r>
              <a:rPr lang="tr-TR" dirty="0" err="1" smtClean="0"/>
              <a:t>Termoplastik</a:t>
            </a:r>
            <a:r>
              <a:rPr lang="tr-TR" dirty="0" smtClean="0"/>
              <a:t> bir malzeme olan mum kullanılarak ilk ölçüden elde edilen model üzerinde ısı ile yumuşatılan tek tabaka halinde el yordamıyla modelin protez kaide hudutları çizgisine kadar sıkı bir şekilde adapte edilir. </a:t>
            </a:r>
          </a:p>
          <a:p>
            <a:endParaRPr lang="tr-TR" dirty="0"/>
          </a:p>
        </p:txBody>
      </p:sp>
    </p:spTree>
    <p:extLst>
      <p:ext uri="{BB962C8B-B14F-4D97-AF65-F5344CB8AC3E}">
        <p14:creationId xmlns:p14="http://schemas.microsoft.com/office/powerpoint/2010/main" val="207258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4154" y="1083526"/>
            <a:ext cx="10433114" cy="3124201"/>
          </a:xfrm>
        </p:spPr>
        <p:txBody>
          <a:bodyPr>
            <a:normAutofit fontScale="92500"/>
          </a:bodyPr>
          <a:lstStyle/>
          <a:p>
            <a:pPr marL="0" indent="0">
              <a:buNone/>
            </a:pPr>
            <a:r>
              <a:rPr lang="tr-TR" b="1" dirty="0" smtClean="0"/>
              <a:t>Akrilik </a:t>
            </a:r>
            <a:r>
              <a:rPr lang="tr-TR" b="1" dirty="0"/>
              <a:t>ölçü kaşıkları</a:t>
            </a:r>
            <a:endParaRPr lang="tr-TR" dirty="0"/>
          </a:p>
          <a:p>
            <a:r>
              <a:rPr lang="tr-TR" dirty="0" smtClean="0"/>
              <a:t>Hazır olarak tedarik edilen ışıkla </a:t>
            </a:r>
            <a:r>
              <a:rPr lang="tr-TR" dirty="0" err="1" smtClean="0"/>
              <a:t>polimerize</a:t>
            </a:r>
            <a:r>
              <a:rPr lang="tr-TR" dirty="0" smtClean="0"/>
              <a:t> olan akrilik hamuru yumuşak plaka şeklindedir.  </a:t>
            </a:r>
          </a:p>
          <a:p>
            <a:r>
              <a:rPr lang="tr-TR" dirty="0" smtClean="0"/>
              <a:t>Bu </a:t>
            </a:r>
            <a:r>
              <a:rPr lang="tr-TR" dirty="0"/>
              <a:t>hamur plaka mümkün olduğunca her yerde eşit kalınlıkta olacak şekilde mum adapte edilen model üzerine yerleştirilir ve ışıkla </a:t>
            </a:r>
            <a:r>
              <a:rPr lang="tr-TR" dirty="0" err="1"/>
              <a:t>polimerize</a:t>
            </a:r>
            <a:r>
              <a:rPr lang="tr-TR" dirty="0"/>
              <a:t> olması için özel fırınına yerleştirilerek </a:t>
            </a:r>
            <a:r>
              <a:rPr lang="tr-TR" dirty="0" err="1"/>
              <a:t>polimerize</a:t>
            </a:r>
            <a:r>
              <a:rPr lang="tr-TR" dirty="0"/>
              <a:t> olması beklenir. </a:t>
            </a:r>
            <a:endParaRPr lang="tr-TR" dirty="0" smtClean="0"/>
          </a:p>
          <a:p>
            <a:r>
              <a:rPr lang="tr-TR" dirty="0" smtClean="0"/>
              <a:t>Artan </a:t>
            </a:r>
            <a:r>
              <a:rPr lang="tr-TR" dirty="0"/>
              <a:t>malzemelerden veya yeni bir plakadan kaşığın sapı yapılır. </a:t>
            </a:r>
          </a:p>
        </p:txBody>
      </p:sp>
    </p:spTree>
    <p:extLst>
      <p:ext uri="{BB962C8B-B14F-4D97-AF65-F5344CB8AC3E}">
        <p14:creationId xmlns:p14="http://schemas.microsoft.com/office/powerpoint/2010/main" val="185307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1644" y="1083526"/>
            <a:ext cx="10765623" cy="3124201"/>
          </a:xfrm>
        </p:spPr>
        <p:txBody>
          <a:bodyPr/>
          <a:lstStyle/>
          <a:p>
            <a:pPr marL="0" indent="0">
              <a:buNone/>
            </a:pPr>
            <a:r>
              <a:rPr lang="tr-TR" b="1" dirty="0" smtClean="0"/>
              <a:t>Akrilik </a:t>
            </a:r>
            <a:r>
              <a:rPr lang="tr-TR" b="1" dirty="0"/>
              <a:t>ölçü kaşıkları</a:t>
            </a:r>
            <a:endParaRPr lang="tr-TR" dirty="0"/>
          </a:p>
          <a:p>
            <a:r>
              <a:rPr lang="tr-TR" dirty="0"/>
              <a:t>Akrilik sertleştikten sonra modelden çıkarılarak bir </a:t>
            </a:r>
            <a:r>
              <a:rPr lang="tr-TR" dirty="0" err="1"/>
              <a:t>frez</a:t>
            </a:r>
            <a:r>
              <a:rPr lang="tr-TR" dirty="0"/>
              <a:t> yardımıyla keskin kenarlar veya sivri çıkıntılar düzgünleştirilir. </a:t>
            </a:r>
            <a:endParaRPr lang="tr-TR" dirty="0" smtClean="0"/>
          </a:p>
          <a:p>
            <a:r>
              <a:rPr lang="tr-TR" dirty="0" smtClean="0"/>
              <a:t>Kullanılacak </a:t>
            </a:r>
            <a:r>
              <a:rPr lang="tr-TR" dirty="0"/>
              <a:t>malzeme veya tercih edilen ölçü tekniğine göre kaşığa delikler açılabilir.</a:t>
            </a:r>
          </a:p>
          <a:p>
            <a:endParaRPr lang="tr-TR" dirty="0"/>
          </a:p>
        </p:txBody>
      </p:sp>
    </p:spTree>
    <p:extLst>
      <p:ext uri="{BB962C8B-B14F-4D97-AF65-F5344CB8AC3E}">
        <p14:creationId xmlns:p14="http://schemas.microsoft.com/office/powerpoint/2010/main" val="1759007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4648" y="1083526"/>
            <a:ext cx="10632620" cy="3700347"/>
          </a:xfrm>
        </p:spPr>
        <p:txBody>
          <a:bodyPr>
            <a:normAutofit fontScale="92500"/>
          </a:bodyPr>
          <a:lstStyle/>
          <a:p>
            <a:pPr marL="0" indent="0">
              <a:buNone/>
            </a:pPr>
            <a:r>
              <a:rPr lang="tr-TR" b="1" dirty="0" smtClean="0">
                <a:solidFill>
                  <a:srgbClr val="7030A0"/>
                </a:solidFill>
              </a:rPr>
              <a:t>Bireysel </a:t>
            </a:r>
            <a:r>
              <a:rPr lang="tr-TR" b="1" dirty="0">
                <a:solidFill>
                  <a:srgbClr val="7030A0"/>
                </a:solidFill>
              </a:rPr>
              <a:t>ölçü kaşığında olması gereken özellikler;</a:t>
            </a:r>
          </a:p>
          <a:p>
            <a:r>
              <a:rPr lang="tr-TR" dirty="0" smtClean="0"/>
              <a:t>Kaşık </a:t>
            </a:r>
            <a:r>
              <a:rPr lang="tr-TR" dirty="0"/>
              <a:t>belirli bir kalınlık ve sertlikte olmalıdır.</a:t>
            </a:r>
          </a:p>
          <a:p>
            <a:r>
              <a:rPr lang="tr-TR" dirty="0" smtClean="0"/>
              <a:t>Kaşık</a:t>
            </a:r>
            <a:r>
              <a:rPr lang="tr-TR" dirty="0"/>
              <a:t>, yapım ve ölçü alma işlemleri sırasında şeklini muhafaza etmelidir.</a:t>
            </a:r>
          </a:p>
          <a:p>
            <a:r>
              <a:rPr lang="tr-TR" dirty="0" smtClean="0"/>
              <a:t>Kaşık </a:t>
            </a:r>
            <a:r>
              <a:rPr lang="tr-TR" dirty="0"/>
              <a:t>yapım yöntemi kısa sürede uygulanmalı, kolay ve ucuz olmalı</a:t>
            </a:r>
          </a:p>
          <a:p>
            <a:r>
              <a:rPr lang="tr-TR" dirty="0" smtClean="0"/>
              <a:t>Gerektiğinde </a:t>
            </a:r>
            <a:r>
              <a:rPr lang="tr-TR" dirty="0"/>
              <a:t>kaşık kenarlarının düzeltilmesi ve inceltilmesi mümkün olmalıdır.</a:t>
            </a:r>
          </a:p>
          <a:p>
            <a:r>
              <a:rPr lang="tr-TR" dirty="0" smtClean="0"/>
              <a:t>Kaşık </a:t>
            </a:r>
            <a:r>
              <a:rPr lang="tr-TR" dirty="0"/>
              <a:t>pürüzsüz ve temiz olmalıdır. </a:t>
            </a:r>
            <a:r>
              <a:rPr lang="tr-TR" dirty="0" smtClean="0"/>
              <a:t>Aksi </a:t>
            </a:r>
            <a:r>
              <a:rPr lang="tr-TR" dirty="0"/>
              <a:t>takdirde keskin kenarlar ve çıkıntılar ağız dokularına zarar verebilir.</a:t>
            </a:r>
          </a:p>
          <a:p>
            <a:endParaRPr lang="tr-TR" dirty="0"/>
          </a:p>
        </p:txBody>
      </p:sp>
    </p:spTree>
    <p:extLst>
      <p:ext uri="{BB962C8B-B14F-4D97-AF65-F5344CB8AC3E}">
        <p14:creationId xmlns:p14="http://schemas.microsoft.com/office/powerpoint/2010/main" val="262587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907" y="1116777"/>
            <a:ext cx="10018713" cy="3124201"/>
          </a:xfrm>
        </p:spPr>
        <p:txBody>
          <a:bodyPr>
            <a:normAutofit/>
          </a:bodyPr>
          <a:lstStyle/>
          <a:p>
            <a:pPr marL="0" indent="0">
              <a:buNone/>
            </a:pPr>
            <a:r>
              <a:rPr lang="tr-TR" sz="2400" b="1" dirty="0" smtClean="0"/>
              <a:t>Geçici Kaide Plakları </a:t>
            </a:r>
            <a:endParaRPr lang="tr-TR" sz="2400" dirty="0" smtClean="0"/>
          </a:p>
          <a:p>
            <a:r>
              <a:rPr lang="tr-TR" sz="2000" dirty="0" smtClean="0"/>
              <a:t>Esas </a:t>
            </a:r>
            <a:r>
              <a:rPr lang="tr-TR" sz="2000" dirty="0"/>
              <a:t>ölçü alındıktan sonra ana model üzerine </a:t>
            </a:r>
            <a:r>
              <a:rPr lang="tr-TR" sz="2000" dirty="0" smtClean="0"/>
              <a:t>hazırlanır.</a:t>
            </a:r>
          </a:p>
          <a:p>
            <a:r>
              <a:rPr lang="tr-TR" sz="2000" dirty="0" smtClean="0"/>
              <a:t>Kaide </a:t>
            </a:r>
            <a:r>
              <a:rPr lang="tr-TR" sz="2000" dirty="0"/>
              <a:t>plakları, protezlerin çeneler arası ilişki kayıtlarının alınmasında, diş dizimi ve dişli prova aşamasında kullanılır. </a:t>
            </a:r>
            <a:endParaRPr lang="tr-TR" sz="2000" dirty="0" smtClean="0"/>
          </a:p>
          <a:p>
            <a:r>
              <a:rPr lang="tr-TR" sz="2000" dirty="0"/>
              <a:t>Bu işlemler sırasında mum duvarlara ve suni dişlere desteklik yapar. </a:t>
            </a:r>
          </a:p>
          <a:p>
            <a:r>
              <a:rPr lang="tr-TR" sz="2000" dirty="0"/>
              <a:t>Kaide </a:t>
            </a:r>
            <a:r>
              <a:rPr lang="tr-TR" sz="2000" dirty="0" smtClean="0"/>
              <a:t>plaklarının </a:t>
            </a:r>
            <a:r>
              <a:rPr lang="tr-TR" sz="2000" dirty="0"/>
              <a:t>hudutları bitmiş protez hudutlarında olmalıdır.</a:t>
            </a:r>
          </a:p>
          <a:p>
            <a:endParaRPr lang="tr-TR" dirty="0"/>
          </a:p>
        </p:txBody>
      </p:sp>
    </p:spTree>
    <p:extLst>
      <p:ext uri="{BB962C8B-B14F-4D97-AF65-F5344CB8AC3E}">
        <p14:creationId xmlns:p14="http://schemas.microsoft.com/office/powerpoint/2010/main" val="138191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7775" y="950522"/>
            <a:ext cx="10018713" cy="3124201"/>
          </a:xfrm>
        </p:spPr>
        <p:txBody>
          <a:bodyPr/>
          <a:lstStyle/>
          <a:p>
            <a:pPr marL="0" indent="0">
              <a:buNone/>
            </a:pPr>
            <a:r>
              <a:rPr lang="tr-TR" sz="2400" b="1" dirty="0"/>
              <a:t>Geçici Kaide Plakları </a:t>
            </a:r>
            <a:endParaRPr lang="tr-TR" sz="2400" dirty="0"/>
          </a:p>
          <a:p>
            <a:r>
              <a:rPr lang="tr-TR" sz="2000" dirty="0"/>
              <a:t>Hudutlarının kısa veya uzun </a:t>
            </a:r>
            <a:r>
              <a:rPr lang="tr-TR" sz="2000" dirty="0" smtClean="0"/>
              <a:t>olması </a:t>
            </a:r>
            <a:r>
              <a:rPr lang="tr-TR" sz="2000" dirty="0"/>
              <a:t>çeneler arası ilişki kayıtlarının ve dişli prova aşamasının hatalı olmasına neden olabilir. </a:t>
            </a:r>
            <a:endParaRPr lang="tr-TR" sz="2000" dirty="0" smtClean="0"/>
          </a:p>
          <a:p>
            <a:r>
              <a:rPr lang="tr-TR" sz="2000" dirty="0" smtClean="0"/>
              <a:t>Kaşık </a:t>
            </a:r>
            <a:r>
              <a:rPr lang="tr-TR" sz="2000" dirty="0"/>
              <a:t>yapılabilen materyallerden kaide plakları yapılabilir. </a:t>
            </a:r>
            <a:endParaRPr lang="tr-TR" sz="2000" dirty="0" smtClean="0"/>
          </a:p>
          <a:p>
            <a:r>
              <a:rPr lang="tr-TR" sz="2000" dirty="0" err="1" smtClean="0">
                <a:solidFill>
                  <a:srgbClr val="7030A0"/>
                </a:solidFill>
              </a:rPr>
              <a:t>Basplak</a:t>
            </a:r>
            <a:r>
              <a:rPr lang="tr-TR" sz="2000" dirty="0"/>
              <a:t>, </a:t>
            </a:r>
            <a:r>
              <a:rPr lang="tr-TR" sz="2000" dirty="0" err="1">
                <a:solidFill>
                  <a:srgbClr val="7030A0"/>
                </a:solidFill>
              </a:rPr>
              <a:t>otopolimerizan</a:t>
            </a:r>
            <a:r>
              <a:rPr lang="tr-TR" sz="2000" dirty="0">
                <a:solidFill>
                  <a:srgbClr val="7030A0"/>
                </a:solidFill>
              </a:rPr>
              <a:t> akrilik </a:t>
            </a:r>
            <a:r>
              <a:rPr lang="tr-TR" sz="2000" dirty="0"/>
              <a:t>ve </a:t>
            </a:r>
            <a:r>
              <a:rPr lang="tr-TR" sz="2000" dirty="0">
                <a:solidFill>
                  <a:srgbClr val="7030A0"/>
                </a:solidFill>
              </a:rPr>
              <a:t>ışıkla </a:t>
            </a:r>
            <a:r>
              <a:rPr lang="tr-TR" sz="2000" dirty="0" err="1">
                <a:solidFill>
                  <a:srgbClr val="7030A0"/>
                </a:solidFill>
              </a:rPr>
              <a:t>polimerize</a:t>
            </a:r>
            <a:r>
              <a:rPr lang="tr-TR" sz="2000" dirty="0">
                <a:solidFill>
                  <a:srgbClr val="7030A0"/>
                </a:solidFill>
              </a:rPr>
              <a:t> </a:t>
            </a:r>
            <a:r>
              <a:rPr lang="tr-TR" sz="2000" dirty="0"/>
              <a:t>olan akrilik </a:t>
            </a:r>
            <a:r>
              <a:rPr lang="tr-TR" sz="2000" dirty="0" err="1"/>
              <a:t>rezinden</a:t>
            </a:r>
            <a:r>
              <a:rPr lang="tr-TR" sz="2000" dirty="0"/>
              <a:t> yapılabilir. </a:t>
            </a:r>
          </a:p>
          <a:p>
            <a:endParaRPr lang="tr-TR" sz="2000" dirty="0"/>
          </a:p>
        </p:txBody>
      </p:sp>
    </p:spTree>
    <p:extLst>
      <p:ext uri="{BB962C8B-B14F-4D97-AF65-F5344CB8AC3E}">
        <p14:creationId xmlns:p14="http://schemas.microsoft.com/office/powerpoint/2010/main" val="314717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278" y="933897"/>
            <a:ext cx="10018713" cy="3990279"/>
          </a:xfrm>
        </p:spPr>
        <p:txBody>
          <a:bodyPr>
            <a:normAutofit/>
          </a:bodyPr>
          <a:lstStyle/>
          <a:p>
            <a:pPr marL="0" indent="0">
              <a:buNone/>
            </a:pPr>
            <a:r>
              <a:rPr lang="tr-TR" sz="2400" b="1" dirty="0">
                <a:solidFill>
                  <a:schemeClr val="tx1"/>
                </a:solidFill>
              </a:rPr>
              <a:t>Kaide plaklarında olması gereken özellikler;</a:t>
            </a:r>
          </a:p>
          <a:p>
            <a:r>
              <a:rPr lang="tr-TR" sz="2000" dirty="0" smtClean="0"/>
              <a:t>Kaide </a:t>
            </a:r>
            <a:r>
              <a:rPr lang="tr-TR" sz="2000" dirty="0"/>
              <a:t>plağı belirli bir kalınlık ve sertlikte olmalıdır.</a:t>
            </a:r>
          </a:p>
          <a:p>
            <a:r>
              <a:rPr lang="tr-TR" sz="2000" dirty="0" smtClean="0"/>
              <a:t>Kaide </a:t>
            </a:r>
            <a:r>
              <a:rPr lang="tr-TR" sz="2000" dirty="0"/>
              <a:t>plağının yapımı kısa sürede, kolay ve ucuz olmalı</a:t>
            </a:r>
          </a:p>
          <a:p>
            <a:r>
              <a:rPr lang="tr-TR" sz="2000" dirty="0" smtClean="0"/>
              <a:t>Gerektiğinde </a:t>
            </a:r>
            <a:r>
              <a:rPr lang="tr-TR" sz="2000" dirty="0"/>
              <a:t>kaide plağının kenarlarının düzeltilmesi ve inceltilmesi mümkün olmalıdır.</a:t>
            </a:r>
          </a:p>
          <a:p>
            <a:r>
              <a:rPr lang="tr-TR" sz="2000" dirty="0" smtClean="0"/>
              <a:t>Kaide </a:t>
            </a:r>
            <a:r>
              <a:rPr lang="tr-TR" sz="2000" dirty="0"/>
              <a:t>plağının kenarları pürüzsüz ve temiz olmalıdır. </a:t>
            </a:r>
            <a:r>
              <a:rPr lang="tr-TR" sz="2000" dirty="0" smtClean="0"/>
              <a:t>Aksi </a:t>
            </a:r>
            <a:r>
              <a:rPr lang="tr-TR" sz="2000" dirty="0"/>
              <a:t>takdirde keskin kenarlar ve çıkıntılar ağız dokularına zarar verebilir.</a:t>
            </a:r>
          </a:p>
          <a:p>
            <a:r>
              <a:rPr lang="tr-TR" sz="2000" dirty="0" smtClean="0"/>
              <a:t>Kayıt </a:t>
            </a:r>
            <a:r>
              <a:rPr lang="tr-TR" sz="2000" dirty="0"/>
              <a:t>alma işlemleri sırasında ve prova aşamalarında ağız ısından etkilenmeyecek özellikte olmalıdır.</a:t>
            </a:r>
          </a:p>
          <a:p>
            <a:endParaRPr lang="tr-TR" sz="2000" dirty="0"/>
          </a:p>
        </p:txBody>
      </p:sp>
    </p:spTree>
    <p:extLst>
      <p:ext uri="{BB962C8B-B14F-4D97-AF65-F5344CB8AC3E}">
        <p14:creationId xmlns:p14="http://schemas.microsoft.com/office/powerpoint/2010/main" val="13463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0656" y="1133402"/>
            <a:ext cx="10018713" cy="3124201"/>
          </a:xfrm>
        </p:spPr>
        <p:txBody>
          <a:bodyPr>
            <a:normAutofit/>
          </a:bodyPr>
          <a:lstStyle/>
          <a:p>
            <a:pPr marL="0" indent="0">
              <a:buNone/>
            </a:pPr>
            <a:r>
              <a:rPr lang="tr-TR" sz="2400" b="1" dirty="0">
                <a:solidFill>
                  <a:schemeClr val="tx1"/>
                </a:solidFill>
              </a:rPr>
              <a:t>Mum Duvarlar</a:t>
            </a:r>
          </a:p>
          <a:p>
            <a:r>
              <a:rPr lang="tr-TR" sz="2000" dirty="0"/>
              <a:t>Protez yapımında kayıtların alınmasının başlangıcını oluşturur. </a:t>
            </a:r>
            <a:endParaRPr lang="tr-TR" sz="2000" dirty="0" smtClean="0"/>
          </a:p>
          <a:p>
            <a:r>
              <a:rPr lang="tr-TR" sz="2000" dirty="0" smtClean="0"/>
              <a:t>Laboratuvar </a:t>
            </a:r>
            <a:r>
              <a:rPr lang="tr-TR" sz="2000" dirty="0"/>
              <a:t>teknisyeni ya da yardımcı personel tarafından </a:t>
            </a:r>
            <a:r>
              <a:rPr lang="tr-TR" sz="2000" dirty="0" smtClean="0"/>
              <a:t>hazırlanır.</a:t>
            </a:r>
          </a:p>
          <a:p>
            <a:r>
              <a:rPr lang="tr-TR" sz="2000" dirty="0" smtClean="0"/>
              <a:t>Gerekli </a:t>
            </a:r>
            <a:r>
              <a:rPr lang="tr-TR" sz="2000" dirty="0"/>
              <a:t>düzeltmeler hekim tarafından yapılır. </a:t>
            </a:r>
          </a:p>
        </p:txBody>
      </p:sp>
    </p:spTree>
    <p:extLst>
      <p:ext uri="{BB962C8B-B14F-4D97-AF65-F5344CB8AC3E}">
        <p14:creationId xmlns:p14="http://schemas.microsoft.com/office/powerpoint/2010/main" val="214919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278" y="1033649"/>
            <a:ext cx="10018713" cy="3124201"/>
          </a:xfrm>
        </p:spPr>
        <p:txBody>
          <a:bodyPr>
            <a:normAutofit/>
          </a:bodyPr>
          <a:lstStyle/>
          <a:p>
            <a:pPr marL="0" indent="0">
              <a:buNone/>
            </a:pPr>
            <a:r>
              <a:rPr lang="tr-TR" sz="2400" b="1" dirty="0" smtClean="0">
                <a:solidFill>
                  <a:schemeClr val="tx1"/>
                </a:solidFill>
              </a:rPr>
              <a:t>Mum </a:t>
            </a:r>
            <a:r>
              <a:rPr lang="tr-TR" sz="2400" b="1" dirty="0">
                <a:solidFill>
                  <a:schemeClr val="tx1"/>
                </a:solidFill>
              </a:rPr>
              <a:t>duvarların görevleri;</a:t>
            </a:r>
          </a:p>
          <a:p>
            <a:r>
              <a:rPr lang="tr-TR" sz="2000" dirty="0" smtClean="0"/>
              <a:t>Yatay </a:t>
            </a:r>
            <a:r>
              <a:rPr lang="tr-TR" sz="2000" dirty="0"/>
              <a:t>ve dikey çeneler arası ilişki kayıtlarının belirlenmesine yarar.</a:t>
            </a:r>
          </a:p>
          <a:p>
            <a:r>
              <a:rPr lang="tr-TR" sz="2000" dirty="0" smtClean="0"/>
              <a:t>Suni </a:t>
            </a:r>
            <a:r>
              <a:rPr lang="tr-TR" sz="2000" dirty="0"/>
              <a:t>dişlerin konulacağı alan oluştururlar.</a:t>
            </a:r>
          </a:p>
          <a:p>
            <a:r>
              <a:rPr lang="tr-TR" sz="2000" dirty="0" smtClean="0"/>
              <a:t>Diş kavislerini </a:t>
            </a:r>
            <a:r>
              <a:rPr lang="tr-TR" sz="2000" dirty="0"/>
              <a:t>belirler ve dişler bu kavse uygun olarak dizilir. </a:t>
            </a:r>
          </a:p>
          <a:p>
            <a:r>
              <a:rPr lang="tr-TR" sz="2000" dirty="0" smtClean="0"/>
              <a:t>Mum </a:t>
            </a:r>
            <a:r>
              <a:rPr lang="tr-TR" sz="2000" dirty="0"/>
              <a:t>duvarlar alt ve üst dudakları uygun şekilde desteklemek zorundadır. </a:t>
            </a:r>
          </a:p>
          <a:p>
            <a:endParaRPr lang="tr-TR" sz="2000" dirty="0"/>
          </a:p>
        </p:txBody>
      </p:sp>
    </p:spTree>
    <p:extLst>
      <p:ext uri="{BB962C8B-B14F-4D97-AF65-F5344CB8AC3E}">
        <p14:creationId xmlns:p14="http://schemas.microsoft.com/office/powerpoint/2010/main" val="50274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7528" y="1083526"/>
            <a:ext cx="8927868" cy="5217521"/>
          </a:xfrm>
        </p:spPr>
        <p:txBody>
          <a:bodyPr/>
          <a:lstStyle/>
          <a:p>
            <a:endParaRPr lang="tr-TR" sz="2800" dirty="0" smtClean="0"/>
          </a:p>
          <a:p>
            <a:endParaRPr lang="tr-TR" dirty="0"/>
          </a:p>
        </p:txBody>
      </p:sp>
      <p:sp>
        <p:nvSpPr>
          <p:cNvPr id="2" name="Rectangle 1"/>
          <p:cNvSpPr/>
          <p:nvPr/>
        </p:nvSpPr>
        <p:spPr>
          <a:xfrm>
            <a:off x="1828800" y="1961804"/>
            <a:ext cx="9077498" cy="1569660"/>
          </a:xfrm>
          <a:prstGeom prst="rect">
            <a:avLst/>
          </a:prstGeom>
        </p:spPr>
        <p:txBody>
          <a:bodyPr wrap="square">
            <a:spAutoFit/>
          </a:bodyPr>
          <a:lstStyle/>
          <a:p>
            <a:pPr algn="ctr"/>
            <a:r>
              <a:rPr lang="tr-TR" sz="3200" dirty="0"/>
              <a:t>Herhangi bir bölgenin bazı maddeler kullanılarak negatifinin elde edilmesine </a:t>
            </a:r>
            <a:r>
              <a:rPr lang="tr-TR" sz="3200" b="1" dirty="0">
                <a:solidFill>
                  <a:srgbClr val="C00000"/>
                </a:solidFill>
              </a:rPr>
              <a:t>ölçü alma </a:t>
            </a:r>
            <a:r>
              <a:rPr lang="tr-TR" sz="3200" dirty="0"/>
              <a:t>bu negatife de </a:t>
            </a:r>
            <a:r>
              <a:rPr lang="tr-TR" sz="3200" b="1" dirty="0">
                <a:solidFill>
                  <a:srgbClr val="C00000"/>
                </a:solidFill>
              </a:rPr>
              <a:t>ölçü </a:t>
            </a:r>
            <a:r>
              <a:rPr lang="tr-TR" sz="3200" dirty="0"/>
              <a:t>adı verilir. </a:t>
            </a:r>
            <a:endParaRPr lang="tr-TR" sz="3200" dirty="0"/>
          </a:p>
        </p:txBody>
      </p:sp>
    </p:spTree>
    <p:extLst>
      <p:ext uri="{BB962C8B-B14F-4D97-AF65-F5344CB8AC3E}">
        <p14:creationId xmlns:p14="http://schemas.microsoft.com/office/powerpoint/2010/main" val="273487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6131" y="1066900"/>
            <a:ext cx="5116843" cy="4835136"/>
          </a:xfrm>
        </p:spPr>
        <p:txBody>
          <a:bodyPr>
            <a:normAutofit/>
          </a:bodyPr>
          <a:lstStyle/>
          <a:p>
            <a:pPr marL="0" indent="0">
              <a:buNone/>
            </a:pPr>
            <a:r>
              <a:rPr lang="tr-TR" sz="2800" b="1" dirty="0">
                <a:solidFill>
                  <a:schemeClr val="tx1"/>
                </a:solidFill>
              </a:rPr>
              <a:t>A. Standart ölçü kaşıkları</a:t>
            </a:r>
          </a:p>
          <a:p>
            <a:pPr marL="0" indent="0">
              <a:buNone/>
            </a:pPr>
            <a:r>
              <a:rPr lang="tr-TR" sz="2800" b="1" dirty="0" smtClean="0">
                <a:solidFill>
                  <a:srgbClr val="7030A0"/>
                </a:solidFill>
              </a:rPr>
              <a:t>1</a:t>
            </a:r>
            <a:r>
              <a:rPr lang="tr-TR" sz="2800" b="1" dirty="0">
                <a:solidFill>
                  <a:srgbClr val="7030A0"/>
                </a:solidFill>
              </a:rPr>
              <a:t>. Kullanım amacına göre: </a:t>
            </a:r>
          </a:p>
          <a:p>
            <a:r>
              <a:rPr lang="tr-TR" sz="2800" dirty="0"/>
              <a:t>	</a:t>
            </a:r>
            <a:r>
              <a:rPr lang="tr-TR" sz="2800" dirty="0" smtClean="0"/>
              <a:t>Dişli </a:t>
            </a:r>
            <a:r>
              <a:rPr lang="tr-TR" sz="2800" dirty="0"/>
              <a:t>ağızdan ölçü almak için kullanılan</a:t>
            </a:r>
          </a:p>
          <a:p>
            <a:r>
              <a:rPr lang="tr-TR" sz="2800" dirty="0"/>
              <a:t>	</a:t>
            </a:r>
            <a:r>
              <a:rPr lang="tr-TR" sz="2800" dirty="0" smtClean="0"/>
              <a:t>Dişsiz </a:t>
            </a:r>
            <a:r>
              <a:rPr lang="tr-TR" sz="2800" dirty="0"/>
              <a:t>ağızdan ölçü almak için </a:t>
            </a:r>
            <a:r>
              <a:rPr lang="tr-TR" sz="2800" dirty="0" smtClean="0"/>
              <a:t>kullanılan</a:t>
            </a:r>
          </a:p>
          <a:p>
            <a:pPr marL="0" indent="0">
              <a:buNone/>
            </a:pPr>
            <a:r>
              <a:rPr lang="tr-TR" sz="2800" b="1" dirty="0" smtClean="0">
                <a:solidFill>
                  <a:srgbClr val="7030A0"/>
                </a:solidFill>
              </a:rPr>
              <a:t>2</a:t>
            </a:r>
            <a:r>
              <a:rPr lang="tr-TR" sz="2800" b="1" dirty="0">
                <a:solidFill>
                  <a:srgbClr val="7030A0"/>
                </a:solidFill>
              </a:rPr>
              <a:t>. Yapıldığı malzemeye göre</a:t>
            </a:r>
          </a:p>
          <a:p>
            <a:r>
              <a:rPr lang="tr-TR" sz="2800" dirty="0"/>
              <a:t>	Hazır metal kaşıklar</a:t>
            </a:r>
          </a:p>
          <a:p>
            <a:r>
              <a:rPr lang="tr-TR" sz="2800" dirty="0"/>
              <a:t>	Hazır plastik kaşıklar</a:t>
            </a:r>
          </a:p>
          <a:p>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266" b="18990"/>
          <a:stretch/>
        </p:blipFill>
        <p:spPr bwMode="auto">
          <a:xfrm>
            <a:off x="5332975" y="558686"/>
            <a:ext cx="3965426" cy="2646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4" descr="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3050" t="13987" r="25782" b="17072"/>
          <a:stretch/>
        </p:blipFill>
        <p:spPr bwMode="auto">
          <a:xfrm>
            <a:off x="6020766" y="3484468"/>
            <a:ext cx="2589843" cy="2646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2594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8516" y="1083526"/>
            <a:ext cx="5187143" cy="5350525"/>
          </a:xfrm>
        </p:spPr>
        <p:txBody>
          <a:bodyPr>
            <a:normAutofit fontScale="85000" lnSpcReduction="10000"/>
          </a:bodyPr>
          <a:lstStyle/>
          <a:p>
            <a:pPr marL="0" indent="0">
              <a:buNone/>
            </a:pPr>
            <a:r>
              <a:rPr lang="tr-TR" b="1" dirty="0">
                <a:solidFill>
                  <a:schemeClr val="tx1"/>
                </a:solidFill>
              </a:rPr>
              <a:t>B. Bireysel ölçü kaşıkları</a:t>
            </a:r>
          </a:p>
          <a:p>
            <a:pPr marL="0" indent="0">
              <a:buNone/>
            </a:pPr>
            <a:r>
              <a:rPr lang="tr-TR" b="1" dirty="0" smtClean="0">
                <a:solidFill>
                  <a:srgbClr val="7030A0"/>
                </a:solidFill>
              </a:rPr>
              <a:t>1</a:t>
            </a:r>
            <a:r>
              <a:rPr lang="tr-TR" b="1" dirty="0">
                <a:solidFill>
                  <a:srgbClr val="7030A0"/>
                </a:solidFill>
              </a:rPr>
              <a:t>. Kullanım amacına göre </a:t>
            </a:r>
          </a:p>
          <a:p>
            <a:r>
              <a:rPr lang="tr-TR" dirty="0"/>
              <a:t>	</a:t>
            </a:r>
            <a:r>
              <a:rPr lang="tr-TR" dirty="0" smtClean="0"/>
              <a:t>Bölümlü </a:t>
            </a:r>
            <a:r>
              <a:rPr lang="tr-TR" dirty="0"/>
              <a:t>protezler için kullanılan</a:t>
            </a:r>
          </a:p>
          <a:p>
            <a:r>
              <a:rPr lang="tr-TR" dirty="0"/>
              <a:t>	</a:t>
            </a:r>
            <a:r>
              <a:rPr lang="tr-TR" dirty="0" smtClean="0"/>
              <a:t>Tam </a:t>
            </a:r>
            <a:r>
              <a:rPr lang="tr-TR" dirty="0"/>
              <a:t>dişsiz hastalar için kullanılan </a:t>
            </a:r>
          </a:p>
          <a:p>
            <a:r>
              <a:rPr lang="tr-TR" dirty="0"/>
              <a:t>	</a:t>
            </a:r>
            <a:r>
              <a:rPr lang="tr-TR" dirty="0" smtClean="0"/>
              <a:t>İmplant </a:t>
            </a:r>
            <a:r>
              <a:rPr lang="tr-TR" dirty="0"/>
              <a:t>destekli protezlerin ölçüsünün alınmasında </a:t>
            </a:r>
            <a:r>
              <a:rPr lang="tr-TR" dirty="0" smtClean="0"/>
              <a:t>kullanılan</a:t>
            </a:r>
          </a:p>
          <a:p>
            <a:pPr marL="0" indent="0">
              <a:buNone/>
            </a:pPr>
            <a:r>
              <a:rPr lang="tr-TR" b="1" dirty="0">
                <a:solidFill>
                  <a:srgbClr val="7030A0"/>
                </a:solidFill>
              </a:rPr>
              <a:t>2. Yapıldığı malzemeye göre</a:t>
            </a:r>
          </a:p>
          <a:p>
            <a:r>
              <a:rPr lang="tr-TR" dirty="0"/>
              <a:t>	</a:t>
            </a:r>
            <a:r>
              <a:rPr lang="tr-TR" dirty="0" err="1"/>
              <a:t>Basplaktan</a:t>
            </a:r>
            <a:r>
              <a:rPr lang="tr-TR" dirty="0"/>
              <a:t> yapılan kaşıklar</a:t>
            </a:r>
          </a:p>
          <a:p>
            <a:r>
              <a:rPr lang="tr-TR" dirty="0"/>
              <a:t>	</a:t>
            </a:r>
            <a:r>
              <a:rPr lang="tr-TR" dirty="0" err="1"/>
              <a:t>Otopolimerizan</a:t>
            </a:r>
            <a:r>
              <a:rPr lang="tr-TR" dirty="0"/>
              <a:t> akrilikten yapılan kaşıklar</a:t>
            </a:r>
          </a:p>
          <a:p>
            <a:r>
              <a:rPr lang="tr-TR" dirty="0"/>
              <a:t>	Işıkla </a:t>
            </a:r>
            <a:r>
              <a:rPr lang="tr-TR" dirty="0" err="1"/>
              <a:t>polimerize</a:t>
            </a:r>
            <a:r>
              <a:rPr lang="tr-TR" dirty="0"/>
              <a:t> akrilikten yapılan kaşıklar</a:t>
            </a:r>
          </a:p>
          <a:p>
            <a:r>
              <a:rPr lang="tr-TR" dirty="0"/>
              <a:t>	Vakum ile şekillendirilebilen </a:t>
            </a:r>
            <a:r>
              <a:rPr lang="tr-TR" dirty="0" err="1"/>
              <a:t>polystyrenden</a:t>
            </a:r>
            <a:r>
              <a:rPr lang="tr-TR" dirty="0"/>
              <a:t> yapılan kaşıklar </a:t>
            </a:r>
          </a:p>
          <a:p>
            <a:endParaRPr lang="tr-TR" dirty="0"/>
          </a:p>
          <a:p>
            <a:endParaRPr lang="tr-TR" dirty="0"/>
          </a:p>
          <a:p>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43" t="5758" r="20352" b="19100"/>
          <a:stretch/>
        </p:blipFill>
        <p:spPr bwMode="auto">
          <a:xfrm>
            <a:off x="5785659" y="602777"/>
            <a:ext cx="3388803"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33" t="7680" r="5295" b="20425"/>
          <a:stretch/>
        </p:blipFill>
        <p:spPr bwMode="auto">
          <a:xfrm>
            <a:off x="6027112" y="3625739"/>
            <a:ext cx="2905897"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50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7281" y="584762"/>
            <a:ext cx="10018713" cy="5217521"/>
          </a:xfrm>
        </p:spPr>
        <p:txBody>
          <a:bodyPr>
            <a:normAutofit/>
          </a:bodyPr>
          <a:lstStyle/>
          <a:p>
            <a:pPr marL="0" indent="0">
              <a:buNone/>
            </a:pPr>
            <a:r>
              <a:rPr lang="tr-TR" sz="2400" b="1" dirty="0" smtClean="0">
                <a:solidFill>
                  <a:schemeClr val="tx1"/>
                </a:solidFill>
              </a:rPr>
              <a:t>Standart </a:t>
            </a:r>
            <a:r>
              <a:rPr lang="tr-TR" sz="2400" b="1" dirty="0">
                <a:solidFill>
                  <a:schemeClr val="tx1"/>
                </a:solidFill>
              </a:rPr>
              <a:t>ölçü </a:t>
            </a:r>
            <a:r>
              <a:rPr lang="tr-TR" sz="2400" b="1" dirty="0" smtClean="0">
                <a:solidFill>
                  <a:schemeClr val="tx1"/>
                </a:solidFill>
              </a:rPr>
              <a:t>kaşıkları</a:t>
            </a:r>
          </a:p>
          <a:p>
            <a:pPr>
              <a:buFont typeface="Wingdings" charset="2"/>
              <a:buChar char="Ø"/>
            </a:pPr>
            <a:r>
              <a:rPr lang="tr-TR" sz="2000" dirty="0" smtClean="0"/>
              <a:t>Genellikle </a:t>
            </a:r>
            <a:r>
              <a:rPr lang="tr-TR" sz="2000" dirty="0"/>
              <a:t>metalden yapılırlar ve fabrikasyon olarak üretilirler</a:t>
            </a:r>
            <a:r>
              <a:rPr lang="tr-TR" sz="2000" dirty="0" smtClean="0"/>
              <a:t>.</a:t>
            </a:r>
          </a:p>
          <a:p>
            <a:pPr>
              <a:buFont typeface="Wingdings" charset="2"/>
              <a:buChar char="Ø"/>
            </a:pPr>
            <a:r>
              <a:rPr lang="tr-TR" sz="2000" dirty="0" smtClean="0"/>
              <a:t>Farklı </a:t>
            </a:r>
            <a:r>
              <a:rPr lang="tr-TR" sz="2000" dirty="0"/>
              <a:t>büyükleri vardır ve 1, 2, 3 </a:t>
            </a:r>
            <a:r>
              <a:rPr lang="tr-TR" sz="2000" dirty="0" smtClean="0"/>
              <a:t>ve </a:t>
            </a:r>
            <a:r>
              <a:rPr lang="tr-TR" sz="2000" dirty="0"/>
              <a:t>4 gibi numaralar ile numaralandırılırlar</a:t>
            </a:r>
            <a:r>
              <a:rPr lang="tr-TR" sz="2000" dirty="0" smtClean="0"/>
              <a:t>.</a:t>
            </a:r>
          </a:p>
          <a:p>
            <a:pPr>
              <a:buFont typeface="Wingdings" charset="2"/>
              <a:buChar char="Ø"/>
            </a:pPr>
            <a:r>
              <a:rPr lang="tr-TR" sz="2000" dirty="0"/>
              <a:t>Dişli ağızlardan ölçü almak için üretilenler köşeli olarak yapılır. </a:t>
            </a:r>
          </a:p>
          <a:p>
            <a:pPr>
              <a:buFont typeface="Wingdings" charset="2"/>
              <a:buChar char="Ø"/>
            </a:pPr>
            <a:r>
              <a:rPr lang="tr-TR" sz="2000" dirty="0"/>
              <a:t>Tam dişsiz ağızlardan ölçü almak için üretilenler ise yuvarlak hatlı olarak yapılırlar</a:t>
            </a:r>
            <a:r>
              <a:rPr lang="tr-TR" sz="2000" dirty="0" smtClean="0"/>
              <a:t>.</a:t>
            </a:r>
          </a:p>
          <a:p>
            <a:pPr>
              <a:buFont typeface="Wingdings" charset="2"/>
              <a:buChar char="Ø"/>
            </a:pPr>
            <a:r>
              <a:rPr lang="tr-TR" sz="2000" dirty="0"/>
              <a:t>Standart kaşıklar delikli ve deliksiz olarak üretilirler. </a:t>
            </a:r>
          </a:p>
          <a:p>
            <a:pPr>
              <a:buFont typeface="Wingdings" charset="2"/>
              <a:buChar char="Ø"/>
            </a:pPr>
            <a:r>
              <a:rPr lang="tr-TR" sz="2000" dirty="0"/>
              <a:t>Ölçü almak için kullanılan ölçü maddelerine göre delikli veya deliksiz kaşıklar tercih edilmektedir. </a:t>
            </a:r>
            <a:endParaRPr lang="tr-TR" sz="2000" dirty="0" smtClean="0"/>
          </a:p>
          <a:p>
            <a:pPr>
              <a:buFont typeface="Wingdings" charset="2"/>
              <a:buChar char="Ø"/>
            </a:pPr>
            <a:r>
              <a:rPr lang="tr-TR" sz="2000" dirty="0"/>
              <a:t>Plastik esaslı malzemeden üretilen standart kaşıklar da bulunmaktadır.</a:t>
            </a:r>
          </a:p>
          <a:p>
            <a:pPr>
              <a:buFont typeface="Wingdings" charset="2"/>
              <a:buChar char="Ø"/>
            </a:pPr>
            <a:r>
              <a:rPr lang="tr-TR" sz="2000" dirty="0"/>
              <a:t>Bu kaşıklara sterilizasyon işlemi yapılmaz genellikle tek kullanım olarak tercih edilmektedir.   </a:t>
            </a:r>
          </a:p>
          <a:p>
            <a:pPr>
              <a:buFont typeface="Wingdings" charset="2"/>
              <a:buChar char="Ø"/>
            </a:pPr>
            <a:endParaRPr lang="tr-TR" sz="2000" dirty="0"/>
          </a:p>
          <a:p>
            <a:pPr>
              <a:buFont typeface="Wingdings" charset="2"/>
              <a:buChar char="Ø"/>
            </a:pPr>
            <a:endParaRPr lang="tr-TR" sz="2000" dirty="0" smtClean="0"/>
          </a:p>
          <a:p>
            <a:pPr>
              <a:buFont typeface="Arial" panose="020B0604020202020204" pitchFamily="34" charset="0"/>
              <a:buChar char="•"/>
            </a:pPr>
            <a:endParaRPr lang="tr-TR" dirty="0"/>
          </a:p>
        </p:txBody>
      </p:sp>
    </p:spTree>
    <p:extLst>
      <p:ext uri="{BB962C8B-B14F-4D97-AF65-F5344CB8AC3E}">
        <p14:creationId xmlns:p14="http://schemas.microsoft.com/office/powerpoint/2010/main" val="133066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1768" y="648394"/>
            <a:ext cx="10815500" cy="5153890"/>
          </a:xfrm>
        </p:spPr>
        <p:txBody>
          <a:bodyPr>
            <a:normAutofit/>
          </a:bodyPr>
          <a:lstStyle/>
          <a:p>
            <a:pPr marL="0" indent="0">
              <a:buNone/>
            </a:pPr>
            <a:r>
              <a:rPr lang="tr-TR" sz="2400" b="1" dirty="0" smtClean="0">
                <a:solidFill>
                  <a:schemeClr val="tx1"/>
                </a:solidFill>
              </a:rPr>
              <a:t>Bireysel </a:t>
            </a:r>
            <a:r>
              <a:rPr lang="tr-TR" sz="2400" b="1" dirty="0">
                <a:solidFill>
                  <a:schemeClr val="tx1"/>
                </a:solidFill>
              </a:rPr>
              <a:t>ölçü kaşıkları</a:t>
            </a:r>
          </a:p>
          <a:p>
            <a:r>
              <a:rPr lang="tr-TR" sz="2000" dirty="0" smtClean="0"/>
              <a:t>Kişiye </a:t>
            </a:r>
            <a:r>
              <a:rPr lang="tr-TR" sz="2000" dirty="0"/>
              <a:t>özgü yapılan ölçü </a:t>
            </a:r>
            <a:r>
              <a:rPr lang="tr-TR" sz="2000" dirty="0" smtClean="0"/>
              <a:t>kaşıklarıdır.</a:t>
            </a:r>
          </a:p>
          <a:p>
            <a:r>
              <a:rPr lang="tr-TR" sz="2000" dirty="0" smtClean="0"/>
              <a:t>Standart </a:t>
            </a:r>
            <a:r>
              <a:rPr lang="tr-TR" sz="2000" dirty="0"/>
              <a:t>ölçü kaşıkları ile alınan ölçülerden elde edilen modeller üzerine farklı malzemeler kullanılarak </a:t>
            </a:r>
            <a:r>
              <a:rPr lang="tr-TR" sz="2000" dirty="0" smtClean="0"/>
              <a:t>yapılırlar. </a:t>
            </a:r>
          </a:p>
          <a:p>
            <a:r>
              <a:rPr lang="tr-TR" sz="2000" dirty="0"/>
              <a:t>Kısmi dişsizlik vakalarında fonksiyonel ölçü almak için kullanılır.</a:t>
            </a:r>
          </a:p>
          <a:p>
            <a:r>
              <a:rPr lang="tr-TR" sz="2000" dirty="0"/>
              <a:t>Tam dişsizlik vakalarında esas (daimi) ölçü almak için kullanılır. </a:t>
            </a:r>
          </a:p>
          <a:p>
            <a:r>
              <a:rPr lang="tr-TR" sz="2000" dirty="0"/>
              <a:t>İmplant uygulamalarında açık ölçü almak için kullanılırlar. </a:t>
            </a:r>
          </a:p>
          <a:p>
            <a:endParaRPr lang="tr-TR" dirty="0"/>
          </a:p>
        </p:txBody>
      </p:sp>
    </p:spTree>
    <p:extLst>
      <p:ext uri="{BB962C8B-B14F-4D97-AF65-F5344CB8AC3E}">
        <p14:creationId xmlns:p14="http://schemas.microsoft.com/office/powerpoint/2010/main" val="338384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7529" y="1150027"/>
            <a:ext cx="10018713" cy="3124201"/>
          </a:xfrm>
        </p:spPr>
        <p:txBody>
          <a:bodyPr>
            <a:normAutofit/>
          </a:bodyPr>
          <a:lstStyle/>
          <a:p>
            <a:pPr marL="0" indent="0">
              <a:buNone/>
            </a:pPr>
            <a:r>
              <a:rPr lang="tr-TR" sz="2400" b="1" dirty="0">
                <a:solidFill>
                  <a:schemeClr val="tx1"/>
                </a:solidFill>
              </a:rPr>
              <a:t>Bireysel ölçü kaşıkları</a:t>
            </a:r>
            <a:endParaRPr lang="tr-TR" sz="2400" dirty="0">
              <a:solidFill>
                <a:schemeClr val="tx1"/>
              </a:solidFill>
            </a:endParaRPr>
          </a:p>
          <a:p>
            <a:r>
              <a:rPr lang="tr-TR" sz="2000" dirty="0"/>
              <a:t>İlk ölçü alındıktan sonra elde edilen model kenarları kesilip </a:t>
            </a:r>
            <a:r>
              <a:rPr lang="tr-TR" sz="2000" dirty="0" smtClean="0"/>
              <a:t>düzeltilir. </a:t>
            </a:r>
          </a:p>
          <a:p>
            <a:r>
              <a:rPr lang="tr-TR" sz="2000" dirty="0" smtClean="0"/>
              <a:t>Model üzerinde  kurşun </a:t>
            </a:r>
            <a:r>
              <a:rPr lang="tr-TR" sz="2000" dirty="0"/>
              <a:t>kalem ile protez kaide hudutları çizilir</a:t>
            </a:r>
            <a:r>
              <a:rPr lang="tr-TR" sz="2000" dirty="0" smtClean="0"/>
              <a:t>.</a:t>
            </a:r>
          </a:p>
          <a:p>
            <a:r>
              <a:rPr lang="tr-TR" sz="2000" dirty="0" smtClean="0"/>
              <a:t>Bu </a:t>
            </a:r>
            <a:r>
              <a:rPr lang="tr-TR" sz="2000" dirty="0"/>
              <a:t>hudutlardan </a:t>
            </a:r>
            <a:r>
              <a:rPr lang="tr-TR" sz="2000" b="1" dirty="0">
                <a:solidFill>
                  <a:srgbClr val="C00000"/>
                </a:solidFill>
              </a:rPr>
              <a:t>2 mm daha kısa </a:t>
            </a:r>
            <a:r>
              <a:rPr lang="tr-TR" sz="2000" dirty="0"/>
              <a:t>olacak şekilde bireysel kaşık sınırları çizilir. </a:t>
            </a:r>
          </a:p>
          <a:p>
            <a:endParaRPr lang="tr-TR" sz="2000" dirty="0"/>
          </a:p>
        </p:txBody>
      </p:sp>
    </p:spTree>
    <p:extLst>
      <p:ext uri="{BB962C8B-B14F-4D97-AF65-F5344CB8AC3E}">
        <p14:creationId xmlns:p14="http://schemas.microsoft.com/office/powerpoint/2010/main" val="405758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27" y="1033650"/>
            <a:ext cx="9311489" cy="5333899"/>
          </a:xfrm>
        </p:spPr>
        <p:txBody>
          <a:bodyPr>
            <a:normAutofit/>
          </a:bodyPr>
          <a:lstStyle/>
          <a:p>
            <a:pPr marL="0" indent="0">
              <a:buNone/>
            </a:pPr>
            <a:r>
              <a:rPr lang="tr-TR" sz="2400" b="1" dirty="0" err="1" smtClean="0">
                <a:solidFill>
                  <a:schemeClr val="tx1"/>
                </a:solidFill>
              </a:rPr>
              <a:t>Basplak</a:t>
            </a:r>
            <a:r>
              <a:rPr lang="tr-TR" sz="2400" b="1" dirty="0" smtClean="0">
                <a:solidFill>
                  <a:schemeClr val="tx1"/>
                </a:solidFill>
              </a:rPr>
              <a:t> ölçü </a:t>
            </a:r>
            <a:r>
              <a:rPr lang="tr-TR" sz="2400" b="1" dirty="0">
                <a:solidFill>
                  <a:schemeClr val="tx1"/>
                </a:solidFill>
              </a:rPr>
              <a:t>kaşıkları</a:t>
            </a:r>
          </a:p>
          <a:p>
            <a:r>
              <a:rPr lang="tr-TR" sz="2000" dirty="0"/>
              <a:t>Termoplastik bir malzeme olan </a:t>
            </a:r>
            <a:r>
              <a:rPr lang="tr-TR" sz="2000" dirty="0" err="1">
                <a:solidFill>
                  <a:srgbClr val="7030A0"/>
                </a:solidFill>
              </a:rPr>
              <a:t>basplak</a:t>
            </a:r>
            <a:r>
              <a:rPr lang="tr-TR" sz="2000" dirty="0" err="1"/>
              <a:t>tan</a:t>
            </a:r>
            <a:r>
              <a:rPr lang="tr-TR" sz="2000" dirty="0"/>
              <a:t> bireysel kaşıklar yapılabilir. </a:t>
            </a:r>
            <a:endParaRPr lang="tr-TR" sz="2000" dirty="0" smtClean="0"/>
          </a:p>
          <a:p>
            <a:r>
              <a:rPr lang="tr-TR" sz="2000" dirty="0" smtClean="0"/>
              <a:t>İlk </a:t>
            </a:r>
            <a:r>
              <a:rPr lang="tr-TR" sz="2000" dirty="0"/>
              <a:t>ölçüden elde edilen model üzerinde ısı ile yumuşatılan </a:t>
            </a:r>
            <a:r>
              <a:rPr lang="tr-TR" sz="2000" dirty="0">
                <a:solidFill>
                  <a:srgbClr val="7030A0"/>
                </a:solidFill>
              </a:rPr>
              <a:t>tek kat </a:t>
            </a:r>
            <a:r>
              <a:rPr lang="tr-TR" sz="2000" dirty="0" err="1">
                <a:solidFill>
                  <a:srgbClr val="7030A0"/>
                </a:solidFill>
              </a:rPr>
              <a:t>basplak</a:t>
            </a:r>
            <a:r>
              <a:rPr lang="tr-TR" sz="2000" dirty="0">
                <a:solidFill>
                  <a:srgbClr val="7030A0"/>
                </a:solidFill>
              </a:rPr>
              <a:t> kalıp </a:t>
            </a:r>
            <a:r>
              <a:rPr lang="tr-TR" sz="2000" dirty="0"/>
              <a:t>el yordamıyla modelin protez kaide hudutları çizgisine kadar sıkı bir şekilde adapte edilir. </a:t>
            </a:r>
            <a:endParaRPr lang="tr-TR" sz="2000" dirty="0" smtClean="0"/>
          </a:p>
          <a:p>
            <a:r>
              <a:rPr lang="tr-TR" sz="2000" dirty="0" smtClean="0"/>
              <a:t>İki tane </a:t>
            </a:r>
            <a:r>
              <a:rPr lang="tr-TR" sz="2000" dirty="0" err="1" smtClean="0"/>
              <a:t>basplak</a:t>
            </a:r>
            <a:r>
              <a:rPr lang="tr-TR" sz="2000" dirty="0" smtClean="0"/>
              <a:t> kalıp ısı ile yumuşatılarak birbirine yapıştırılır. </a:t>
            </a:r>
          </a:p>
          <a:p>
            <a:r>
              <a:rPr lang="tr-TR" sz="2000" dirty="0"/>
              <a:t>İki kat haline gelen </a:t>
            </a:r>
            <a:r>
              <a:rPr lang="tr-TR" sz="2000" dirty="0" err="1"/>
              <a:t>basplak</a:t>
            </a:r>
            <a:r>
              <a:rPr lang="tr-TR" sz="2000" dirty="0"/>
              <a:t> ısı ile yumuşatılarak daha önce çizilen kaşık sınırlarına göre yine el yordamıyla adapte edilir.</a:t>
            </a:r>
          </a:p>
          <a:p>
            <a:r>
              <a:rPr lang="tr-TR" sz="2000" dirty="0" err="1"/>
              <a:t>Basplak</a:t>
            </a:r>
            <a:r>
              <a:rPr lang="tr-TR" sz="2000" dirty="0"/>
              <a:t> kenarları makas ile kesilerek veya ısı ile yumuşatılıp düzeltilerek hastaya zarar vermeyecek şekilde düzgünleştirilir. </a:t>
            </a:r>
          </a:p>
          <a:p>
            <a:r>
              <a:rPr lang="tr-TR" sz="2000" dirty="0"/>
              <a:t>Artan malzemelerden veya yeni bir </a:t>
            </a:r>
            <a:r>
              <a:rPr lang="tr-TR" sz="2000" dirty="0" err="1"/>
              <a:t>basplak</a:t>
            </a:r>
            <a:r>
              <a:rPr lang="tr-TR" sz="2000" dirty="0"/>
              <a:t> kalıptan kaşığın sapı yapılır. </a:t>
            </a:r>
          </a:p>
          <a:p>
            <a:r>
              <a:rPr lang="tr-TR" sz="2000" dirty="0"/>
              <a:t>Sap mümkün olduğu kadar kaşığın ortasına ve yere paralel olarak yapılmalıdır. </a:t>
            </a:r>
          </a:p>
          <a:p>
            <a:r>
              <a:rPr lang="tr-TR" sz="2000" dirty="0"/>
              <a:t>Kullanılacak malzeme veya tercih edilen ölçü tekniğine göre kaşığa delikler açılabilir.</a:t>
            </a:r>
            <a:endParaRPr lang="tr-TR" sz="2000" dirty="0">
              <a:solidFill>
                <a:srgbClr val="00B0F0"/>
              </a:solidFill>
            </a:endParaRPr>
          </a:p>
          <a:p>
            <a:endParaRPr lang="tr-TR" dirty="0"/>
          </a:p>
          <a:p>
            <a:endParaRPr lang="tr-TR" dirty="0"/>
          </a:p>
        </p:txBody>
      </p:sp>
    </p:spTree>
    <p:extLst>
      <p:ext uri="{BB962C8B-B14F-4D97-AF65-F5344CB8AC3E}">
        <p14:creationId xmlns:p14="http://schemas.microsoft.com/office/powerpoint/2010/main" val="250672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154" y="601388"/>
            <a:ext cx="10018713" cy="5899165"/>
          </a:xfrm>
        </p:spPr>
        <p:txBody>
          <a:bodyPr>
            <a:normAutofit/>
          </a:bodyPr>
          <a:lstStyle/>
          <a:p>
            <a:pPr marL="0" indent="0">
              <a:buNone/>
            </a:pPr>
            <a:r>
              <a:rPr lang="tr-TR" sz="2400" b="1" dirty="0" smtClean="0">
                <a:solidFill>
                  <a:schemeClr val="tx1"/>
                </a:solidFill>
              </a:rPr>
              <a:t>Akrilik </a:t>
            </a:r>
            <a:r>
              <a:rPr lang="tr-TR" sz="2400" b="1" dirty="0">
                <a:solidFill>
                  <a:schemeClr val="tx1"/>
                </a:solidFill>
              </a:rPr>
              <a:t>ölçü kaşıkları</a:t>
            </a:r>
          </a:p>
          <a:p>
            <a:r>
              <a:rPr lang="tr-TR" sz="2000" b="1" dirty="0" err="1">
                <a:solidFill>
                  <a:srgbClr val="7030A0"/>
                </a:solidFill>
              </a:rPr>
              <a:t>Otopolimerizan</a:t>
            </a:r>
            <a:r>
              <a:rPr lang="tr-TR" sz="2000" b="1" dirty="0">
                <a:solidFill>
                  <a:srgbClr val="7030A0"/>
                </a:solidFill>
              </a:rPr>
              <a:t> akrilikten </a:t>
            </a:r>
            <a:r>
              <a:rPr lang="tr-TR" sz="2000" dirty="0"/>
              <a:t>bireysel kaşıklar yapılabilir. </a:t>
            </a:r>
            <a:endParaRPr lang="tr-TR" sz="2000" dirty="0" smtClean="0"/>
          </a:p>
          <a:p>
            <a:r>
              <a:rPr lang="tr-TR" sz="2000" dirty="0" smtClean="0"/>
              <a:t>İlk </a:t>
            </a:r>
            <a:r>
              <a:rPr lang="tr-TR" sz="2000" dirty="0"/>
              <a:t>ölçü alındıktan sonra elde edilen model kenarları kesilip </a:t>
            </a:r>
            <a:r>
              <a:rPr lang="tr-TR" sz="2000" dirty="0" smtClean="0"/>
              <a:t>düzeltilir. </a:t>
            </a:r>
          </a:p>
          <a:p>
            <a:r>
              <a:rPr lang="tr-TR" sz="2000" dirty="0" smtClean="0"/>
              <a:t>Model üzerinde kurşun </a:t>
            </a:r>
            <a:r>
              <a:rPr lang="tr-TR" sz="2000" dirty="0"/>
              <a:t>kalem ile protez kaide hudutları çizilir. </a:t>
            </a:r>
            <a:endParaRPr lang="tr-TR" sz="2000" dirty="0" smtClean="0"/>
          </a:p>
          <a:p>
            <a:r>
              <a:rPr lang="tr-TR" sz="2000" dirty="0"/>
              <a:t>Bu hudutlardan </a:t>
            </a:r>
            <a:r>
              <a:rPr lang="tr-TR" sz="2000" b="1" dirty="0">
                <a:solidFill>
                  <a:srgbClr val="C00000"/>
                </a:solidFill>
              </a:rPr>
              <a:t>2 mm daha kısa</a:t>
            </a:r>
            <a:r>
              <a:rPr lang="tr-TR" sz="2000" dirty="0"/>
              <a:t> olacak şekilde bireysel kaşık sınırları çizilir.</a:t>
            </a:r>
          </a:p>
          <a:p>
            <a:r>
              <a:rPr lang="tr-TR" sz="2000" dirty="0"/>
              <a:t>Termoplastik bir malzeme olan mum kullanılarak ilk ölçüden elde edilen model üzerinde ısı ile yumuşatılan tek tabaka halinde el yordamıyla modelin protez kaide hudutları çizgisine kadar sıkı bir şekilde adapte edilir. </a:t>
            </a:r>
            <a:endParaRPr lang="tr-TR" sz="2000" dirty="0" smtClean="0"/>
          </a:p>
          <a:p>
            <a:r>
              <a:rPr lang="tr-TR" sz="2000" dirty="0"/>
              <a:t>Temiz bir cam kap içerisinde </a:t>
            </a:r>
            <a:r>
              <a:rPr lang="tr-TR" sz="2000" dirty="0" err="1"/>
              <a:t>otopolimerizan</a:t>
            </a:r>
            <a:r>
              <a:rPr lang="tr-TR" sz="2000" dirty="0"/>
              <a:t> akrilik </a:t>
            </a:r>
            <a:r>
              <a:rPr lang="tr-TR" sz="2000" b="1" dirty="0">
                <a:solidFill>
                  <a:srgbClr val="FF0000"/>
                </a:solidFill>
              </a:rPr>
              <a:t>toz ve likidi 3/1 </a:t>
            </a:r>
            <a:r>
              <a:rPr lang="tr-TR" sz="2000" dirty="0"/>
              <a:t>oranında karıştırılır. </a:t>
            </a:r>
          </a:p>
          <a:p>
            <a:r>
              <a:rPr lang="tr-TR" sz="2000" dirty="0"/>
              <a:t>Karışım </a:t>
            </a:r>
            <a:r>
              <a:rPr lang="tr-TR" sz="2000" b="1" dirty="0">
                <a:solidFill>
                  <a:srgbClr val="FF0000"/>
                </a:solidFill>
              </a:rPr>
              <a:t>hamur kıvamına </a:t>
            </a:r>
            <a:r>
              <a:rPr lang="tr-TR" sz="2000" dirty="0"/>
              <a:t>geldiğinde hızlıca modelin üzerine adapte edilir. </a:t>
            </a:r>
          </a:p>
          <a:p>
            <a:r>
              <a:rPr lang="tr-TR" sz="2000" dirty="0"/>
              <a:t>Mümkün olduğunca her yerde eşit kalınlık elde edilmeye çalışılmalıdır</a:t>
            </a:r>
            <a:r>
              <a:rPr lang="tr-TR" sz="2000" dirty="0" smtClean="0"/>
              <a:t>.</a:t>
            </a:r>
          </a:p>
          <a:p>
            <a:r>
              <a:rPr lang="tr-TR" sz="2000" dirty="0" smtClean="0"/>
              <a:t>Artan </a:t>
            </a:r>
            <a:r>
              <a:rPr lang="tr-TR" sz="2000" dirty="0"/>
              <a:t>malzemelerden veya yeni bir akrilik karışımdan kaşığın sapı yapılır.</a:t>
            </a:r>
          </a:p>
          <a:p>
            <a:r>
              <a:rPr lang="tr-TR" sz="2000" dirty="0"/>
              <a:t>Sap mümkün olduğu kadar kaşığın ortasına ve yere paralel olarak yapılmalıdır. </a:t>
            </a:r>
          </a:p>
          <a:p>
            <a:endParaRPr lang="tr-TR" sz="2000" dirty="0"/>
          </a:p>
          <a:p>
            <a:endParaRPr lang="tr-TR" sz="2000" dirty="0"/>
          </a:p>
          <a:p>
            <a:endParaRPr lang="tr-TR" sz="2000" dirty="0"/>
          </a:p>
          <a:p>
            <a:endParaRPr lang="tr-TR" sz="2000" dirty="0"/>
          </a:p>
        </p:txBody>
      </p:sp>
    </p:spTree>
    <p:extLst>
      <p:ext uri="{BB962C8B-B14F-4D97-AF65-F5344CB8AC3E}">
        <p14:creationId xmlns:p14="http://schemas.microsoft.com/office/powerpoint/2010/main" val="5891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929</Words>
  <Application>Microsoft Macintosh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Wingdings</vt:lpstr>
      <vt:lpstr>Arial</vt:lpstr>
      <vt:lpstr>Office Theme</vt:lpstr>
      <vt:lpstr>Ölçü Kaşıkları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Ölçü Kaşıkları</dc:title>
  <dc:creator>PROTETİK ASİSTAN</dc:creator>
  <cp:lastModifiedBy>burcu burcu</cp:lastModifiedBy>
  <cp:revision>26</cp:revision>
  <dcterms:created xsi:type="dcterms:W3CDTF">2017-11-23T08:25:43Z</dcterms:created>
  <dcterms:modified xsi:type="dcterms:W3CDTF">2020-01-30T23:02:07Z</dcterms:modified>
</cp:coreProperties>
</file>