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60" r:id="rId4"/>
    <p:sldId id="282" r:id="rId5"/>
    <p:sldId id="261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6" r:id="rId14"/>
    <p:sldId id="291" r:id="rId15"/>
    <p:sldId id="265" r:id="rId16"/>
    <p:sldId id="292" r:id="rId17"/>
    <p:sldId id="293" r:id="rId18"/>
    <p:sldId id="294" r:id="rId19"/>
    <p:sldId id="295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8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9C4A7-B0FA-4FFF-9B29-398224F616B9}" type="datetimeFigureOut">
              <a:rPr lang="tr-TR" smtClean="0"/>
              <a:t>8.11.2021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B5809-4E7C-4929-A65E-8E0446B8D4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8030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D5047A-3301-4109-A6DC-51F5BFDD491C}" type="slidenum">
              <a:rPr lang="en-US" altLang="tr-TR" smtClean="0"/>
              <a:pPr>
                <a:spcBef>
                  <a:spcPct val="0"/>
                </a:spcBef>
              </a:pPr>
              <a:t>1</a:t>
            </a:fld>
            <a:endParaRPr lang="en-US" altLang="tr-TR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00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29FFD1-7DC6-4BA1-BD1F-B1CC26B6F481}" type="slidenum">
              <a:rPr lang="en-US" altLang="tr-TR" smtClean="0"/>
              <a:pPr>
                <a:spcBef>
                  <a:spcPct val="0"/>
                </a:spcBef>
              </a:pPr>
              <a:t>2</a:t>
            </a:fld>
            <a:endParaRPr lang="en-US" altLang="tr-T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918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E1267A-B841-4463-A9CF-00DB8B7EA975}" type="slidenum">
              <a:rPr lang="en-US" altLang="tr-TR" smtClean="0"/>
              <a:pPr>
                <a:spcBef>
                  <a:spcPct val="0"/>
                </a:spcBef>
              </a:pPr>
              <a:t>15</a:t>
            </a:fld>
            <a:endParaRPr lang="en-US" altLang="tr-TR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099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E1267A-B841-4463-A9CF-00DB8B7EA975}" type="slidenum">
              <a:rPr lang="en-US" altLang="tr-TR" smtClean="0"/>
              <a:pPr>
                <a:spcBef>
                  <a:spcPct val="0"/>
                </a:spcBef>
              </a:pPr>
              <a:t>16</a:t>
            </a:fld>
            <a:endParaRPr lang="en-US" altLang="tr-TR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568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E1267A-B841-4463-A9CF-00DB8B7EA975}" type="slidenum">
              <a:rPr lang="en-US" altLang="tr-TR" smtClean="0"/>
              <a:pPr>
                <a:spcBef>
                  <a:spcPct val="0"/>
                </a:spcBef>
              </a:pPr>
              <a:t>17</a:t>
            </a:fld>
            <a:endParaRPr lang="en-US" altLang="tr-TR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738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E1267A-B841-4463-A9CF-00DB8B7EA975}" type="slidenum">
              <a:rPr lang="en-US" altLang="tr-TR" smtClean="0"/>
              <a:pPr>
                <a:spcBef>
                  <a:spcPct val="0"/>
                </a:spcBef>
              </a:pPr>
              <a:t>18</a:t>
            </a:fld>
            <a:endParaRPr lang="en-US" altLang="tr-TR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637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E1267A-B841-4463-A9CF-00DB8B7EA975}" type="slidenum">
              <a:rPr lang="en-US" altLang="tr-TR" smtClean="0"/>
              <a:pPr>
                <a:spcBef>
                  <a:spcPct val="0"/>
                </a:spcBef>
              </a:pPr>
              <a:t>19</a:t>
            </a:fld>
            <a:endParaRPr lang="en-US" altLang="tr-TR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3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 Narrow" panose="020B0606020202030204" pitchFamily="34" charset="0"/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C5FB-EE54-4401-A4A8-C65521A7135A}" type="datetimeFigureOut">
              <a:rPr lang="tr-TR" smtClean="0"/>
              <a:t>8.11.2021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B66A8-3FC5-4468-9082-73A63719AD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1049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C5FB-EE54-4401-A4A8-C65521A7135A}" type="datetimeFigureOut">
              <a:rPr lang="tr-TR" smtClean="0"/>
              <a:t>8.11.2021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B66A8-3FC5-4468-9082-73A63719AD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725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C5FB-EE54-4401-A4A8-C65521A7135A}" type="datetimeFigureOut">
              <a:rPr lang="tr-TR" smtClean="0"/>
              <a:t>8.11.2021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B66A8-3FC5-4468-9082-73A63719AD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070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C5FB-EE54-4401-A4A8-C65521A7135A}" type="datetimeFigureOut">
              <a:rPr lang="tr-TR" smtClean="0"/>
              <a:t>8.11.2021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B66A8-3FC5-4468-9082-73A63719AD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9628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C5FB-EE54-4401-A4A8-C65521A7135A}" type="datetimeFigureOut">
              <a:rPr lang="tr-TR" smtClean="0"/>
              <a:t>8.11.2021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B66A8-3FC5-4468-9082-73A63719AD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569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C5FB-EE54-4401-A4A8-C65521A7135A}" type="datetimeFigureOut">
              <a:rPr lang="tr-TR" smtClean="0"/>
              <a:t>8.11.2021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B66A8-3FC5-4468-9082-73A63719AD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800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C5FB-EE54-4401-A4A8-C65521A7135A}" type="datetimeFigureOut">
              <a:rPr lang="tr-TR" smtClean="0"/>
              <a:t>8.11.2021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B66A8-3FC5-4468-9082-73A63719AD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5204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C5FB-EE54-4401-A4A8-C65521A7135A}" type="datetimeFigureOut">
              <a:rPr lang="tr-TR" smtClean="0"/>
              <a:t>8.11.2021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B66A8-3FC5-4468-9082-73A63719AD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0712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C5FB-EE54-4401-A4A8-C65521A7135A}" type="datetimeFigureOut">
              <a:rPr lang="tr-TR" smtClean="0"/>
              <a:t>8.11.2021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B66A8-3FC5-4468-9082-73A63719AD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333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C5FB-EE54-4401-A4A8-C65521A7135A}" type="datetimeFigureOut">
              <a:rPr lang="tr-TR" smtClean="0"/>
              <a:t>8.11.2021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B66A8-3FC5-4468-9082-73A63719AD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576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C5FB-EE54-4401-A4A8-C65521A7135A}" type="datetimeFigureOut">
              <a:rPr lang="tr-TR" smtClean="0"/>
              <a:t>8.11.2021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B66A8-3FC5-4468-9082-73A63719AD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815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CC5FB-EE54-4401-A4A8-C65521A7135A}" type="datetimeFigureOut">
              <a:rPr lang="tr-TR" smtClean="0"/>
              <a:t>8.11.2021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B66A8-3FC5-4468-9082-73A63719AD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901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37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39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41" name="Rectangle 140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tr-TR" altLang="tr-TR" sz="4000" dirty="0" smtClean="0">
                <a:solidFill>
                  <a:schemeClr val="bg2"/>
                </a:solidFill>
              </a:rPr>
              <a:t>Kalbin </a:t>
            </a:r>
            <a:r>
              <a:rPr lang="tr-TR" altLang="tr-TR" sz="4000" smtClean="0">
                <a:solidFill>
                  <a:schemeClr val="bg2"/>
                </a:solidFill>
              </a:rPr>
              <a:t>Biyoelektriksel</a:t>
            </a:r>
            <a:r>
              <a:rPr lang="tr-TR" altLang="tr-TR" sz="4000" dirty="0" smtClean="0">
                <a:solidFill>
                  <a:schemeClr val="bg2"/>
                </a:solidFill>
              </a:rPr>
              <a:t> </a:t>
            </a:r>
            <a:r>
              <a:rPr lang="tr-TR" altLang="tr-TR" sz="4000" dirty="0" smtClean="0">
                <a:solidFill>
                  <a:schemeClr val="bg2"/>
                </a:solidFill>
              </a:rPr>
              <a:t>Aktivitesi ve EKG</a:t>
            </a:r>
            <a:endParaRPr lang="en-US" altLang="tr-TR" sz="4000" dirty="0">
              <a:solidFill>
                <a:schemeClr val="bg2"/>
              </a:solidFill>
            </a:endParaRPr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495800"/>
            <a:ext cx="91440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1800" dirty="0" smtClean="0"/>
              <a:t>Dr</a:t>
            </a:r>
            <a:r>
              <a:rPr lang="tr-TR" altLang="tr-TR" sz="1800" dirty="0"/>
              <a:t>. </a:t>
            </a:r>
            <a:r>
              <a:rPr lang="tr-TR" altLang="tr-TR" sz="1800" dirty="0" smtClean="0"/>
              <a:t>Etkin ŞAFAK</a:t>
            </a:r>
            <a:endParaRPr lang="tr-TR" altLang="tr-TR" sz="1800" dirty="0"/>
          </a:p>
          <a:p>
            <a:pPr eaLnBrk="1" hangingPunct="1"/>
            <a:endParaRPr lang="en-US" altLang="tr-TR" sz="1800" dirty="0"/>
          </a:p>
        </p:txBody>
      </p:sp>
    </p:spTree>
    <p:extLst>
      <p:ext uri="{BB962C8B-B14F-4D97-AF65-F5344CB8AC3E}">
        <p14:creationId xmlns:p14="http://schemas.microsoft.com/office/powerpoint/2010/main" val="618265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Rectangle 140">
            <a:extLst>
              <a:ext uri="{FF2B5EF4-FFF2-40B4-BE49-F238E27FC236}">
                <a16:creationId xmlns:a16="http://schemas.microsoft.com/office/drawing/2014/main" id="{CEB41C5C-0F34-4DDA-9D7C-5E717F35F60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134677" y="303591"/>
            <a:ext cx="573559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ardiac conduction system ile ilgili görsel sonucu">
            <a:extLst>
              <a:ext uri="{FF2B5EF4-FFF2-40B4-BE49-F238E27FC236}">
                <a16:creationId xmlns:a16="http://schemas.microsoft.com/office/drawing/2014/main" id="{49AD37F7-98FD-4D1C-B8D5-10095D9A57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4632" y="1431224"/>
            <a:ext cx="5126736" cy="384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1 Başlık"/>
          <p:cNvSpPr>
            <a:spLocks noGrp="1"/>
          </p:cNvSpPr>
          <p:nvPr>
            <p:ph type="title"/>
          </p:nvPr>
        </p:nvSpPr>
        <p:spPr>
          <a:xfrm>
            <a:off x="6392598" y="640263"/>
            <a:ext cx="5221266" cy="1344975"/>
          </a:xfrm>
        </p:spPr>
        <p:txBody>
          <a:bodyPr>
            <a:normAutofit/>
          </a:bodyPr>
          <a:lstStyle/>
          <a:p>
            <a:pPr algn="ctr"/>
            <a:r>
              <a:rPr lang="tr-TR" sz="4000" dirty="0" err="1" smtClean="0"/>
              <a:t>Atriyoventriküler</a:t>
            </a:r>
            <a:r>
              <a:rPr lang="tr-TR" sz="4000" dirty="0" smtClean="0"/>
              <a:t> Düğüm</a:t>
            </a:r>
            <a:endParaRPr lang="tr-TR" altLang="tr-TR" sz="4000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5FD58C7-043F-4038-9C82-662E5CD84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2080" y="1645920"/>
            <a:ext cx="4871720" cy="4531043"/>
          </a:xfrm>
        </p:spPr>
        <p:txBody>
          <a:bodyPr>
            <a:normAutofit/>
          </a:bodyPr>
          <a:lstStyle/>
          <a:p>
            <a:r>
              <a:rPr lang="tr-TR" dirty="0" smtClean="0"/>
              <a:t>Bu </a:t>
            </a:r>
            <a:r>
              <a:rPr lang="tr-TR" dirty="0" err="1" smtClean="0"/>
              <a:t>atriyumlardan</a:t>
            </a:r>
            <a:r>
              <a:rPr lang="tr-TR" dirty="0" smtClean="0"/>
              <a:t> </a:t>
            </a:r>
            <a:r>
              <a:rPr lang="tr-TR" dirty="0" err="1" smtClean="0"/>
              <a:t>ventriküllere</a:t>
            </a:r>
            <a:r>
              <a:rPr lang="tr-TR" dirty="0" smtClean="0"/>
              <a:t> uyarım geçişinde yaşanan gecikme, </a:t>
            </a:r>
            <a:r>
              <a:rPr lang="tr-TR" dirty="0" err="1" smtClean="0"/>
              <a:t>atriyumların</a:t>
            </a:r>
            <a:r>
              <a:rPr lang="tr-TR" dirty="0" smtClean="0"/>
              <a:t> tamamen </a:t>
            </a:r>
            <a:r>
              <a:rPr lang="tr-TR" dirty="0" err="1" smtClean="0"/>
              <a:t>depolarize</a:t>
            </a:r>
            <a:r>
              <a:rPr lang="tr-TR" dirty="0" smtClean="0"/>
              <a:t> olup kasılması için gerekli süreyi sağladığı için oldukça önemlidir.</a:t>
            </a:r>
            <a:r>
              <a:rPr lang="en-US" dirty="0" smtClean="0"/>
              <a:t> </a:t>
            </a:r>
            <a:endParaRPr lang="tr-TR" dirty="0"/>
          </a:p>
          <a:p>
            <a:r>
              <a:rPr lang="tr-TR" dirty="0" smtClean="0"/>
              <a:t>Böylece içeriklerini tamamen gevşek halde bulunan </a:t>
            </a:r>
            <a:r>
              <a:rPr lang="tr-TR" dirty="0" err="1" smtClean="0"/>
              <a:t>ventriküllere</a:t>
            </a:r>
            <a:r>
              <a:rPr lang="tr-TR" dirty="0" smtClean="0"/>
              <a:t> pompalayarak boşaltabilirler.</a:t>
            </a:r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12238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av bundle ile ilgili görsel sonucu">
            <a:extLst>
              <a:ext uri="{FF2B5EF4-FFF2-40B4-BE49-F238E27FC236}">
                <a16:creationId xmlns:a16="http://schemas.microsoft.com/office/drawing/2014/main" id="{6FDBE915-DAB5-47FF-A576-844D548F94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0" r="1" b="1704"/>
          <a:stretch/>
        </p:blipFill>
        <p:spPr bwMode="auto">
          <a:xfrm>
            <a:off x="838200" y="1904281"/>
            <a:ext cx="6233160" cy="4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1 Başlık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dirty="0" smtClean="0"/>
              <a:t>His Demetleri</a:t>
            </a:r>
            <a:endParaRPr lang="tr-TR" altLang="tr-TR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5FD58C7-043F-4038-9C82-662E5CD84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7680" y="1280160"/>
            <a:ext cx="4988560" cy="4896803"/>
          </a:xfrm>
        </p:spPr>
        <p:txBody>
          <a:bodyPr>
            <a:normAutofit lnSpcReduction="10000"/>
          </a:bodyPr>
          <a:lstStyle/>
          <a:p>
            <a:r>
              <a:rPr lang="tr-TR" dirty="0" err="1" smtClean="0"/>
              <a:t>İmpuls</a:t>
            </a:r>
            <a:r>
              <a:rPr lang="tr-TR" dirty="0" smtClean="0"/>
              <a:t>, Av düğümden aşağıya His demetleri yardımı ile ilerler</a:t>
            </a:r>
            <a:r>
              <a:rPr lang="en-US" dirty="0" smtClean="0"/>
              <a:t>. </a:t>
            </a:r>
            <a:endParaRPr lang="tr-TR" dirty="0"/>
          </a:p>
          <a:p>
            <a:r>
              <a:rPr lang="tr-TR" dirty="0" smtClean="0"/>
              <a:t>His demetleri, hemen AV düğümün altında iki iletim hattına ayrılır ve bu hatlar </a:t>
            </a:r>
            <a:r>
              <a:rPr lang="tr-TR" dirty="0" err="1" smtClean="0"/>
              <a:t>impulsu</a:t>
            </a:r>
            <a:r>
              <a:rPr lang="tr-TR" dirty="0" smtClean="0"/>
              <a:t> </a:t>
            </a:r>
            <a:r>
              <a:rPr lang="tr-TR" dirty="0" err="1" smtClean="0"/>
              <a:t>septum</a:t>
            </a:r>
            <a:r>
              <a:rPr lang="tr-TR" dirty="0"/>
              <a:t> </a:t>
            </a:r>
            <a:r>
              <a:rPr lang="tr-TR" dirty="0" err="1" smtClean="0"/>
              <a:t>interventrikülare</a:t>
            </a:r>
            <a:r>
              <a:rPr lang="tr-TR" dirty="0" smtClean="0"/>
              <a:t> boyunca iletir</a:t>
            </a:r>
          </a:p>
          <a:p>
            <a:r>
              <a:rPr lang="tr-TR" dirty="0" smtClean="0"/>
              <a:t>His demetlerini oluşturan lifler hakkında bir diğer önemli bilgi ise liflerin çaplarının oldukça geniş olduğudur ve böylece </a:t>
            </a:r>
            <a:r>
              <a:rPr lang="tr-TR" dirty="0" err="1" smtClean="0"/>
              <a:t>impuls</a:t>
            </a:r>
            <a:r>
              <a:rPr lang="tr-TR" dirty="0" smtClean="0"/>
              <a:t> hızı hızlanır ve bu demetlerden aşağıya oldukça hızlı olarak iletilir.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362666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av bundle ile ilgili görsel sonucu">
            <a:extLst>
              <a:ext uri="{FF2B5EF4-FFF2-40B4-BE49-F238E27FC236}">
                <a16:creationId xmlns:a16="http://schemas.microsoft.com/office/drawing/2014/main" id="{6FDBE915-DAB5-47FF-A576-844D548F94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0" r="1" b="1704"/>
          <a:stretch/>
        </p:blipFill>
        <p:spPr bwMode="auto">
          <a:xfrm>
            <a:off x="838200" y="1904281"/>
            <a:ext cx="6233160" cy="4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1 Başlık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dirty="0" err="1" smtClean="0"/>
              <a:t>Pürkinje</a:t>
            </a:r>
            <a:r>
              <a:rPr lang="tr-TR" dirty="0" smtClean="0"/>
              <a:t> </a:t>
            </a:r>
            <a:r>
              <a:rPr lang="tr-TR" dirty="0" err="1" smtClean="0"/>
              <a:t>İplikçikleri</a:t>
            </a:r>
            <a:endParaRPr lang="tr-TR" altLang="tr-TR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5FD58C7-043F-4038-9C82-662E5CD84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7680" y="1280160"/>
            <a:ext cx="4988560" cy="489680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dirty="0" smtClean="0"/>
              <a:t>His demetleri, </a:t>
            </a:r>
            <a:r>
              <a:rPr lang="tr-TR" dirty="0" err="1"/>
              <a:t>s</a:t>
            </a:r>
            <a:r>
              <a:rPr lang="tr-TR" dirty="0" err="1" smtClean="0"/>
              <a:t>eptum</a:t>
            </a:r>
            <a:r>
              <a:rPr lang="tr-TR" dirty="0" smtClean="0"/>
              <a:t> </a:t>
            </a:r>
            <a:r>
              <a:rPr lang="tr-TR" dirty="0" err="1" smtClean="0"/>
              <a:t>interventrikularenin</a:t>
            </a:r>
            <a:r>
              <a:rPr lang="tr-TR" dirty="0" smtClean="0"/>
              <a:t> yarısından sonra genişlemiş iletim liflerine ayrılır ki bunlar </a:t>
            </a:r>
            <a:r>
              <a:rPr lang="tr-TR" b="1" dirty="0" err="1" smtClean="0"/>
              <a:t>Pürkinje</a:t>
            </a:r>
            <a:r>
              <a:rPr lang="tr-TR" b="1" dirty="0" smtClean="0"/>
              <a:t> </a:t>
            </a:r>
            <a:r>
              <a:rPr lang="tr-TR" b="1" dirty="0" err="1" smtClean="0"/>
              <a:t>iplikçikleri</a:t>
            </a:r>
            <a:r>
              <a:rPr lang="tr-TR" b="1" dirty="0" smtClean="0"/>
              <a:t> </a:t>
            </a:r>
            <a:r>
              <a:rPr lang="tr-TR" dirty="0" smtClean="0"/>
              <a:t>olarak isimlendirilirler.</a:t>
            </a:r>
            <a:r>
              <a:rPr lang="en-US" dirty="0" smtClean="0"/>
              <a:t> </a:t>
            </a:r>
            <a:endParaRPr lang="tr-TR" dirty="0"/>
          </a:p>
          <a:p>
            <a:pPr algn="just"/>
            <a:r>
              <a:rPr lang="tr-TR" dirty="0" smtClean="0"/>
              <a:t>Bu </a:t>
            </a:r>
            <a:r>
              <a:rPr lang="tr-TR" dirty="0" err="1" smtClean="0"/>
              <a:t>iplikçikler</a:t>
            </a:r>
            <a:r>
              <a:rPr lang="tr-TR" dirty="0" smtClean="0"/>
              <a:t> her iki </a:t>
            </a:r>
            <a:r>
              <a:rPr lang="tr-TR" dirty="0" err="1" smtClean="0"/>
              <a:t>ventrikülün</a:t>
            </a:r>
            <a:r>
              <a:rPr lang="tr-TR" dirty="0" smtClean="0"/>
              <a:t> tüm alanlarına uzanırlar ve sonradan genişledikleri için iletim hızı da ekstra olarak artar. </a:t>
            </a:r>
          </a:p>
          <a:p>
            <a:pPr algn="just"/>
            <a:r>
              <a:rPr lang="tr-TR" dirty="0" err="1" smtClean="0"/>
              <a:t>Pürkinje</a:t>
            </a:r>
            <a:r>
              <a:rPr lang="tr-TR" dirty="0" smtClean="0"/>
              <a:t> </a:t>
            </a:r>
            <a:r>
              <a:rPr lang="tr-TR" dirty="0" err="1" smtClean="0"/>
              <a:t>iplikçiklerinden</a:t>
            </a:r>
            <a:r>
              <a:rPr lang="tr-TR" dirty="0" smtClean="0"/>
              <a:t> </a:t>
            </a:r>
            <a:r>
              <a:rPr lang="tr-TR" dirty="0" err="1" smtClean="0"/>
              <a:t>impulsun</a:t>
            </a:r>
            <a:r>
              <a:rPr lang="tr-TR" dirty="0" smtClean="0"/>
              <a:t> geçişi tamamlandığı sırada, </a:t>
            </a:r>
            <a:r>
              <a:rPr lang="tr-TR" dirty="0" err="1" smtClean="0"/>
              <a:t>ventriküller</a:t>
            </a:r>
            <a:r>
              <a:rPr lang="tr-TR" dirty="0" smtClean="0"/>
              <a:t> tamamen </a:t>
            </a:r>
            <a:r>
              <a:rPr lang="tr-TR" dirty="0" err="1" smtClean="0"/>
              <a:t>depolarize</a:t>
            </a:r>
            <a:r>
              <a:rPr lang="tr-TR" dirty="0" smtClean="0"/>
              <a:t> </a:t>
            </a:r>
            <a:r>
              <a:rPr lang="tr-TR" dirty="0" err="1" smtClean="0"/>
              <a:t>olmur</a:t>
            </a:r>
            <a:r>
              <a:rPr lang="tr-TR" dirty="0" smtClean="0"/>
              <a:t> ve sonrasında simultane olarak kasılırlar.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63914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FBDFA86-51D3-4729-B154-7969183728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85216" cy="6858000"/>
          </a:xfrm>
          <a:prstGeom prst="rect">
            <a:avLst/>
          </a:prstGeom>
          <a:solidFill>
            <a:srgbClr val="245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9E6CFAA5-78A9-452B-9122-08F0DB9E7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4017" y="1866864"/>
            <a:ext cx="4007904" cy="3124271"/>
          </a:xfrm>
          <a:prstGeom prst="rect">
            <a:avLst/>
          </a:prstGeom>
        </p:spPr>
      </p:pic>
      <p:sp>
        <p:nvSpPr>
          <p:cNvPr id="10242" name="1 Başlık"/>
          <p:cNvSpPr>
            <a:spLocks noGrp="1"/>
          </p:cNvSpPr>
          <p:nvPr>
            <p:ph type="title"/>
          </p:nvPr>
        </p:nvSpPr>
        <p:spPr>
          <a:xfrm>
            <a:off x="912802" y="222820"/>
            <a:ext cx="5062511" cy="1499616"/>
          </a:xfrm>
        </p:spPr>
        <p:txBody>
          <a:bodyPr>
            <a:normAutofit/>
          </a:bodyPr>
          <a:lstStyle/>
          <a:p>
            <a:r>
              <a:rPr lang="tr-TR" altLang="tr-TR" dirty="0" smtClean="0">
                <a:solidFill>
                  <a:srgbClr val="FFFFFF"/>
                </a:solidFill>
              </a:rPr>
              <a:t>EKG Nedir?</a:t>
            </a:r>
            <a:endParaRPr lang="tr-TR" altLang="tr-TR" dirty="0">
              <a:solidFill>
                <a:srgbClr val="FFFFFF"/>
              </a:solidFill>
            </a:endParaRP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5FD58C7-043F-4038-9C82-662E5CD84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082" y="2079147"/>
            <a:ext cx="5475441" cy="4133088"/>
          </a:xfrm>
        </p:spPr>
        <p:txBody>
          <a:bodyPr>
            <a:noAutofit/>
          </a:bodyPr>
          <a:lstStyle/>
          <a:p>
            <a:r>
              <a:rPr lang="tr-TR" sz="2000" b="1" dirty="0" smtClean="0">
                <a:solidFill>
                  <a:srgbClr val="FFFFFF"/>
                </a:solidFill>
              </a:rPr>
              <a:t>Elektrokardiyograf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(</a:t>
            </a:r>
            <a:r>
              <a:rPr lang="tr-TR" sz="2000" dirty="0" smtClean="0">
                <a:solidFill>
                  <a:srgbClr val="FFFFFF"/>
                </a:solidFill>
              </a:rPr>
              <a:t>EKG Cihazı</a:t>
            </a:r>
            <a:r>
              <a:rPr lang="en-US" sz="2000" dirty="0" smtClean="0">
                <a:solidFill>
                  <a:srgbClr val="FFFFFF"/>
                </a:solidFill>
              </a:rPr>
              <a:t>) </a:t>
            </a:r>
            <a:r>
              <a:rPr lang="tr-TR" sz="2000" dirty="0" smtClean="0">
                <a:solidFill>
                  <a:srgbClr val="FFFFFF"/>
                </a:solidFill>
              </a:rPr>
              <a:t>pozitif ve negatif </a:t>
            </a:r>
            <a:r>
              <a:rPr lang="tr-TR" sz="2000" dirty="0" err="1" smtClean="0">
                <a:solidFill>
                  <a:srgbClr val="FFFFFF"/>
                </a:solidFill>
              </a:rPr>
              <a:t>elektrodu</a:t>
            </a:r>
            <a:r>
              <a:rPr lang="tr-TR" sz="2000" dirty="0" smtClean="0">
                <a:solidFill>
                  <a:srgbClr val="FFFFFF"/>
                </a:solidFill>
              </a:rPr>
              <a:t> arasında kalbin değişen elektriksel aktivitesini kaydeden bir voltmetredir(yada galvanometre).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endParaRPr lang="tr-TR" sz="2000" dirty="0" smtClean="0">
              <a:solidFill>
                <a:srgbClr val="FFFFFF"/>
              </a:solidFill>
            </a:endParaRPr>
          </a:p>
          <a:p>
            <a:endParaRPr lang="tr-TR" sz="2000" dirty="0">
              <a:solidFill>
                <a:srgbClr val="FFFFFF"/>
              </a:solidFill>
            </a:endParaRPr>
          </a:p>
          <a:p>
            <a:r>
              <a:rPr lang="tr-TR" sz="2000" b="1" dirty="0" smtClean="0">
                <a:solidFill>
                  <a:srgbClr val="FFFFFF"/>
                </a:solidFill>
              </a:rPr>
              <a:t>Elektrokardiyografi: </a:t>
            </a:r>
            <a:r>
              <a:rPr lang="tr-TR" sz="2000" dirty="0" smtClean="0">
                <a:solidFill>
                  <a:srgbClr val="FFFFFF"/>
                </a:solidFill>
              </a:rPr>
              <a:t>Bu elektriksel değişimleri kayıt etme işlemidir.</a:t>
            </a:r>
          </a:p>
          <a:p>
            <a:endParaRPr lang="tr-TR" sz="2000" dirty="0" smtClean="0">
              <a:solidFill>
                <a:srgbClr val="FFFFFF"/>
              </a:solidFill>
            </a:endParaRPr>
          </a:p>
          <a:p>
            <a:r>
              <a:rPr lang="tr-TR" sz="2000" b="1" dirty="0" smtClean="0">
                <a:solidFill>
                  <a:srgbClr val="FFFFFF"/>
                </a:solidFill>
              </a:rPr>
              <a:t>Elektrokardiyogram: </a:t>
            </a:r>
            <a:r>
              <a:rPr lang="tr-TR" sz="2000" dirty="0">
                <a:solidFill>
                  <a:srgbClr val="FFFFFF"/>
                </a:solidFill>
              </a:rPr>
              <a:t>K</a:t>
            </a:r>
            <a:r>
              <a:rPr lang="tr-TR" sz="2000" dirty="0" smtClean="0">
                <a:solidFill>
                  <a:srgbClr val="FFFFFF"/>
                </a:solidFill>
              </a:rPr>
              <a:t>ayıt edilen elektriksel değişimlerin yazdırıldığı </a:t>
            </a:r>
            <a:r>
              <a:rPr lang="tr-TR" sz="2000" dirty="0" err="1" smtClean="0">
                <a:solidFill>
                  <a:srgbClr val="FFFFFF"/>
                </a:solidFill>
              </a:rPr>
              <a:t>trasedir</a:t>
            </a:r>
            <a:r>
              <a:rPr lang="tr-TR" sz="2000" dirty="0" smtClean="0">
                <a:solidFill>
                  <a:srgbClr val="FFFFFF"/>
                </a:solidFill>
              </a:rPr>
              <a:t>.</a:t>
            </a:r>
            <a:endParaRPr lang="tr-TR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39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FBDFA86-51D3-4729-B154-7969183728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85216" cy="6858000"/>
          </a:xfrm>
          <a:prstGeom prst="rect">
            <a:avLst/>
          </a:prstGeom>
          <a:solidFill>
            <a:srgbClr val="245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9E6CFAA5-78A9-452B-9122-08F0DB9E7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4017" y="1866864"/>
            <a:ext cx="4007904" cy="3124271"/>
          </a:xfrm>
          <a:prstGeom prst="rect">
            <a:avLst/>
          </a:prstGeom>
        </p:spPr>
      </p:pic>
      <p:sp>
        <p:nvSpPr>
          <p:cNvPr id="10242" name="1 Başlık"/>
          <p:cNvSpPr>
            <a:spLocks noGrp="1"/>
          </p:cNvSpPr>
          <p:nvPr>
            <p:ph type="title"/>
          </p:nvPr>
        </p:nvSpPr>
        <p:spPr>
          <a:xfrm>
            <a:off x="912802" y="222820"/>
            <a:ext cx="5062511" cy="1499616"/>
          </a:xfrm>
        </p:spPr>
        <p:txBody>
          <a:bodyPr>
            <a:normAutofit/>
          </a:bodyPr>
          <a:lstStyle/>
          <a:p>
            <a:r>
              <a:rPr lang="tr-TR" altLang="tr-TR" dirty="0" smtClean="0">
                <a:solidFill>
                  <a:srgbClr val="FFFFFF"/>
                </a:solidFill>
              </a:rPr>
              <a:t>EKG Nedir?</a:t>
            </a:r>
            <a:endParaRPr lang="tr-TR" altLang="tr-TR" dirty="0">
              <a:solidFill>
                <a:srgbClr val="FFFFFF"/>
              </a:solidFill>
            </a:endParaRP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5FD58C7-043F-4038-9C82-662E5CD84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99" y="1637792"/>
            <a:ext cx="5475441" cy="4133088"/>
          </a:xfrm>
        </p:spPr>
        <p:txBody>
          <a:bodyPr>
            <a:noAutofit/>
          </a:bodyPr>
          <a:lstStyle/>
          <a:p>
            <a:r>
              <a:rPr lang="tr-TR" sz="2000" b="1" u="sng" dirty="0" smtClean="0">
                <a:solidFill>
                  <a:srgbClr val="FFFFFF"/>
                </a:solidFill>
              </a:rPr>
              <a:t>EKG ile belirlenebilecekler:</a:t>
            </a:r>
          </a:p>
          <a:p>
            <a:pPr marL="0" indent="0">
              <a:buNone/>
            </a:pPr>
            <a:endParaRPr lang="tr-TR" sz="2000" b="1" dirty="0">
              <a:solidFill>
                <a:srgbClr val="FFFFFF"/>
              </a:solidFill>
            </a:endParaRPr>
          </a:p>
          <a:p>
            <a:r>
              <a:rPr lang="tr-TR" sz="2000" dirty="0" smtClean="0">
                <a:solidFill>
                  <a:srgbClr val="FFFFFF"/>
                </a:solidFill>
              </a:rPr>
              <a:t>Aritmiler</a:t>
            </a:r>
            <a:endParaRPr lang="tr-TR" sz="2000" dirty="0">
              <a:solidFill>
                <a:srgbClr val="FFFFFF"/>
              </a:solidFill>
            </a:endParaRPr>
          </a:p>
          <a:p>
            <a:r>
              <a:rPr lang="tr-TR" sz="2000" dirty="0" err="1" smtClean="0">
                <a:solidFill>
                  <a:srgbClr val="FFFFFF"/>
                </a:solidFill>
              </a:rPr>
              <a:t>Myokard</a:t>
            </a:r>
            <a:r>
              <a:rPr lang="tr-TR" sz="2000" dirty="0" smtClean="0">
                <a:solidFill>
                  <a:srgbClr val="FFFFFF"/>
                </a:solidFill>
              </a:rPr>
              <a:t> </a:t>
            </a:r>
            <a:r>
              <a:rPr lang="tr-TR" sz="2000" dirty="0" err="1" smtClean="0">
                <a:solidFill>
                  <a:srgbClr val="FFFFFF"/>
                </a:solidFill>
              </a:rPr>
              <a:t>iskemisi</a:t>
            </a:r>
            <a:r>
              <a:rPr lang="tr-TR" sz="2000" dirty="0" smtClean="0">
                <a:solidFill>
                  <a:srgbClr val="FFFFFF"/>
                </a:solidFill>
              </a:rPr>
              <a:t> ve </a:t>
            </a:r>
            <a:r>
              <a:rPr lang="tr-TR" sz="2000" dirty="0" err="1" smtClean="0">
                <a:solidFill>
                  <a:srgbClr val="FFFFFF"/>
                </a:solidFill>
              </a:rPr>
              <a:t>enfarktı</a:t>
            </a:r>
            <a:endParaRPr lang="tr-TR" sz="2000" dirty="0">
              <a:solidFill>
                <a:srgbClr val="FFFFFF"/>
              </a:solidFill>
            </a:endParaRPr>
          </a:p>
          <a:p>
            <a:r>
              <a:rPr lang="tr-TR" sz="2000" dirty="0" err="1" smtClean="0">
                <a:solidFill>
                  <a:srgbClr val="FFFFFF"/>
                </a:solidFill>
              </a:rPr>
              <a:t>Perikardit</a:t>
            </a:r>
            <a:r>
              <a:rPr lang="tr-TR" sz="2000" dirty="0" smtClean="0">
                <a:solidFill>
                  <a:srgbClr val="FFFFFF"/>
                </a:solidFill>
              </a:rPr>
              <a:t> </a:t>
            </a:r>
            <a:endParaRPr lang="tr-TR" sz="2000" dirty="0">
              <a:solidFill>
                <a:srgbClr val="FFFFFF"/>
              </a:solidFill>
            </a:endParaRPr>
          </a:p>
          <a:p>
            <a:r>
              <a:rPr lang="tr-TR" sz="2000" dirty="0" smtClean="0">
                <a:solidFill>
                  <a:srgbClr val="FFFFFF"/>
                </a:solidFill>
              </a:rPr>
              <a:t>Odacık </a:t>
            </a:r>
            <a:r>
              <a:rPr lang="tr-TR" sz="2000" dirty="0" err="1" smtClean="0">
                <a:solidFill>
                  <a:srgbClr val="FFFFFF"/>
                </a:solidFill>
              </a:rPr>
              <a:t>hipertrofileri</a:t>
            </a:r>
            <a:endParaRPr lang="tr-TR" sz="2000" dirty="0">
              <a:solidFill>
                <a:srgbClr val="FFFFFF"/>
              </a:solidFill>
            </a:endParaRPr>
          </a:p>
          <a:p>
            <a:r>
              <a:rPr lang="tr-TR" sz="2000" dirty="0" smtClean="0">
                <a:solidFill>
                  <a:srgbClr val="FFFFFF"/>
                </a:solidFill>
              </a:rPr>
              <a:t>Elektrolit dengesizlikleri (Ör: </a:t>
            </a:r>
            <a:r>
              <a:rPr lang="tr-TR" sz="2000" dirty="0" err="1" smtClean="0">
                <a:solidFill>
                  <a:srgbClr val="FFFFFF"/>
                </a:solidFill>
              </a:rPr>
              <a:t>hiperkalemi</a:t>
            </a:r>
            <a:r>
              <a:rPr lang="tr-TR" sz="2000" dirty="0" smtClean="0">
                <a:solidFill>
                  <a:srgbClr val="FFFFFF"/>
                </a:solidFill>
              </a:rPr>
              <a:t>, </a:t>
            </a:r>
            <a:r>
              <a:rPr lang="tr-TR" sz="2000" dirty="0" err="1" smtClean="0">
                <a:solidFill>
                  <a:srgbClr val="FFFFFF"/>
                </a:solidFill>
              </a:rPr>
              <a:t>hipokalemi</a:t>
            </a:r>
            <a:r>
              <a:rPr lang="tr-TR" sz="2000" dirty="0" smtClean="0">
                <a:solidFill>
                  <a:srgbClr val="FFFFFF"/>
                </a:solidFill>
              </a:rPr>
              <a:t>) </a:t>
            </a:r>
            <a:endParaRPr lang="tr-TR" sz="2000" dirty="0">
              <a:solidFill>
                <a:srgbClr val="FFFFFF"/>
              </a:solidFill>
            </a:endParaRPr>
          </a:p>
          <a:p>
            <a:r>
              <a:rPr lang="tr-TR" sz="2000" dirty="0" smtClean="0">
                <a:solidFill>
                  <a:srgbClr val="FFFFFF"/>
                </a:solidFill>
              </a:rPr>
              <a:t>İlaç zehirlenmeleri (Ör: </a:t>
            </a:r>
            <a:r>
              <a:rPr lang="tr-TR" sz="2000" dirty="0" err="1" smtClean="0">
                <a:solidFill>
                  <a:srgbClr val="FFFFFF"/>
                </a:solidFill>
              </a:rPr>
              <a:t>digoxin</a:t>
            </a:r>
            <a:r>
              <a:rPr lang="tr-TR" sz="2000" dirty="0" smtClean="0">
                <a:solidFill>
                  <a:srgbClr val="FFFFFF"/>
                </a:solidFill>
              </a:rPr>
              <a:t> ve QT aralığını uzatan diğer ilaçlar)</a:t>
            </a:r>
            <a:endParaRPr lang="tr-TR" altLang="tr-TR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75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F60FCA6E-0894-46CD-BD49-5955A51E00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E78C6E4B-A1F1-4B6C-97EC-BE997495D6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CA7A7257-C1DC-4A2F-B91F-D29623F28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21" y="1459614"/>
            <a:ext cx="5941068" cy="3000239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50121" y="5529884"/>
            <a:ext cx="5693783" cy="10963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z="40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EKG </a:t>
            </a:r>
            <a:r>
              <a:rPr lang="tr-TR" sz="4000" kern="12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nin</a:t>
            </a:r>
            <a:r>
              <a:rPr lang="tr-TR" sz="40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Temel Kuralları</a:t>
            </a:r>
            <a:endParaRPr lang="en-US" altLang="tr-TR" sz="4000" kern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34655" y="965199"/>
            <a:ext cx="4008101" cy="402045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ts val="600"/>
              </a:spcBef>
            </a:pPr>
            <a:r>
              <a:rPr lang="tr-TR" sz="2400" dirty="0" smtClean="0">
                <a:latin typeface="Arial Narrow" panose="020B0606020202030204" pitchFamily="34" charset="0"/>
              </a:rPr>
              <a:t>Devrede pozitif elektroda doğru ilerleyen </a:t>
            </a:r>
            <a:r>
              <a:rPr lang="tr-TR" sz="2400" dirty="0" err="1" smtClean="0">
                <a:latin typeface="Arial Narrow" panose="020B0606020202030204" pitchFamily="34" charset="0"/>
              </a:rPr>
              <a:t>depolarizasyon</a:t>
            </a:r>
            <a:r>
              <a:rPr lang="tr-TR" sz="2400" dirty="0" smtClean="0">
                <a:latin typeface="Arial Narrow" panose="020B0606020202030204" pitchFamily="34" charset="0"/>
              </a:rPr>
              <a:t> dalgası, pozitif bir </a:t>
            </a:r>
            <a:r>
              <a:rPr lang="tr-TR" sz="2400" dirty="0" err="1" smtClean="0">
                <a:latin typeface="Arial Narrow" panose="020B0606020202030204" pitchFamily="34" charset="0"/>
              </a:rPr>
              <a:t>defleksiyon</a:t>
            </a:r>
            <a:r>
              <a:rPr lang="tr-TR" sz="2400" dirty="0" smtClean="0">
                <a:latin typeface="Arial Narrow" panose="020B0606020202030204" pitchFamily="34" charset="0"/>
              </a:rPr>
              <a:t> olarak kaydedilir.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endParaRPr lang="en-US" sz="2400" dirty="0">
              <a:latin typeface="Arial Narrow" panose="020B0606020202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tr-TR" sz="2400" dirty="0" smtClean="0">
                <a:latin typeface="Arial Narrow" panose="020B0606020202030204" pitchFamily="34" charset="0"/>
              </a:rPr>
              <a:t>Pozitif elektrottan uzaklaşan </a:t>
            </a:r>
            <a:r>
              <a:rPr lang="tr-TR" sz="2400" dirty="0" err="1" smtClean="0">
                <a:latin typeface="Arial Narrow" panose="020B0606020202030204" pitchFamily="34" charset="0"/>
              </a:rPr>
              <a:t>depolarizasyon</a:t>
            </a:r>
            <a:r>
              <a:rPr lang="tr-TR" sz="2400" dirty="0">
                <a:latin typeface="Arial Narrow" panose="020B0606020202030204" pitchFamily="34" charset="0"/>
              </a:rPr>
              <a:t> </a:t>
            </a:r>
            <a:r>
              <a:rPr lang="tr-TR" sz="2400" dirty="0" smtClean="0">
                <a:latin typeface="Arial Narrow" panose="020B0606020202030204" pitchFamily="34" charset="0"/>
              </a:rPr>
              <a:t>dalgası, negatif bir </a:t>
            </a:r>
            <a:r>
              <a:rPr lang="tr-TR" sz="2400" dirty="0" err="1" smtClean="0">
                <a:latin typeface="Arial Narrow" panose="020B0606020202030204" pitchFamily="34" charset="0"/>
              </a:rPr>
              <a:t>defleksiyon</a:t>
            </a:r>
            <a:r>
              <a:rPr lang="tr-TR" sz="2400" dirty="0" smtClean="0">
                <a:latin typeface="Arial Narrow" panose="020B0606020202030204" pitchFamily="34" charset="0"/>
              </a:rPr>
              <a:t> olarak kaydedilir.</a:t>
            </a:r>
            <a:endParaRPr lang="tr-TR" sz="2400" dirty="0">
              <a:latin typeface="Arial Narrow" panose="020B0606020202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tr-TR" sz="2400" dirty="0" smtClean="0">
                <a:latin typeface="Arial Narrow" panose="020B0606020202030204" pitchFamily="34" charset="0"/>
              </a:rPr>
              <a:t>Pozitif elektrottan uzaklaşan bir </a:t>
            </a:r>
            <a:r>
              <a:rPr lang="tr-TR" sz="2400" dirty="0" err="1" smtClean="0">
                <a:latin typeface="Arial Narrow" panose="020B0606020202030204" pitchFamily="34" charset="0"/>
              </a:rPr>
              <a:t>repolarizasyon</a:t>
            </a:r>
            <a:r>
              <a:rPr lang="tr-TR" sz="2400" dirty="0" smtClean="0">
                <a:latin typeface="Arial Narrow" panose="020B0606020202030204" pitchFamily="34" charset="0"/>
              </a:rPr>
              <a:t> dalgası, pozitif bir </a:t>
            </a:r>
            <a:r>
              <a:rPr lang="tr-TR" sz="2400" dirty="0" err="1" smtClean="0">
                <a:latin typeface="Arial Narrow" panose="020B0606020202030204" pitchFamily="34" charset="0"/>
              </a:rPr>
              <a:t>defleksiyon</a:t>
            </a:r>
            <a:r>
              <a:rPr lang="tr-TR" sz="2400" dirty="0" smtClean="0">
                <a:latin typeface="Arial Narrow" panose="020B0606020202030204" pitchFamily="34" charset="0"/>
              </a:rPr>
              <a:t> olarak kaydedilir.</a:t>
            </a:r>
            <a:endParaRPr lang="en-US" altLang="tr-TR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286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49642C7-BEB9-43F4-B7D0-3022EAF282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23" b="14930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19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52692" y="998175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3600" dirty="0" smtClean="0">
                <a:latin typeface="Arial Narrow" panose="020B0606020202030204" pitchFamily="34" charset="0"/>
              </a:rPr>
              <a:t>EKG Elektrotları</a:t>
            </a:r>
            <a:endParaRPr lang="en-US" altLang="tr-TR" sz="3600" dirty="0">
              <a:latin typeface="Arial Narrow" panose="020B0606020202030204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3116" y="2730172"/>
            <a:ext cx="5722884" cy="2619839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tr-TR" sz="2400" dirty="0" smtClean="0">
                <a:latin typeface="Arial Narrow" panose="020B0606020202030204" pitchFamily="34" charset="0"/>
              </a:rPr>
              <a:t>Kalbin elektriksel potansiyellerini algılayan elektrotlar cilt üzerine yerleştirilir.</a:t>
            </a:r>
            <a:endParaRPr lang="tr-TR" sz="2400" dirty="0">
              <a:latin typeface="Arial Narrow" panose="020B0606020202030204" pitchFamily="34" charset="0"/>
            </a:endParaRPr>
          </a:p>
          <a:p>
            <a:pPr>
              <a:spcBef>
                <a:spcPts val="600"/>
              </a:spcBef>
            </a:pPr>
            <a:r>
              <a:rPr lang="tr-TR" sz="2400" dirty="0">
                <a:latin typeface="Arial Narrow" panose="020B0606020202030204" pitchFamily="34" charset="0"/>
              </a:rPr>
              <a:t>D</a:t>
            </a:r>
            <a:r>
              <a:rPr lang="tr-TR" sz="2400" dirty="0" smtClean="0">
                <a:latin typeface="Arial Narrow" panose="020B0606020202030204" pitchFamily="34" charset="0"/>
              </a:rPr>
              <a:t>eri direncini azaltmak için cilt ve elektrot </a:t>
            </a:r>
            <a:r>
              <a:rPr lang="tr-TR" sz="2400" dirty="0">
                <a:latin typeface="Arial Narrow" panose="020B0606020202030204" pitchFamily="34" charset="0"/>
              </a:rPr>
              <a:t>arasına EKG jeli </a:t>
            </a:r>
            <a:r>
              <a:rPr lang="tr-TR" sz="2400" dirty="0" smtClean="0">
                <a:latin typeface="Arial Narrow" panose="020B0606020202030204" pitchFamily="34" charset="0"/>
              </a:rPr>
              <a:t>uygulanmalıdır</a:t>
            </a:r>
            <a:r>
              <a:rPr lang="en-US" sz="2400" dirty="0" smtClean="0">
                <a:latin typeface="Arial Narrow" panose="020B0606020202030204" pitchFamily="34" charset="0"/>
              </a:rPr>
              <a:t>. </a:t>
            </a:r>
            <a:endParaRPr lang="tr-TR" sz="2400" dirty="0">
              <a:latin typeface="Arial Narrow" panose="020B0606020202030204" pitchFamily="34" charset="0"/>
            </a:endParaRPr>
          </a:p>
          <a:p>
            <a:pPr>
              <a:spcBef>
                <a:spcPts val="600"/>
              </a:spcBef>
            </a:pPr>
            <a:r>
              <a:rPr lang="tr-TR" sz="2400" dirty="0" smtClean="0">
                <a:latin typeface="Arial Narrow" panose="020B0606020202030204" pitchFamily="34" charset="0"/>
              </a:rPr>
              <a:t>Elektrotlar cilde kauçuk bantlarla, klipslerle, Emici vantuzlarla, yada tek kullanımlık yapışkan elektrotlar ile sabitlenir.</a:t>
            </a:r>
            <a:endParaRPr lang="en-US" altLang="tr-TR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185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6FBDFA86-51D3-4729-B154-7969183728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85216" cy="6858000"/>
          </a:xfrm>
          <a:prstGeom prst="rect">
            <a:avLst/>
          </a:prstGeom>
          <a:solidFill>
            <a:srgbClr val="3F3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99702BF-3EF0-4C3F-AE3A-29E3025B3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017" y="1430058"/>
            <a:ext cx="4007904" cy="3997884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2479" y="481584"/>
            <a:ext cx="6240162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Arial Narrow" panose="020B0606020202030204" pitchFamily="34" charset="0"/>
              </a:rPr>
              <a:t>Einthoven </a:t>
            </a:r>
            <a:r>
              <a:rPr lang="tr-TR" kern="12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Üçgeni </a:t>
            </a:r>
            <a:r>
              <a:rPr lang="tr-TR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ve</a:t>
            </a:r>
            <a:r>
              <a:rPr lang="tr-TR" kern="12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Derivasyonlar</a:t>
            </a:r>
            <a:endParaRPr lang="en-US" altLang="tr-TR" kern="12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9760" y="1981200"/>
            <a:ext cx="5485601" cy="423672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600"/>
              </a:spcBef>
            </a:pPr>
            <a:r>
              <a:rPr lang="tr-TR" sz="24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Eğer kollarını iki yana açmış ve iki bileğine ve sol ayak bileğine elektrotlar bağlanmış bir insan hayal ederseniz bir eşkenar üçken olan </a:t>
            </a:r>
            <a:r>
              <a:rPr lang="tr-TR" sz="2400" b="1" dirty="0" err="1" smtClean="0">
                <a:solidFill>
                  <a:srgbClr val="FFFFFF"/>
                </a:solidFill>
                <a:latin typeface="Arial Narrow" panose="020B0606020202030204" pitchFamily="34" charset="0"/>
              </a:rPr>
              <a:t>Einthoven</a:t>
            </a:r>
            <a:r>
              <a:rPr lang="tr-TR" sz="2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tr-TR" sz="2400" b="1" dirty="0" err="1" smtClean="0">
                <a:solidFill>
                  <a:srgbClr val="FFFFFF"/>
                </a:solidFill>
                <a:latin typeface="Arial Narrow" panose="020B0606020202030204" pitchFamily="34" charset="0"/>
              </a:rPr>
              <a:t>üçkenini</a:t>
            </a:r>
            <a:r>
              <a:rPr lang="tr-TR" sz="2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tr-TR" sz="24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oluşturmuş olursunuz.</a:t>
            </a:r>
          </a:p>
          <a:p>
            <a:pPr>
              <a:spcBef>
                <a:spcPts val="600"/>
              </a:spcBef>
            </a:pPr>
            <a:endParaRPr lang="tr-TR" sz="2400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>
              <a:spcBef>
                <a:spcPts val="600"/>
              </a:spcBef>
            </a:pPr>
            <a:r>
              <a:rPr lang="tr-TR" sz="24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Kalp neredeyse bu üçgenin merkezindedir.</a:t>
            </a:r>
          </a:p>
          <a:p>
            <a:pPr>
              <a:spcBef>
                <a:spcPts val="600"/>
              </a:spcBef>
            </a:pPr>
            <a:endParaRPr lang="tr-TR" sz="2400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>
              <a:spcBef>
                <a:spcPts val="600"/>
              </a:spcBef>
            </a:pPr>
            <a:r>
              <a:rPr lang="tr-TR" sz="24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İki elektrot arasında meydana gelen </a:t>
            </a:r>
            <a:r>
              <a:rPr lang="tr-TR" sz="2400" dirty="0" err="1" smtClean="0">
                <a:solidFill>
                  <a:srgbClr val="FFFFFF"/>
                </a:solidFill>
                <a:latin typeface="Arial Narrow" panose="020B0606020202030204" pitchFamily="34" charset="0"/>
              </a:rPr>
              <a:t>potansilyeller</a:t>
            </a:r>
            <a:r>
              <a:rPr lang="tr-TR" sz="24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, derivasyonlar olarak isimlendirilirler ve şekilde Roma rakamları ile I, II ve III olarak gösterilmiştir.</a:t>
            </a:r>
            <a:endParaRPr lang="en-US" sz="24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727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6FBDFA86-51D3-4729-B154-7969183728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8521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483993CF-AC17-4F76-AF30-6868A3B71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017" y="1745680"/>
            <a:ext cx="4007904" cy="3366639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24129" y="585216"/>
            <a:ext cx="5062511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tr-TR" kern="12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Unipolar</a:t>
            </a:r>
            <a:r>
              <a:rPr lang="tr-TR" altLang="tr-TR" kern="12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ve </a:t>
            </a:r>
            <a:r>
              <a:rPr lang="en-US" altLang="tr-TR" kern="12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Bipolar </a:t>
            </a:r>
            <a:r>
              <a:rPr lang="tr-TR" altLang="tr-TR" kern="12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Derivasyonlar</a:t>
            </a:r>
            <a:endParaRPr lang="en-US" altLang="tr-TR" kern="12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213778" y="2670048"/>
            <a:ext cx="4683211" cy="284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tr-TR" sz="2000" dirty="0" err="1">
                <a:solidFill>
                  <a:srgbClr val="FFFFFF"/>
                </a:solidFill>
                <a:latin typeface="Arial Narrow" panose="020B0606020202030204" pitchFamily="34" charset="0"/>
              </a:rPr>
              <a:t>Bipolar</a:t>
            </a:r>
            <a:r>
              <a:rPr lang="tr-TR" sz="2000" dirty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Arial Narrow" panose="020B0606020202030204" pitchFamily="34" charset="0"/>
              </a:rPr>
              <a:t>ekstremite</a:t>
            </a:r>
            <a:r>
              <a:rPr lang="tr-TR" sz="2000" dirty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tr-TR" sz="20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derivasyonlarında </a:t>
            </a:r>
            <a:r>
              <a:rPr lang="tr-TR" sz="2000" dirty="0">
                <a:solidFill>
                  <a:srgbClr val="FFFFFF"/>
                </a:solidFill>
                <a:latin typeface="Arial Narrow" panose="020B0606020202030204" pitchFamily="34" charset="0"/>
              </a:rPr>
              <a:t>iki farklı </a:t>
            </a:r>
            <a:r>
              <a:rPr lang="tr-TR" sz="2000" dirty="0" err="1">
                <a:solidFill>
                  <a:srgbClr val="FFFFFF"/>
                </a:solidFill>
                <a:latin typeface="Arial Narrow" panose="020B0606020202030204" pitchFamily="34" charset="0"/>
              </a:rPr>
              <a:t>ekstremite</a:t>
            </a:r>
            <a:r>
              <a:rPr lang="tr-TR" sz="2000" dirty="0">
                <a:solidFill>
                  <a:srgbClr val="FFFFFF"/>
                </a:solidFill>
                <a:latin typeface="Arial Narrow" panose="020B0606020202030204" pitchFamily="34" charset="0"/>
              </a:rPr>
              <a:t> elektrotu arasında oluşan potansiyel </a:t>
            </a:r>
            <a:r>
              <a:rPr lang="tr-TR" sz="20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farklar kaydedilir.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tr-TR" sz="2000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tr-TR" sz="2000" dirty="0" err="1" smtClean="0">
                <a:solidFill>
                  <a:srgbClr val="FFFFFF"/>
                </a:solidFill>
                <a:latin typeface="Arial Narrow" panose="020B0606020202030204" pitchFamily="34" charset="0"/>
              </a:rPr>
              <a:t>Unipolar</a:t>
            </a:r>
            <a:r>
              <a:rPr lang="tr-TR" sz="20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tr-TR" sz="2000" dirty="0" err="1" smtClean="0">
                <a:solidFill>
                  <a:srgbClr val="FFFFFF"/>
                </a:solidFill>
                <a:latin typeface="Arial Narrow" panose="020B0606020202030204" pitchFamily="34" charset="0"/>
              </a:rPr>
              <a:t>ekstremite</a:t>
            </a:r>
            <a:r>
              <a:rPr lang="tr-TR" sz="20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derivasyonlarında, araştırıcı bir elektrot bir </a:t>
            </a:r>
            <a:r>
              <a:rPr lang="tr-TR" sz="2000" dirty="0" err="1" smtClean="0">
                <a:solidFill>
                  <a:srgbClr val="FFFFFF"/>
                </a:solidFill>
                <a:latin typeface="Arial Narrow" panose="020B0606020202030204" pitchFamily="34" charset="0"/>
              </a:rPr>
              <a:t>ekstremiteye</a:t>
            </a:r>
            <a:r>
              <a:rPr lang="tr-TR" sz="20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diğeri ise diğer </a:t>
            </a:r>
            <a:r>
              <a:rPr lang="tr-TR" sz="2000" dirty="0" err="1" smtClean="0">
                <a:solidFill>
                  <a:srgbClr val="FFFFFF"/>
                </a:solidFill>
                <a:latin typeface="Arial Narrow" panose="020B0606020202030204" pitchFamily="34" charset="0"/>
              </a:rPr>
              <a:t>ekstremitelerdeki</a:t>
            </a:r>
            <a:r>
              <a:rPr lang="tr-TR" sz="20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elektrotların birleştirildiği referans bir noktaya bağlanarak elektrotlar arasında oluşan farklar kaydedilir</a:t>
            </a:r>
            <a:endParaRPr lang="tr-TR" sz="20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449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2A8AA5BC-4F7A-4226-8F99-6D824B226A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E5445C6-DD42-4979-86FF-03730E8C6DB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5000665-DFC7-417E-8FD7-516A0F15C97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tr-TR" altLang="tr-TR" sz="5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Sorularınız</a:t>
            </a:r>
            <a:r>
              <a:rPr lang="en-US" altLang="tr-TR" sz="5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  <a:endParaRPr lang="en-US" altLang="tr-TR" sz="5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7117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C95B82D5-A8BB-45BF-BED8-C7B2068921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4D4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9" name="Picture 6" descr="http://www.bem.fi/book/06/fi/06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70" y="803049"/>
            <a:ext cx="2901068" cy="247074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 descr="http://www.vetmed.wsu.edu/cliented/images/hills_dog_cleane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62" y="3461344"/>
            <a:ext cx="294448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tr-TR" dirty="0" err="1" smtClean="0"/>
              <a:t>Anatomi</a:t>
            </a:r>
            <a:r>
              <a:rPr lang="tr-TR" altLang="tr-TR" dirty="0" smtClean="0"/>
              <a:t>k Yerleşim</a:t>
            </a:r>
            <a:endParaRPr lang="en-US" altLang="tr-TR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6880" y="2438400"/>
            <a:ext cx="6422848" cy="3785419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tr-TR" altLang="tr-TR" dirty="0" smtClean="0"/>
              <a:t>Kalp göğüs boşluğunda ve iki akciğerlerin arasında </a:t>
            </a:r>
            <a:r>
              <a:rPr lang="tr-TR" altLang="tr-TR" dirty="0" err="1" smtClean="0"/>
              <a:t>bulunmaktadır.Kalbin</a:t>
            </a:r>
            <a:r>
              <a:rPr lang="tr-TR" altLang="tr-TR" dirty="0" smtClean="0"/>
              <a:t> 2/3 ü akciğerler ile örtülüdür. </a:t>
            </a:r>
            <a:endParaRPr lang="tr-TR" altLang="tr-TR" dirty="0"/>
          </a:p>
          <a:p>
            <a:pPr eaLnBrk="1" hangingPunct="1"/>
            <a:r>
              <a:rPr lang="tr-TR" altLang="tr-TR" dirty="0" smtClean="0"/>
              <a:t>İnsanlarda, kalp yukardan aşağıya, sağdan sola ve arkadan öne doğru eğik olarak durmaktadır. </a:t>
            </a:r>
            <a:r>
              <a:rPr lang="tr-TR" altLang="tr-TR" dirty="0" err="1" smtClean="0"/>
              <a:t>Lokasyonu</a:t>
            </a:r>
            <a:r>
              <a:rPr lang="tr-TR" altLang="tr-TR" dirty="0" smtClean="0"/>
              <a:t> 2-5 </a:t>
            </a:r>
            <a:r>
              <a:rPr lang="tr-TR" altLang="tr-TR" dirty="0" err="1" smtClean="0"/>
              <a:t>interkostal</a:t>
            </a:r>
            <a:r>
              <a:rPr lang="tr-TR" altLang="tr-TR" dirty="0" smtClean="0"/>
              <a:t> aralığa denk gelmektedir. </a:t>
            </a:r>
          </a:p>
          <a:p>
            <a:pPr eaLnBrk="1" hangingPunct="1"/>
            <a:r>
              <a:rPr lang="tr-TR" altLang="tr-TR" dirty="0" smtClean="0"/>
              <a:t>Hayvanlarda göğüs bölgesinin alt 1/3 üne denk gelecek şekilde (Sığırlarda 3-5, Atlarda 3-6, ve köpeklerde 3-7 </a:t>
            </a:r>
            <a:r>
              <a:rPr lang="tr-TR" altLang="tr-TR" dirty="0" err="1" smtClean="0"/>
              <a:t>interkostal</a:t>
            </a:r>
            <a:r>
              <a:rPr lang="tr-TR" altLang="tr-TR" dirty="0" smtClean="0"/>
              <a:t> aralık) bulunmaktadır.</a:t>
            </a:r>
            <a:endParaRPr lang="en-GB" altLang="tr-TR" dirty="0"/>
          </a:p>
        </p:txBody>
      </p:sp>
    </p:spTree>
    <p:extLst>
      <p:ext uri="{BB962C8B-B14F-4D97-AF65-F5344CB8AC3E}">
        <p14:creationId xmlns:p14="http://schemas.microsoft.com/office/powerpoint/2010/main" val="2368085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46F7435D-E3DB-47B1-BA61-B00ACC83A9D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484632"/>
            <a:ext cx="5130204" cy="57391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www.biologyjunction.com/heart_cross_section1.gif">
            <a:extLst>
              <a:ext uri="{FF2B5EF4-FFF2-40B4-BE49-F238E27FC236}">
                <a16:creationId xmlns:a16="http://schemas.microsoft.com/office/drawing/2014/main" id="{A5116B61-2E68-4D7C-A5C9-4AAFD7C5D6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73755" y="967430"/>
            <a:ext cx="3937858" cy="477359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1 Başlık"/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/>
          </a:bodyPr>
          <a:lstStyle/>
          <a:p>
            <a:r>
              <a:rPr lang="tr-TR" altLang="tr-TR" dirty="0" smtClean="0"/>
              <a:t>Kalbin </a:t>
            </a:r>
            <a:r>
              <a:rPr lang="tr-TR" altLang="tr-TR" dirty="0"/>
              <a:t>T</a:t>
            </a:r>
            <a:r>
              <a:rPr lang="tr-TR" altLang="tr-TR" dirty="0" smtClean="0"/>
              <a:t>emel Görevleri</a:t>
            </a:r>
            <a:endParaRPr lang="tr-TR" altLang="tr-TR" dirty="0"/>
          </a:p>
        </p:txBody>
      </p:sp>
      <p:sp>
        <p:nvSpPr>
          <p:cNvPr id="9219" name="2 İçerik Yer Tutucusu"/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altLang="tr-TR" sz="2400" dirty="0" smtClean="0"/>
              <a:t>Organların ve dokuların </a:t>
            </a:r>
            <a:r>
              <a:rPr lang="tr-TR" altLang="tr-TR" sz="2400" dirty="0" err="1" smtClean="0"/>
              <a:t>metabolik</a:t>
            </a:r>
            <a:r>
              <a:rPr lang="tr-TR" altLang="tr-TR" sz="2400" dirty="0" smtClean="0"/>
              <a:t> faaliyetleri için </a:t>
            </a:r>
            <a:r>
              <a:rPr lang="tr-TR" altLang="tr-TR" sz="2400" dirty="0"/>
              <a:t>gerekli </a:t>
            </a:r>
            <a:r>
              <a:rPr lang="tr-TR" altLang="tr-TR" sz="2400" dirty="0" smtClean="0"/>
              <a:t>olan O</a:t>
            </a:r>
            <a:r>
              <a:rPr lang="tr-TR" altLang="tr-TR" sz="2400" baseline="-25000" dirty="0" smtClean="0"/>
              <a:t>2</a:t>
            </a:r>
            <a:r>
              <a:rPr lang="tr-TR" altLang="tr-TR" sz="2400" dirty="0" smtClean="0"/>
              <a:t> i sağlamak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altLang="tr-TR" sz="2400" dirty="0" smtClean="0"/>
              <a:t>Erişkinlerde;</a:t>
            </a:r>
          </a:p>
          <a:p>
            <a:pPr>
              <a:spcBef>
                <a:spcPts val="600"/>
              </a:spcBef>
              <a:buNone/>
            </a:pPr>
            <a:r>
              <a:rPr lang="tr-TR" altLang="tr-TR" sz="2400" dirty="0" smtClean="0"/>
              <a:t>      </a:t>
            </a:r>
            <a:r>
              <a:rPr lang="tr-TR" altLang="tr-TR" sz="2400" dirty="0"/>
              <a:t>- </a:t>
            </a:r>
            <a:r>
              <a:rPr lang="tr-TR" altLang="tr-TR" sz="2400" dirty="0" err="1" smtClean="0"/>
              <a:t>Dinlenimde</a:t>
            </a:r>
            <a:r>
              <a:rPr lang="tr-TR" altLang="tr-TR" sz="2400" dirty="0" smtClean="0"/>
              <a:t>: </a:t>
            </a:r>
            <a:r>
              <a:rPr lang="tr-TR" altLang="tr-TR" sz="2400" dirty="0"/>
              <a:t>5 </a:t>
            </a:r>
            <a:r>
              <a:rPr lang="tr-TR" altLang="tr-TR" sz="2400" dirty="0" smtClean="0"/>
              <a:t>l/</a:t>
            </a:r>
            <a:r>
              <a:rPr lang="tr-TR" altLang="tr-TR" sz="2400" dirty="0" err="1" smtClean="0"/>
              <a:t>dk</a:t>
            </a:r>
            <a:r>
              <a:rPr lang="tr-TR" altLang="tr-TR" sz="2400" dirty="0" smtClean="0"/>
              <a:t>,</a:t>
            </a:r>
            <a:endParaRPr lang="tr-TR" altLang="tr-TR" sz="2400" dirty="0"/>
          </a:p>
          <a:p>
            <a:pPr>
              <a:spcBef>
                <a:spcPts val="600"/>
              </a:spcBef>
              <a:buNone/>
            </a:pPr>
            <a:r>
              <a:rPr lang="tr-TR" altLang="tr-TR" sz="2400" dirty="0"/>
              <a:t>      - </a:t>
            </a:r>
            <a:r>
              <a:rPr lang="tr-TR" altLang="tr-TR" sz="2400" dirty="0" smtClean="0"/>
              <a:t>Egzersizde :15 l/</a:t>
            </a:r>
            <a:r>
              <a:rPr lang="tr-TR" altLang="tr-TR" sz="2400" dirty="0" err="1" smtClean="0"/>
              <a:t>dk</a:t>
            </a:r>
            <a:endParaRPr lang="tr-TR" altLang="tr-TR" sz="2400" dirty="0"/>
          </a:p>
          <a:p>
            <a:pPr>
              <a:spcBef>
                <a:spcPts val="600"/>
              </a:spcBef>
            </a:pPr>
            <a:r>
              <a:rPr lang="tr-TR" altLang="tr-TR" sz="2400" dirty="0"/>
              <a:t> </a:t>
            </a:r>
            <a:r>
              <a:rPr lang="tr-TR" altLang="tr-TR" sz="2400" dirty="0" smtClean="0"/>
              <a:t>Yarış atlarında;</a:t>
            </a:r>
            <a:endParaRPr lang="tr-TR" altLang="tr-TR" sz="2400" dirty="0"/>
          </a:p>
          <a:p>
            <a:pPr>
              <a:spcBef>
                <a:spcPts val="600"/>
              </a:spcBef>
              <a:buNone/>
            </a:pPr>
            <a:r>
              <a:rPr lang="tr-TR" altLang="tr-TR" sz="2400" dirty="0"/>
              <a:t>      - </a:t>
            </a:r>
            <a:r>
              <a:rPr lang="tr-TR" altLang="tr-TR" sz="2400" dirty="0" err="1" smtClean="0"/>
              <a:t>Dinlenimde</a:t>
            </a:r>
            <a:r>
              <a:rPr lang="tr-TR" altLang="tr-TR" sz="2400" dirty="0" smtClean="0"/>
              <a:t>: </a:t>
            </a:r>
            <a:r>
              <a:rPr lang="tr-TR" altLang="tr-TR" sz="2400" dirty="0"/>
              <a:t>30 </a:t>
            </a:r>
            <a:r>
              <a:rPr lang="tr-TR" altLang="tr-TR" sz="2400" dirty="0" smtClean="0"/>
              <a:t>l/</a:t>
            </a:r>
            <a:r>
              <a:rPr lang="tr-TR" altLang="tr-TR" sz="2400" dirty="0" err="1" smtClean="0"/>
              <a:t>dk</a:t>
            </a:r>
            <a:r>
              <a:rPr lang="tr-TR" altLang="tr-TR" sz="2400" dirty="0" smtClean="0"/>
              <a:t>,</a:t>
            </a:r>
            <a:endParaRPr lang="tr-TR" altLang="tr-TR" sz="2400" dirty="0"/>
          </a:p>
          <a:p>
            <a:pPr>
              <a:spcBef>
                <a:spcPts val="600"/>
              </a:spcBef>
              <a:buNone/>
            </a:pPr>
            <a:r>
              <a:rPr lang="tr-TR" altLang="tr-TR" sz="2400" dirty="0"/>
              <a:t>      - </a:t>
            </a:r>
            <a:r>
              <a:rPr lang="tr-TR" altLang="tr-TR" sz="2400" dirty="0" smtClean="0"/>
              <a:t>Egzersizde:150-300 l/</a:t>
            </a:r>
            <a:r>
              <a:rPr lang="tr-TR" altLang="tr-TR" sz="2400" dirty="0" err="1" smtClean="0"/>
              <a:t>dk</a:t>
            </a:r>
            <a:endParaRPr lang="tr-TR" altLang="tr-TR" sz="2400" dirty="0"/>
          </a:p>
          <a:p>
            <a:pPr>
              <a:buFontTx/>
              <a:buNone/>
              <a:defRPr/>
            </a:pPr>
            <a:endParaRPr lang="tr-TR" altLang="tr-TR" sz="2400" dirty="0"/>
          </a:p>
        </p:txBody>
      </p:sp>
    </p:spTree>
    <p:extLst>
      <p:ext uri="{BB962C8B-B14F-4D97-AF65-F5344CB8AC3E}">
        <p14:creationId xmlns:p14="http://schemas.microsoft.com/office/powerpoint/2010/main" val="1910337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136">
            <a:extLst>
              <a:ext uri="{FF2B5EF4-FFF2-40B4-BE49-F238E27FC236}">
                <a16:creationId xmlns:a16="http://schemas.microsoft.com/office/drawing/2014/main" id="{6FBDFA86-51D3-4729-B154-7969183728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85216" cy="6858000"/>
          </a:xfrm>
          <a:prstGeom prst="rect">
            <a:avLst/>
          </a:prstGeom>
          <a:solidFill>
            <a:srgbClr val="AC3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2" descr="http://www.nuclearcardiologyseminars.net/images/layer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44017" y="2100799"/>
            <a:ext cx="4007904" cy="265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1 Başlık"/>
          <p:cNvSpPr>
            <a:spLocks noGrp="1"/>
          </p:cNvSpPr>
          <p:nvPr>
            <p:ph type="title"/>
          </p:nvPr>
        </p:nvSpPr>
        <p:spPr>
          <a:xfrm>
            <a:off x="1024129" y="585216"/>
            <a:ext cx="5062511" cy="1499616"/>
          </a:xfrm>
        </p:spPr>
        <p:txBody>
          <a:bodyPr>
            <a:normAutofit/>
          </a:bodyPr>
          <a:lstStyle/>
          <a:p>
            <a:r>
              <a:rPr lang="tr-TR" altLang="tr-TR" dirty="0" smtClean="0">
                <a:solidFill>
                  <a:srgbClr val="FFFFFF"/>
                </a:solidFill>
              </a:rPr>
              <a:t>Kalbin Katmanları</a:t>
            </a:r>
            <a:endParaRPr lang="tr-TR" altLang="tr-TR" dirty="0">
              <a:solidFill>
                <a:srgbClr val="FFFFFF"/>
              </a:solidFill>
            </a:endParaRPr>
          </a:p>
        </p:txBody>
      </p:sp>
      <p:sp>
        <p:nvSpPr>
          <p:cNvPr id="9219" name="2 İçerik Yer Tutucusu"/>
          <p:cNvSpPr>
            <a:spLocks noGrp="1"/>
          </p:cNvSpPr>
          <p:nvPr>
            <p:ph idx="1"/>
          </p:nvPr>
        </p:nvSpPr>
        <p:spPr>
          <a:xfrm>
            <a:off x="576470" y="2078535"/>
            <a:ext cx="6035787" cy="4117121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tr-TR" altLang="tr-TR" dirty="0" smtClean="0">
                <a:solidFill>
                  <a:srgbClr val="FFFFFF"/>
                </a:solidFill>
              </a:rPr>
              <a:t>Kalp üç katmandan oluşmuştur;</a:t>
            </a:r>
            <a:endParaRPr lang="tr-TR" altLang="tr-TR" dirty="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altLang="tr-TR" sz="3200" dirty="0" err="1" smtClean="0">
                <a:solidFill>
                  <a:srgbClr val="FFFFFF"/>
                </a:solidFill>
              </a:rPr>
              <a:t>Perikardium</a:t>
            </a:r>
            <a:endParaRPr lang="tr-TR" altLang="tr-TR" sz="3200" dirty="0">
              <a:solidFill>
                <a:srgbClr val="FFFFFF"/>
              </a:solidFill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tr-TR" altLang="tr-TR" sz="2800" dirty="0" smtClean="0">
                <a:solidFill>
                  <a:srgbClr val="FFFFFF"/>
                </a:solidFill>
              </a:rPr>
              <a:t>Kalbi aşırı genişlemekten korur</a:t>
            </a:r>
            <a:endParaRPr lang="tr-TR" altLang="tr-TR" sz="2800" dirty="0">
              <a:solidFill>
                <a:srgbClr val="FFFFFF"/>
              </a:solidFill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tr-TR" altLang="tr-TR" sz="2800" dirty="0" smtClean="0">
                <a:solidFill>
                  <a:srgbClr val="FFFFFF"/>
                </a:solidFill>
              </a:rPr>
              <a:t>Düz bir yüzey sağlar</a:t>
            </a:r>
            <a:endParaRPr lang="tr-TR" altLang="tr-TR" sz="2800" dirty="0">
              <a:solidFill>
                <a:srgbClr val="FFFFFF"/>
              </a:solidFill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tr-TR" altLang="tr-TR" sz="2800" dirty="0" smtClean="0">
                <a:solidFill>
                  <a:srgbClr val="FFFFFF"/>
                </a:solidFill>
              </a:rPr>
              <a:t>Kalbin </a:t>
            </a:r>
            <a:r>
              <a:rPr lang="tr-TR" altLang="tr-TR" sz="2800" dirty="0" err="1" smtClean="0">
                <a:solidFill>
                  <a:srgbClr val="FFFFFF"/>
                </a:solidFill>
              </a:rPr>
              <a:t>mediastinuma</a:t>
            </a:r>
            <a:r>
              <a:rPr lang="tr-TR" altLang="tr-TR" sz="2800" dirty="0" smtClean="0">
                <a:solidFill>
                  <a:srgbClr val="FFFFFF"/>
                </a:solidFill>
              </a:rPr>
              <a:t> tutunmasını sağlar.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tr-TR" altLang="tr-TR" sz="2800" dirty="0" err="1" smtClean="0">
                <a:solidFill>
                  <a:srgbClr val="FFFFFF"/>
                </a:solidFill>
              </a:rPr>
              <a:t>Perikardiyal</a:t>
            </a:r>
            <a:r>
              <a:rPr lang="tr-TR" altLang="tr-TR" sz="2800" dirty="0" smtClean="0">
                <a:solidFill>
                  <a:srgbClr val="FFFFFF"/>
                </a:solidFill>
              </a:rPr>
              <a:t> basınç oluşturarak diyastole yardımcı olur.</a:t>
            </a:r>
            <a:endParaRPr lang="tr-TR" altLang="tr-TR" sz="2800" dirty="0">
              <a:solidFill>
                <a:srgbClr val="FFFFFF"/>
              </a:solidFill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tr-TR" altLang="tr-TR" sz="2800" dirty="0" err="1">
                <a:solidFill>
                  <a:srgbClr val="FFFFFF"/>
                </a:solidFill>
              </a:rPr>
              <a:t>Epikardiyum-viseral</a:t>
            </a:r>
            <a:r>
              <a:rPr lang="tr-TR" altLang="tr-TR" sz="2800" dirty="0">
                <a:solidFill>
                  <a:srgbClr val="FFFFFF"/>
                </a:solidFill>
              </a:rPr>
              <a:t> </a:t>
            </a:r>
            <a:r>
              <a:rPr lang="tr-TR" altLang="tr-TR" sz="2800" dirty="0" err="1">
                <a:solidFill>
                  <a:srgbClr val="FFFFFF"/>
                </a:solidFill>
              </a:rPr>
              <a:t>perikardiyum</a:t>
            </a:r>
            <a:endParaRPr lang="tr-TR" altLang="tr-TR" sz="2800" dirty="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altLang="tr-TR" sz="3200" dirty="0" err="1" smtClean="0">
                <a:solidFill>
                  <a:srgbClr val="FFFFFF"/>
                </a:solidFill>
              </a:rPr>
              <a:t>Miyokardiyum</a:t>
            </a:r>
            <a:r>
              <a:rPr lang="tr-TR" altLang="tr-TR" sz="3200" dirty="0" smtClean="0">
                <a:solidFill>
                  <a:srgbClr val="FFFFFF"/>
                </a:solidFill>
              </a:rPr>
              <a:t> </a:t>
            </a:r>
            <a:r>
              <a:rPr lang="tr-TR" altLang="tr-TR" sz="3200" dirty="0">
                <a:solidFill>
                  <a:srgbClr val="FFFFFF"/>
                </a:solidFill>
              </a:rPr>
              <a:t>– </a:t>
            </a:r>
            <a:r>
              <a:rPr lang="tr-TR" altLang="tr-TR" sz="3200" dirty="0" smtClean="0">
                <a:solidFill>
                  <a:srgbClr val="FFFFFF"/>
                </a:solidFill>
              </a:rPr>
              <a:t>kalp kası liflerinden oluşmuştur.</a:t>
            </a:r>
            <a:endParaRPr lang="tr-TR" altLang="tr-TR" sz="3200" dirty="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altLang="tr-TR" sz="3200" dirty="0" err="1" smtClean="0">
                <a:solidFill>
                  <a:srgbClr val="FFFFFF"/>
                </a:solidFill>
              </a:rPr>
              <a:t>Endokardiyum</a:t>
            </a:r>
            <a:r>
              <a:rPr lang="tr-TR" altLang="tr-TR" sz="3200" dirty="0" smtClean="0">
                <a:solidFill>
                  <a:srgbClr val="FFFFFF"/>
                </a:solidFill>
              </a:rPr>
              <a:t> –ince iç tabaka</a:t>
            </a:r>
            <a:endParaRPr lang="tr-TR" altLang="tr-TR" sz="3200" dirty="0">
              <a:solidFill>
                <a:srgbClr val="FFFFFF"/>
              </a:solidFill>
            </a:endParaRPr>
          </a:p>
          <a:p>
            <a:pPr>
              <a:buFontTx/>
              <a:buNone/>
              <a:defRPr/>
            </a:pPr>
            <a:endParaRPr lang="tr-TR" altLang="tr-TR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094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 descr="http://www.chop.edu/export/system/galleries/images/hospital/conditions/anatomy-and-function-of-the-heart-valves-125495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" r="627" b="-2"/>
          <a:stretch/>
        </p:blipFill>
        <p:spPr bwMode="auto">
          <a:xfrm>
            <a:off x="6090613" y="640082"/>
            <a:ext cx="5461724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1 Başlık"/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tr-TR" altLang="tr-TR" dirty="0" smtClean="0"/>
              <a:t>Kalbin Odacıkları</a:t>
            </a:r>
            <a:endParaRPr lang="tr-TR" altLang="tr-TR" dirty="0"/>
          </a:p>
        </p:txBody>
      </p:sp>
      <p:sp>
        <p:nvSpPr>
          <p:cNvPr id="10243" name="2 İçerik Yer Tutucusu"/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altLang="tr-TR" sz="2600" dirty="0" smtClean="0"/>
              <a:t>Kalp sağ ve sol tarafta olmak üzere iki </a:t>
            </a:r>
            <a:r>
              <a:rPr lang="tr-TR" altLang="tr-TR" sz="2600" dirty="0" err="1" smtClean="0"/>
              <a:t>atriyum</a:t>
            </a:r>
            <a:r>
              <a:rPr lang="tr-TR" altLang="tr-TR" sz="2600" dirty="0" smtClean="0"/>
              <a:t> ve iki </a:t>
            </a:r>
            <a:r>
              <a:rPr lang="tr-TR" altLang="tr-TR" sz="2600" dirty="0" err="1" smtClean="0"/>
              <a:t>ventrikülden</a:t>
            </a:r>
            <a:r>
              <a:rPr lang="tr-TR" altLang="tr-TR" sz="2600" dirty="0" smtClean="0"/>
              <a:t> oluşmuştur.</a:t>
            </a:r>
            <a:endParaRPr lang="tr-TR" altLang="tr-TR" sz="2600" dirty="0"/>
          </a:p>
          <a:p>
            <a:pPr algn="just"/>
            <a:r>
              <a:rPr lang="tr-TR" altLang="tr-TR" sz="2600" dirty="0" err="1" smtClean="0"/>
              <a:t>Atriyumlar</a:t>
            </a:r>
            <a:r>
              <a:rPr lang="tr-TR" altLang="tr-TR" sz="2600" dirty="0" smtClean="0"/>
              <a:t> en basit anlatımla </a:t>
            </a:r>
            <a:r>
              <a:rPr lang="tr-TR" altLang="tr-TR" sz="2600" dirty="0" err="1" smtClean="0"/>
              <a:t>ventriküllere</a:t>
            </a:r>
            <a:r>
              <a:rPr lang="tr-TR" altLang="tr-TR" sz="2600" dirty="0" smtClean="0"/>
              <a:t> geçiş yolaklarıdır. </a:t>
            </a:r>
            <a:endParaRPr lang="tr-TR" altLang="tr-TR" sz="2600" dirty="0"/>
          </a:p>
          <a:p>
            <a:pPr algn="just"/>
            <a:r>
              <a:rPr lang="tr-TR" altLang="tr-TR" sz="2600" dirty="0" smtClean="0"/>
              <a:t>Aynı zamanda kanın </a:t>
            </a:r>
            <a:r>
              <a:rPr lang="tr-TR" altLang="tr-TR" sz="2600" dirty="0" err="1" smtClean="0"/>
              <a:t>ventriküllere</a:t>
            </a:r>
            <a:r>
              <a:rPr lang="tr-TR" altLang="tr-TR" sz="2600" dirty="0" smtClean="0"/>
              <a:t> </a:t>
            </a:r>
            <a:r>
              <a:rPr lang="tr-TR" altLang="tr-TR" sz="2600" dirty="0" err="1" smtClean="0"/>
              <a:t>popmpalanmasına</a:t>
            </a:r>
            <a:r>
              <a:rPr lang="tr-TR" altLang="tr-TR" sz="2600" dirty="0" smtClean="0"/>
              <a:t> da yardımcı olmaktadırlar. </a:t>
            </a:r>
            <a:endParaRPr lang="tr-TR" altLang="tr-TR" sz="2600" dirty="0"/>
          </a:p>
          <a:p>
            <a:pPr algn="just"/>
            <a:r>
              <a:rPr lang="tr-TR" altLang="tr-TR" sz="2600" dirty="0" err="1" smtClean="0"/>
              <a:t>Ventriküller</a:t>
            </a:r>
            <a:r>
              <a:rPr lang="tr-TR" altLang="tr-TR" sz="2600" dirty="0" smtClean="0"/>
              <a:t> kanın akciğerlere ve </a:t>
            </a:r>
            <a:r>
              <a:rPr lang="tr-TR" altLang="tr-TR" sz="2600" dirty="0" err="1" smtClean="0"/>
              <a:t>periferal</a:t>
            </a:r>
            <a:r>
              <a:rPr lang="tr-TR" altLang="tr-TR" sz="2600" dirty="0" smtClean="0"/>
              <a:t> dolaşıma pompalanmasındaki esas görevi üstlenmektedirler.</a:t>
            </a:r>
            <a:endParaRPr lang="tr-TR" altLang="tr-TR" sz="2600" dirty="0"/>
          </a:p>
        </p:txBody>
      </p:sp>
    </p:spTree>
    <p:extLst>
      <p:ext uri="{BB962C8B-B14F-4D97-AF65-F5344CB8AC3E}">
        <p14:creationId xmlns:p14="http://schemas.microsoft.com/office/powerpoint/2010/main" val="1032521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91">
            <a:extLst>
              <a:ext uri="{FF2B5EF4-FFF2-40B4-BE49-F238E27FC236}">
                <a16:creationId xmlns:a16="http://schemas.microsoft.com/office/drawing/2014/main" id="{6FBDFA86-51D3-4729-B154-7969183728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85216" cy="6858000"/>
          </a:xfrm>
          <a:prstGeom prst="rect">
            <a:avLst/>
          </a:prstGeom>
          <a:solidFill>
            <a:srgbClr val="666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5" descr="http://www.uchospitals.edu/images/gs/ei_0018.jpg">
            <a:extLst>
              <a:ext uri="{FF2B5EF4-FFF2-40B4-BE49-F238E27FC236}">
                <a16:creationId xmlns:a16="http://schemas.microsoft.com/office/drawing/2014/main" id="{00AAA9DF-095A-4A36-B9CF-1526B8FDEF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44017" y="1425048"/>
            <a:ext cx="4007904" cy="400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1 Başlık"/>
          <p:cNvSpPr>
            <a:spLocks noGrp="1"/>
          </p:cNvSpPr>
          <p:nvPr>
            <p:ph type="title"/>
          </p:nvPr>
        </p:nvSpPr>
        <p:spPr>
          <a:xfrm>
            <a:off x="762000" y="241108"/>
            <a:ext cx="5062511" cy="1499616"/>
          </a:xfrm>
        </p:spPr>
        <p:txBody>
          <a:bodyPr>
            <a:normAutofit/>
          </a:bodyPr>
          <a:lstStyle/>
          <a:p>
            <a:r>
              <a:rPr lang="tr-TR" altLang="tr-TR" dirty="0" smtClean="0">
                <a:solidFill>
                  <a:srgbClr val="FFFFFF"/>
                </a:solidFill>
              </a:rPr>
              <a:t>Kalbin özel ileti sistemi</a:t>
            </a:r>
            <a:endParaRPr lang="tr-TR" altLang="tr-TR" dirty="0">
              <a:solidFill>
                <a:srgbClr val="FFFFFF"/>
              </a:solidFill>
            </a:endParaRPr>
          </a:p>
        </p:txBody>
      </p:sp>
      <p:sp>
        <p:nvSpPr>
          <p:cNvPr id="10243" name="2 İçerik Yer Tutucusu"/>
          <p:cNvSpPr>
            <a:spLocks noGrp="1"/>
          </p:cNvSpPr>
          <p:nvPr>
            <p:ph idx="1"/>
          </p:nvPr>
        </p:nvSpPr>
        <p:spPr>
          <a:xfrm>
            <a:off x="762000" y="1043832"/>
            <a:ext cx="5729441" cy="4389120"/>
          </a:xfrm>
        </p:spPr>
        <p:txBody>
          <a:bodyPr>
            <a:noAutofit/>
          </a:bodyPr>
          <a:lstStyle/>
          <a:p>
            <a:pPr>
              <a:defRPr/>
            </a:pPr>
            <a:endParaRPr lang="tr-TR" sz="2000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tr-TR" sz="2400" dirty="0" smtClean="0">
                <a:solidFill>
                  <a:srgbClr val="FFFFFF"/>
                </a:solidFill>
              </a:rPr>
              <a:t>Kalbin uyarım ileti sistemi 4 yapıdan oluşmaktadır.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endParaRPr lang="tr-TR" sz="2400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rgbClr val="FFFFFF"/>
                </a:solidFill>
              </a:rPr>
              <a:t>1. </a:t>
            </a:r>
            <a:r>
              <a:rPr lang="tr-TR" sz="2400" dirty="0" err="1" smtClean="0">
                <a:solidFill>
                  <a:srgbClr val="FFFFFF"/>
                </a:solidFill>
              </a:rPr>
              <a:t>Sinoatriyel</a:t>
            </a:r>
            <a:r>
              <a:rPr lang="tr-TR" sz="2400" dirty="0" smtClean="0">
                <a:solidFill>
                  <a:srgbClr val="FFFFFF"/>
                </a:solidFill>
              </a:rPr>
              <a:t> düğüm </a:t>
            </a:r>
            <a:r>
              <a:rPr lang="en-US" sz="2400" dirty="0" smtClean="0">
                <a:solidFill>
                  <a:srgbClr val="FFFFFF"/>
                </a:solidFill>
              </a:rPr>
              <a:t>( </a:t>
            </a:r>
            <a:r>
              <a:rPr lang="en-US" sz="2400" dirty="0">
                <a:solidFill>
                  <a:srgbClr val="FFFFFF"/>
                </a:solidFill>
              </a:rPr>
              <a:t>SA node) </a:t>
            </a:r>
            <a:endParaRPr lang="tr-TR" sz="2400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rgbClr val="FFFFFF"/>
                </a:solidFill>
              </a:rPr>
              <a:t>2. </a:t>
            </a:r>
            <a:r>
              <a:rPr lang="tr-TR" sz="2400" dirty="0" err="1" smtClean="0">
                <a:solidFill>
                  <a:srgbClr val="FFFFFF"/>
                </a:solidFill>
              </a:rPr>
              <a:t>Atriyoventriküler</a:t>
            </a:r>
            <a:r>
              <a:rPr lang="tr-TR" sz="2400" dirty="0" smtClean="0">
                <a:solidFill>
                  <a:srgbClr val="FFFFFF"/>
                </a:solidFill>
              </a:rPr>
              <a:t> düğüm </a:t>
            </a:r>
            <a:r>
              <a:rPr lang="en-US" sz="2400" dirty="0" smtClean="0">
                <a:solidFill>
                  <a:srgbClr val="FFFFFF"/>
                </a:solidFill>
              </a:rPr>
              <a:t>( </a:t>
            </a:r>
            <a:r>
              <a:rPr lang="en-US" sz="2400" dirty="0">
                <a:solidFill>
                  <a:srgbClr val="FFFFFF"/>
                </a:solidFill>
              </a:rPr>
              <a:t>AV node) </a:t>
            </a:r>
            <a:endParaRPr lang="tr-TR" sz="2400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rgbClr val="FFFFFF"/>
                </a:solidFill>
              </a:rPr>
              <a:t>3. </a:t>
            </a:r>
            <a:r>
              <a:rPr lang="tr-TR" sz="2400" dirty="0" err="1" smtClean="0">
                <a:solidFill>
                  <a:srgbClr val="FFFFFF"/>
                </a:solidFill>
              </a:rPr>
              <a:t>Hiss</a:t>
            </a:r>
            <a:r>
              <a:rPr lang="tr-TR" sz="2400" dirty="0" smtClean="0">
                <a:solidFill>
                  <a:srgbClr val="FFFFFF"/>
                </a:solidFill>
              </a:rPr>
              <a:t> demetleri </a:t>
            </a:r>
            <a:r>
              <a:rPr lang="en-US" sz="2400" dirty="0" smtClean="0">
                <a:solidFill>
                  <a:srgbClr val="FFFFFF"/>
                </a:solidFill>
              </a:rPr>
              <a:t>( </a:t>
            </a:r>
            <a:r>
              <a:rPr lang="en-US" sz="2400" dirty="0">
                <a:solidFill>
                  <a:srgbClr val="FFFFFF"/>
                </a:solidFill>
              </a:rPr>
              <a:t>AV bundle) </a:t>
            </a:r>
            <a:endParaRPr lang="tr-TR" sz="2400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rgbClr val="FFFFFF"/>
                </a:solidFill>
              </a:rPr>
              <a:t>4. </a:t>
            </a:r>
            <a:r>
              <a:rPr lang="tr-TR" sz="2400" dirty="0" err="1" smtClean="0">
                <a:solidFill>
                  <a:srgbClr val="FFFFFF"/>
                </a:solidFill>
              </a:rPr>
              <a:t>Pürkince</a:t>
            </a:r>
            <a:r>
              <a:rPr lang="tr-TR" sz="2400" dirty="0" smtClean="0">
                <a:solidFill>
                  <a:srgbClr val="FFFFFF"/>
                </a:solidFill>
              </a:rPr>
              <a:t> </a:t>
            </a:r>
            <a:r>
              <a:rPr lang="tr-TR" sz="2400" dirty="0" err="1" smtClean="0">
                <a:solidFill>
                  <a:srgbClr val="FFFFFF"/>
                </a:solidFill>
              </a:rPr>
              <a:t>iplikçikleri</a:t>
            </a:r>
            <a:endParaRPr lang="tr-TR" sz="2400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tr-TR" sz="2400" dirty="0" smtClean="0">
                <a:solidFill>
                  <a:srgbClr val="FFFFFF"/>
                </a:solidFill>
              </a:rPr>
              <a:t>Kalbin ileti sistemi uyarıları algılayan ve hızla kalp boyunca diğer hücrelere uyarıları yayabilmek için özelleşmiş; kalp kası hücreleri ve ileti liflerinden oluşmaktadır(sinir dokusu değil).</a:t>
            </a:r>
            <a:endParaRPr lang="tr-TR" sz="2400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tr-TR" sz="2400" dirty="0" smtClean="0">
                <a:solidFill>
                  <a:srgbClr val="FFFFFF"/>
                </a:solidFill>
              </a:rPr>
              <a:t>Bu ileti sistemi sayesinde kalbin otomatik ve ritmik atışı sağlanmış olur.</a:t>
            </a:r>
            <a:endParaRPr lang="tr-TR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44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37">
            <a:extLst>
              <a:ext uri="{FF2B5EF4-FFF2-40B4-BE49-F238E27FC236}">
                <a16:creationId xmlns:a16="http://schemas.microsoft.com/office/drawing/2014/main" id="{6FBDFA86-51D3-4729-B154-7969183728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85216" cy="6858000"/>
          </a:xfrm>
          <a:prstGeom prst="rect">
            <a:avLst/>
          </a:prstGeom>
          <a:solidFill>
            <a:srgbClr val="C16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CB69FC5-058F-4175-BB72-5A7347A45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942" y="1740724"/>
            <a:ext cx="5181058" cy="3447757"/>
          </a:xfrm>
          <a:prstGeom prst="rect">
            <a:avLst/>
          </a:prstGeom>
        </p:spPr>
      </p:pic>
      <p:sp>
        <p:nvSpPr>
          <p:cNvPr id="10242" name="1 Başlık"/>
          <p:cNvSpPr>
            <a:spLocks noGrp="1"/>
          </p:cNvSpPr>
          <p:nvPr>
            <p:ph type="title"/>
          </p:nvPr>
        </p:nvSpPr>
        <p:spPr>
          <a:xfrm>
            <a:off x="1024129" y="585216"/>
            <a:ext cx="5062511" cy="1499616"/>
          </a:xfrm>
        </p:spPr>
        <p:txBody>
          <a:bodyPr>
            <a:normAutofit/>
          </a:bodyPr>
          <a:lstStyle/>
          <a:p>
            <a:r>
              <a:rPr lang="tr-TR" altLang="tr-TR" dirty="0" err="1" smtClean="0">
                <a:solidFill>
                  <a:srgbClr val="FFFFFF"/>
                </a:solidFill>
              </a:rPr>
              <a:t>Sinoatriyel</a:t>
            </a:r>
            <a:r>
              <a:rPr lang="tr-TR" altLang="tr-TR" dirty="0" smtClean="0">
                <a:solidFill>
                  <a:srgbClr val="FFFFFF"/>
                </a:solidFill>
              </a:rPr>
              <a:t> düğüm</a:t>
            </a:r>
            <a:endParaRPr lang="tr-TR" altLang="tr-TR" dirty="0">
              <a:solidFill>
                <a:srgbClr val="FFFFFF"/>
              </a:solidFill>
            </a:endParaRPr>
          </a:p>
        </p:txBody>
      </p:sp>
      <p:sp>
        <p:nvSpPr>
          <p:cNvPr id="10243" name="2 İçerik Yer Tutucusu"/>
          <p:cNvSpPr>
            <a:spLocks noGrp="1"/>
          </p:cNvSpPr>
          <p:nvPr>
            <p:ph idx="1"/>
          </p:nvPr>
        </p:nvSpPr>
        <p:spPr>
          <a:xfrm>
            <a:off x="406400" y="1899920"/>
            <a:ext cx="5698961" cy="4318000"/>
          </a:xfrm>
        </p:spPr>
        <p:txBody>
          <a:bodyPr>
            <a:normAutofit/>
          </a:bodyPr>
          <a:lstStyle/>
          <a:p>
            <a:pPr algn="just">
              <a:defRPr/>
            </a:pPr>
            <a:endParaRPr lang="tr-TR" sz="1800" dirty="0">
              <a:solidFill>
                <a:srgbClr val="FFFFFF"/>
              </a:solidFill>
            </a:endParaRPr>
          </a:p>
          <a:p>
            <a:pPr algn="just">
              <a:defRPr/>
            </a:pPr>
            <a:r>
              <a:rPr lang="tr-TR" sz="2400" dirty="0" smtClean="0">
                <a:solidFill>
                  <a:srgbClr val="FFFFFF"/>
                </a:solidFill>
              </a:rPr>
              <a:t>SA düğüm vena cava </a:t>
            </a:r>
            <a:r>
              <a:rPr lang="tr-TR" sz="2400" dirty="0" err="1" smtClean="0">
                <a:solidFill>
                  <a:srgbClr val="FFFFFF"/>
                </a:solidFill>
              </a:rPr>
              <a:t>superior</a:t>
            </a:r>
            <a:r>
              <a:rPr lang="tr-TR" sz="2400" dirty="0" smtClean="0">
                <a:solidFill>
                  <a:srgbClr val="FFFFFF"/>
                </a:solidFill>
              </a:rPr>
              <a:t> yakınlarında sağ </a:t>
            </a:r>
            <a:r>
              <a:rPr lang="tr-TR" sz="2400" dirty="0" err="1" smtClean="0">
                <a:solidFill>
                  <a:srgbClr val="FFFFFF"/>
                </a:solidFill>
              </a:rPr>
              <a:t>atriyum</a:t>
            </a:r>
            <a:r>
              <a:rPr lang="tr-TR" sz="2400" dirty="0" smtClean="0">
                <a:solidFill>
                  <a:srgbClr val="FFFFFF"/>
                </a:solidFill>
              </a:rPr>
              <a:t> duvarında bulunmaktadır.</a:t>
            </a:r>
            <a:endParaRPr lang="tr-TR" sz="2400" dirty="0">
              <a:solidFill>
                <a:srgbClr val="FFFFFF"/>
              </a:solidFill>
            </a:endParaRPr>
          </a:p>
          <a:p>
            <a:pPr algn="just">
              <a:defRPr/>
            </a:pPr>
            <a:r>
              <a:rPr lang="tr-TR" sz="2400" dirty="0" smtClean="0">
                <a:solidFill>
                  <a:srgbClr val="FFFFFF"/>
                </a:solidFill>
              </a:rPr>
              <a:t>Bu yapıyı oluşturan özelleşmiş kas lifleri sinir sisteminden gelen hiçbir uyaran olmadan sürekli ritmik olarak </a:t>
            </a:r>
            <a:r>
              <a:rPr lang="tr-TR" sz="2400" dirty="0" err="1" smtClean="0">
                <a:solidFill>
                  <a:srgbClr val="FFFFFF"/>
                </a:solidFill>
              </a:rPr>
              <a:t>impulslar</a:t>
            </a:r>
            <a:r>
              <a:rPr lang="tr-TR" sz="2400" dirty="0" smtClean="0">
                <a:solidFill>
                  <a:srgbClr val="FFFFFF"/>
                </a:solidFill>
              </a:rPr>
              <a:t> (kasılmak için uyarımlar) gönderebilirler..</a:t>
            </a:r>
            <a:endParaRPr lang="tr-TR" sz="2400" dirty="0">
              <a:solidFill>
                <a:srgbClr val="FFFFFF"/>
              </a:solidFill>
            </a:endParaRPr>
          </a:p>
          <a:p>
            <a:pPr algn="just">
              <a:defRPr/>
            </a:pPr>
            <a:r>
              <a:rPr lang="tr-TR" sz="2400" dirty="0" smtClean="0">
                <a:solidFill>
                  <a:srgbClr val="FFFFFF"/>
                </a:solidFill>
              </a:rPr>
              <a:t>Bu durumda SA düğümün kendi kendine uyarılabildiği söylenebilir. Bu aynı zamanda SA düğüme kalbin </a:t>
            </a:r>
            <a:r>
              <a:rPr lang="tr-TR" sz="2400" dirty="0" err="1" smtClean="0">
                <a:solidFill>
                  <a:srgbClr val="FFFFFF"/>
                </a:solidFill>
              </a:rPr>
              <a:t>pacemakerı</a:t>
            </a:r>
            <a:r>
              <a:rPr lang="tr-TR" sz="2400" dirty="0" smtClean="0">
                <a:solidFill>
                  <a:srgbClr val="FFFFFF"/>
                </a:solidFill>
              </a:rPr>
              <a:t>(adım attırıcı) denilmesinin sebebidir.</a:t>
            </a:r>
            <a:endParaRPr lang="tr-TR" altLang="tr-TR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74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37">
            <a:extLst>
              <a:ext uri="{FF2B5EF4-FFF2-40B4-BE49-F238E27FC236}">
                <a16:creationId xmlns:a16="http://schemas.microsoft.com/office/drawing/2014/main" id="{6FBDFA86-51D3-4729-B154-7969183728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85216" cy="6858000"/>
          </a:xfrm>
          <a:prstGeom prst="rect">
            <a:avLst/>
          </a:prstGeom>
          <a:solidFill>
            <a:srgbClr val="C16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CB69FC5-058F-4175-BB72-5A7347A45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4017" y="2095461"/>
            <a:ext cx="4007904" cy="2667077"/>
          </a:xfrm>
          <a:prstGeom prst="rect">
            <a:avLst/>
          </a:prstGeom>
        </p:spPr>
      </p:pic>
      <p:sp>
        <p:nvSpPr>
          <p:cNvPr id="10242" name="1 Başlık"/>
          <p:cNvSpPr>
            <a:spLocks noGrp="1"/>
          </p:cNvSpPr>
          <p:nvPr>
            <p:ph type="title"/>
          </p:nvPr>
        </p:nvSpPr>
        <p:spPr>
          <a:xfrm>
            <a:off x="1024129" y="585216"/>
            <a:ext cx="5062511" cy="1499616"/>
          </a:xfrm>
        </p:spPr>
        <p:txBody>
          <a:bodyPr>
            <a:normAutofit/>
          </a:bodyPr>
          <a:lstStyle/>
          <a:p>
            <a:r>
              <a:rPr lang="tr-TR" dirty="0" err="1" smtClean="0">
                <a:solidFill>
                  <a:srgbClr val="FFFFFF"/>
                </a:solidFill>
              </a:rPr>
              <a:t>Sinoatriyel</a:t>
            </a:r>
            <a:r>
              <a:rPr lang="tr-TR" dirty="0" smtClean="0">
                <a:solidFill>
                  <a:srgbClr val="FFFFFF"/>
                </a:solidFill>
              </a:rPr>
              <a:t> Düğüm</a:t>
            </a:r>
            <a:endParaRPr lang="tr-TR" altLang="tr-TR" dirty="0">
              <a:solidFill>
                <a:srgbClr val="FFFFFF"/>
              </a:solidFill>
            </a:endParaRPr>
          </a:p>
        </p:txBody>
      </p:sp>
      <p:sp>
        <p:nvSpPr>
          <p:cNvPr id="10243" name="2 İçerik Yer Tutucusu"/>
          <p:cNvSpPr>
            <a:spLocks noGrp="1"/>
          </p:cNvSpPr>
          <p:nvPr>
            <p:ph idx="1"/>
          </p:nvPr>
        </p:nvSpPr>
        <p:spPr>
          <a:xfrm>
            <a:off x="406400" y="1899920"/>
            <a:ext cx="5698961" cy="4318000"/>
          </a:xfrm>
        </p:spPr>
        <p:txBody>
          <a:bodyPr>
            <a:normAutofit/>
          </a:bodyPr>
          <a:lstStyle/>
          <a:p>
            <a:pPr algn="just">
              <a:defRPr/>
            </a:pPr>
            <a:endParaRPr lang="tr-TR" sz="1800" dirty="0">
              <a:solidFill>
                <a:srgbClr val="FFFFFF"/>
              </a:solidFill>
            </a:endParaRPr>
          </a:p>
          <a:p>
            <a:pPr algn="just">
              <a:defRPr/>
            </a:pPr>
            <a:r>
              <a:rPr lang="tr-TR" dirty="0" smtClean="0">
                <a:solidFill>
                  <a:schemeClr val="bg1"/>
                </a:solidFill>
              </a:rPr>
              <a:t>Hem sağ </a:t>
            </a:r>
            <a:r>
              <a:rPr lang="tr-TR" dirty="0" err="1" smtClean="0">
                <a:solidFill>
                  <a:schemeClr val="bg1"/>
                </a:solidFill>
              </a:rPr>
              <a:t>hemde</a:t>
            </a:r>
            <a:r>
              <a:rPr lang="tr-TR" dirty="0" smtClean="0">
                <a:solidFill>
                  <a:schemeClr val="bg1"/>
                </a:solidFill>
              </a:rPr>
              <a:t> sol </a:t>
            </a:r>
            <a:r>
              <a:rPr lang="tr-TR" dirty="0" err="1" smtClean="0">
                <a:solidFill>
                  <a:schemeClr val="bg1"/>
                </a:solidFill>
              </a:rPr>
              <a:t>atriyum</a:t>
            </a:r>
            <a:r>
              <a:rPr lang="tr-TR" dirty="0" smtClean="0">
                <a:solidFill>
                  <a:schemeClr val="bg1"/>
                </a:solidFill>
              </a:rPr>
              <a:t> tamamen </a:t>
            </a:r>
            <a:r>
              <a:rPr lang="tr-TR" dirty="0" err="1" smtClean="0">
                <a:solidFill>
                  <a:schemeClr val="bg1"/>
                </a:solidFill>
              </a:rPr>
              <a:t>depolarize</a:t>
            </a:r>
            <a:r>
              <a:rPr lang="tr-TR" dirty="0" smtClean="0">
                <a:solidFill>
                  <a:schemeClr val="bg1"/>
                </a:solidFill>
              </a:rPr>
              <a:t> olduğunda, simultane olarak kasılırlar.</a:t>
            </a:r>
            <a:endParaRPr lang="tr-TR" dirty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tr-TR" dirty="0" smtClean="0">
                <a:solidFill>
                  <a:schemeClr val="bg1"/>
                </a:solidFill>
              </a:rPr>
              <a:t>SA düğümden gelen uyarımlar </a:t>
            </a:r>
            <a:r>
              <a:rPr lang="tr-TR" dirty="0" err="1" smtClean="0">
                <a:solidFill>
                  <a:schemeClr val="bg1"/>
                </a:solidFill>
              </a:rPr>
              <a:t>atriyumlar</a:t>
            </a:r>
            <a:r>
              <a:rPr lang="tr-TR" dirty="0" smtClean="0">
                <a:solidFill>
                  <a:schemeClr val="bg1"/>
                </a:solidFill>
              </a:rPr>
              <a:t> boyunca sağdan sola doğru iletilir.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tr-TR" dirty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tr-TR" dirty="0" smtClean="0">
                <a:solidFill>
                  <a:schemeClr val="bg1"/>
                </a:solidFill>
              </a:rPr>
              <a:t>Bunun yanında uyarım doğrudan </a:t>
            </a:r>
            <a:r>
              <a:rPr lang="tr-TR" dirty="0" err="1" smtClean="0">
                <a:solidFill>
                  <a:schemeClr val="bg1"/>
                </a:solidFill>
              </a:rPr>
              <a:t>ventriküllere</a:t>
            </a:r>
            <a:r>
              <a:rPr lang="tr-TR" dirty="0" smtClean="0">
                <a:solidFill>
                  <a:schemeClr val="bg1"/>
                </a:solidFill>
              </a:rPr>
              <a:t> geçemez</a:t>
            </a:r>
            <a:endParaRPr lang="tr-TR" alt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57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Rectangle 140">
            <a:extLst>
              <a:ext uri="{FF2B5EF4-FFF2-40B4-BE49-F238E27FC236}">
                <a16:creationId xmlns:a16="http://schemas.microsoft.com/office/drawing/2014/main" id="{CEB41C5C-0F34-4DDA-9D7C-5E717F35F60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134677" y="303591"/>
            <a:ext cx="573559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ardiac conduction system ile ilgili görsel sonucu">
            <a:extLst>
              <a:ext uri="{FF2B5EF4-FFF2-40B4-BE49-F238E27FC236}">
                <a16:creationId xmlns:a16="http://schemas.microsoft.com/office/drawing/2014/main" id="{49AD37F7-98FD-4D1C-B8D5-10095D9A57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4632" y="1431224"/>
            <a:ext cx="5126736" cy="384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1 Başlık"/>
          <p:cNvSpPr>
            <a:spLocks noGrp="1"/>
          </p:cNvSpPr>
          <p:nvPr>
            <p:ph type="title"/>
          </p:nvPr>
        </p:nvSpPr>
        <p:spPr>
          <a:xfrm>
            <a:off x="6392598" y="640263"/>
            <a:ext cx="5221266" cy="1344975"/>
          </a:xfrm>
        </p:spPr>
        <p:txBody>
          <a:bodyPr>
            <a:normAutofit/>
          </a:bodyPr>
          <a:lstStyle/>
          <a:p>
            <a:pPr algn="ctr"/>
            <a:r>
              <a:rPr lang="tr-TR" sz="4000" dirty="0" err="1" smtClean="0"/>
              <a:t>Atriyoventriküler</a:t>
            </a:r>
            <a:r>
              <a:rPr lang="tr-TR" sz="4000" dirty="0" smtClean="0"/>
              <a:t> Düğüm</a:t>
            </a:r>
            <a:endParaRPr lang="tr-TR" altLang="tr-TR" sz="4000" dirty="0"/>
          </a:p>
        </p:txBody>
      </p:sp>
      <p:sp>
        <p:nvSpPr>
          <p:cNvPr id="10243" name="2 İçerik Yer Tutucusu"/>
          <p:cNvSpPr>
            <a:spLocks noGrp="1"/>
          </p:cNvSpPr>
          <p:nvPr>
            <p:ph idx="1"/>
          </p:nvPr>
        </p:nvSpPr>
        <p:spPr>
          <a:xfrm>
            <a:off x="6378374" y="1725523"/>
            <a:ext cx="5235490" cy="377301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tr-TR" sz="2400" dirty="0" err="1" smtClean="0"/>
              <a:t>Atriyumlar</a:t>
            </a:r>
            <a:r>
              <a:rPr lang="tr-TR" sz="2400" dirty="0" smtClean="0"/>
              <a:t> </a:t>
            </a:r>
            <a:r>
              <a:rPr lang="tr-TR" sz="2400" dirty="0" err="1" smtClean="0"/>
              <a:t>depolarize</a:t>
            </a:r>
            <a:r>
              <a:rPr lang="tr-TR" sz="2400" dirty="0" smtClean="0"/>
              <a:t> olduklarında, </a:t>
            </a:r>
            <a:r>
              <a:rPr lang="tr-TR" sz="2400" dirty="0" err="1" smtClean="0"/>
              <a:t>impuls</a:t>
            </a:r>
            <a:r>
              <a:rPr lang="tr-TR" sz="2400" dirty="0" smtClean="0"/>
              <a:t> başka bir özelleşmiş kas lifleri grubu olan </a:t>
            </a:r>
            <a:r>
              <a:rPr lang="tr-TR" sz="2400" dirty="0" err="1" smtClean="0"/>
              <a:t>atriyoventriküler</a:t>
            </a:r>
            <a:r>
              <a:rPr lang="tr-TR" sz="2400" dirty="0" smtClean="0"/>
              <a:t> düğüm tarafından alınır.</a:t>
            </a:r>
            <a:endParaRPr lang="tr-TR" sz="2400" dirty="0"/>
          </a:p>
          <a:p>
            <a:pPr algn="just">
              <a:defRPr/>
            </a:pPr>
            <a:r>
              <a:rPr lang="tr-TR" sz="2400" dirty="0" smtClean="0"/>
              <a:t>AV düğüm </a:t>
            </a:r>
            <a:r>
              <a:rPr lang="tr-TR" sz="2400" dirty="0" err="1" smtClean="0"/>
              <a:t>septum</a:t>
            </a:r>
            <a:r>
              <a:rPr lang="tr-TR" sz="2400" dirty="0" smtClean="0"/>
              <a:t> </a:t>
            </a:r>
            <a:r>
              <a:rPr lang="tr-TR" sz="2400" dirty="0" err="1" smtClean="0"/>
              <a:t>interatrialenin</a:t>
            </a:r>
            <a:r>
              <a:rPr lang="tr-TR" sz="2400" dirty="0" smtClean="0"/>
              <a:t> yanında sağ </a:t>
            </a:r>
            <a:r>
              <a:rPr lang="tr-TR" sz="2400" dirty="0" err="1" smtClean="0"/>
              <a:t>atriyumun</a:t>
            </a:r>
            <a:r>
              <a:rPr lang="tr-TR" sz="2400" dirty="0" smtClean="0"/>
              <a:t> tabanında bulunur.</a:t>
            </a:r>
            <a:r>
              <a:rPr lang="en-US" sz="2400" dirty="0" smtClean="0"/>
              <a:t> </a:t>
            </a:r>
            <a:endParaRPr lang="tr-TR" sz="2400" dirty="0"/>
          </a:p>
          <a:p>
            <a:pPr algn="just">
              <a:defRPr/>
            </a:pPr>
            <a:r>
              <a:rPr lang="tr-TR" sz="2400" dirty="0" smtClean="0"/>
              <a:t>Bu lif grupları </a:t>
            </a:r>
            <a:r>
              <a:rPr lang="tr-TR" sz="2400" dirty="0" err="1" smtClean="0"/>
              <a:t>atriyum</a:t>
            </a:r>
            <a:r>
              <a:rPr lang="tr-TR" sz="2400" dirty="0" smtClean="0"/>
              <a:t> ve </a:t>
            </a:r>
            <a:r>
              <a:rPr lang="tr-TR" sz="2400" dirty="0" err="1" smtClean="0"/>
              <a:t>ventriküller</a:t>
            </a:r>
            <a:r>
              <a:rPr lang="tr-TR" sz="2400" dirty="0" smtClean="0"/>
              <a:t> arasındaki iletim için tek geçiş yoludur. Uyarım AV düğüm tarafından iletilirken hızı yavaşlatılır.</a:t>
            </a:r>
            <a:r>
              <a:rPr lang="en-US" sz="2400" dirty="0" smtClean="0"/>
              <a:t> </a:t>
            </a:r>
            <a:endParaRPr lang="tr-TR" sz="2400" dirty="0"/>
          </a:p>
          <a:p>
            <a:pPr algn="just">
              <a:defRPr/>
            </a:pPr>
            <a:r>
              <a:rPr lang="tr-TR" sz="2400" dirty="0" smtClean="0"/>
              <a:t>Bu yavaşlama, iletim </a:t>
            </a:r>
            <a:r>
              <a:rPr lang="tr-TR" sz="2400" dirty="0"/>
              <a:t>l</a:t>
            </a:r>
            <a:r>
              <a:rPr lang="tr-TR" sz="2400" dirty="0" smtClean="0"/>
              <a:t>iflerinin çaplarının aşırı küçük olmasından kaynaklanmaktadır.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116898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kırpılmış</Template>
  <TotalTime>620</TotalTime>
  <Words>852</Words>
  <Application>Microsoft Office PowerPoint</Application>
  <PresentationFormat>Geniş ekran</PresentationFormat>
  <Paragraphs>105</Paragraphs>
  <Slides>19</Slides>
  <Notes>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Wingdings</vt:lpstr>
      <vt:lpstr>Office Teması</vt:lpstr>
      <vt:lpstr>Kalbin Biyoelektriksel Aktivitesi ve EKG</vt:lpstr>
      <vt:lpstr>Anatomik Yerleşim</vt:lpstr>
      <vt:lpstr>Kalbin Temel Görevleri</vt:lpstr>
      <vt:lpstr>Kalbin Katmanları</vt:lpstr>
      <vt:lpstr>Kalbin Odacıkları</vt:lpstr>
      <vt:lpstr>Kalbin özel ileti sistemi</vt:lpstr>
      <vt:lpstr>Sinoatriyel düğüm</vt:lpstr>
      <vt:lpstr>Sinoatriyel Düğüm</vt:lpstr>
      <vt:lpstr>Atriyoventriküler Düğüm</vt:lpstr>
      <vt:lpstr>Atriyoventriküler Düğüm</vt:lpstr>
      <vt:lpstr>His Demetleri</vt:lpstr>
      <vt:lpstr>Pürkinje İplikçikleri</vt:lpstr>
      <vt:lpstr>EKG Nedir?</vt:lpstr>
      <vt:lpstr>EKG Nedir?</vt:lpstr>
      <vt:lpstr>EKG nin Temel Kuralları</vt:lpstr>
      <vt:lpstr>EKG Elektrotları</vt:lpstr>
      <vt:lpstr>Einthoven Üçgeni ve Derivasyonlar</vt:lpstr>
      <vt:lpstr>Unipolar ve Bipolar Derivasyonlar</vt:lpstr>
      <vt:lpstr>Sorularınız?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Fizyolab1</dc:creator>
  <cp:lastModifiedBy>Etkin</cp:lastModifiedBy>
  <cp:revision>48</cp:revision>
  <dcterms:created xsi:type="dcterms:W3CDTF">2017-11-03T09:33:25Z</dcterms:created>
  <dcterms:modified xsi:type="dcterms:W3CDTF">2021-11-08T10:04:13Z</dcterms:modified>
</cp:coreProperties>
</file>