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8" r:id="rId4"/>
    <p:sldId id="260" r:id="rId5"/>
    <p:sldId id="306" r:id="rId6"/>
    <p:sldId id="300" r:id="rId7"/>
    <p:sldId id="304" r:id="rId8"/>
    <p:sldId id="307" r:id="rId9"/>
  </p:sldIdLst>
  <p:sldSz cx="9144000" cy="6858000" type="screen4x3"/>
  <p:notesSz cx="6858000" cy="9144000"/>
  <p:defaultTextStyle>
    <a:defPPr>
      <a:defRPr lang="tr-T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37" autoAdjust="0"/>
    <p:restoredTop sz="94660"/>
  </p:normalViewPr>
  <p:slideViewPr>
    <p:cSldViewPr>
      <p:cViewPr varScale="1">
        <p:scale>
          <a:sx n="83" d="100"/>
          <a:sy n="83" d="100"/>
        </p:scale>
        <p:origin x="1589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A5F68E-30EF-4280-AFC5-9C96A93CC208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25F09-34D8-4F8F-A042-9BD471225B0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222558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29EB7A-3D9C-4AA6-B7A4-351C98C64EC5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42A9A-604E-425F-BAF9-4EC59AA010A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16048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2FC9E-E5C3-49CD-ACC0-F9025AF72AC7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591413-4134-4D5F-BC9D-9D316523F926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567474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C224A-C846-4B7E-B92D-2CB8E349C42A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9AFEC-F92E-43CD-ADB4-B69C7B8612B4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790039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5C7F8B-3B05-4287-BED6-441CCA221B2B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CF51FB-3CE7-4110-A654-16CE898A5C6D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942698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43438-F260-4211-8120-D3AA732E7505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ABFD7-B4B5-423F-904A-13EFECF02F1A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617203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15075-65A5-405E-9E42-CA4CBAE783C4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8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49F7F5-4359-40DD-8C2B-1088CA05DAA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4068416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046A2-7491-4BE0-BE8B-624E9D550625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2C10B0-41C9-401F-8C53-6D3245D94372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2297872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569A5-1308-41EA-9990-472DAA55BAA2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3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88B59-FB1A-4E32-9CE5-0EDFFD1A1D0F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442275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C0FC52-CDEB-4F8E-BCB8-2219EA89B0E9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6FA79-D69B-4830-84DC-F9332A511EA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1739707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3F4FB9-F9DA-4509-A2D2-01866142D996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6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EE85B2-64B5-403C-87C7-D20107EBF203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3529929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Başlık Yer Tutucusu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başlık stili için tıklatın</a:t>
            </a:r>
          </a:p>
        </p:txBody>
      </p:sp>
      <p:sp>
        <p:nvSpPr>
          <p:cNvPr id="1027" name="2 Metin Yer Tutucusu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tr-TR" smtClean="0"/>
              <a:t>Asıl metin stillerini düzenlemek için tıklatın</a:t>
            </a:r>
          </a:p>
          <a:p>
            <a:pPr lvl="1"/>
            <a:r>
              <a:rPr lang="tr-TR" altLang="tr-TR" smtClean="0"/>
              <a:t>İkinci düzey</a:t>
            </a:r>
          </a:p>
          <a:p>
            <a:pPr lvl="2"/>
            <a:r>
              <a:rPr lang="tr-TR" altLang="tr-TR" smtClean="0"/>
              <a:t>Üçüncü düzey</a:t>
            </a:r>
          </a:p>
          <a:p>
            <a:pPr lvl="3"/>
            <a:r>
              <a:rPr lang="tr-TR" altLang="tr-TR" smtClean="0"/>
              <a:t>Dördüncü düzey</a:t>
            </a:r>
          </a:p>
          <a:p>
            <a:pPr lvl="4"/>
            <a:r>
              <a:rPr lang="tr-TR" altLang="tr-TR" smtClean="0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4D95E8-A883-432D-9D6A-30A3818A11B8}" type="datetimeFigureOut">
              <a:rPr lang="tr-TR"/>
              <a:pPr>
                <a:defRPr/>
              </a:pPr>
              <a:t>2.02.2020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9B894"/>
                </a:solidFill>
                <a:latin typeface="Georgia" panose="02040502050405020303" pitchFamily="18" charset="0"/>
              </a:defRPr>
            </a:lvl1pPr>
          </a:lstStyle>
          <a:p>
            <a:pPr>
              <a:defRPr/>
            </a:pPr>
            <a:fld id="{66836BEC-660A-439F-9621-511E6EAE2279}" type="slidenum">
              <a:rPr lang="tr-TR" altLang="tr-TR"/>
              <a:pPr>
                <a:defRPr/>
              </a:pPr>
              <a:t>‹#›</a:t>
            </a:fld>
            <a:endParaRPr lang="tr-TR" alt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anose="02040502050405020303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anose="02040502050405020303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anose="02040502050405020303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anose="02040502050405020303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anose="02040502050405020303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anose="02040502050405020303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anose="02040502050405020303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anose="02040502050405020303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Kamusal Alan ve Kent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tr-TR" dirty="0" smtClean="0"/>
              <a:t>4. Hafta</a:t>
            </a:r>
            <a:endParaRPr lang="tr-TR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Mezopotamya</a:t>
            </a:r>
          </a:p>
        </p:txBody>
      </p:sp>
      <p:pic>
        <p:nvPicPr>
          <p:cNvPr id="4099" name="5 İçerik Yer Tutucusu" descr="mezopotamya 2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187450" y="1554163"/>
            <a:ext cx="6985000" cy="4525962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Mezopotamya Uygarliklari</a:t>
            </a:r>
          </a:p>
        </p:txBody>
      </p:sp>
      <p:sp>
        <p:nvSpPr>
          <p:cNvPr id="717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En bilinenleri</a:t>
            </a:r>
          </a:p>
          <a:p>
            <a:pPr lvl="1" eaLnBrk="1" hangingPunct="1"/>
            <a:r>
              <a:rPr lang="tr-TR" altLang="tr-TR" smtClean="0"/>
              <a:t>Sümer (Sumeria M.Ö. 4500- 2300)</a:t>
            </a:r>
          </a:p>
          <a:p>
            <a:pPr lvl="1" eaLnBrk="1" hangingPunct="1"/>
            <a:r>
              <a:rPr lang="tr-TR" altLang="tr-TR" smtClean="0"/>
              <a:t>Akad (Akkadia M.Ö. 2300- 2200)</a:t>
            </a:r>
          </a:p>
          <a:p>
            <a:pPr lvl="1" eaLnBrk="1" hangingPunct="1"/>
            <a:r>
              <a:rPr lang="tr-TR" altLang="tr-TR" smtClean="0"/>
              <a:t>Babil (Babylonia M.Ö. 1800- 600)</a:t>
            </a:r>
          </a:p>
          <a:p>
            <a:pPr lvl="1" eaLnBrk="1" hangingPunct="1"/>
            <a:r>
              <a:rPr lang="tr-TR" altLang="tr-TR" smtClean="0"/>
              <a:t>Asur (Assyrian M.Ö. 2600 – 600)</a:t>
            </a:r>
          </a:p>
          <a:p>
            <a:pPr lvl="1" eaLnBrk="1" hangingPunct="1"/>
            <a:r>
              <a:rPr lang="tr-TR" altLang="tr-TR" smtClean="0"/>
              <a:t>Elam (Elam M.Ö. 2700 -500)</a:t>
            </a:r>
          </a:p>
          <a:p>
            <a:pPr lvl="1" eaLnBrk="1" hangingPunct="1"/>
            <a:endParaRPr lang="tr-TR" altLang="tr-T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Mezopotamya sehir devletleri</a:t>
            </a:r>
          </a:p>
        </p:txBody>
      </p:sp>
      <p:sp>
        <p:nvSpPr>
          <p:cNvPr id="1024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Her şehrin kendi devleti var</a:t>
            </a:r>
          </a:p>
          <a:p>
            <a:pPr eaLnBrk="1" hangingPunct="1"/>
            <a:r>
              <a:rPr lang="tr-TR" altLang="tr-TR" smtClean="0"/>
              <a:t>Kendi tanrıları</a:t>
            </a:r>
          </a:p>
          <a:p>
            <a:pPr eaLnBrk="1" hangingPunct="1"/>
            <a:r>
              <a:rPr lang="tr-TR" altLang="tr-TR" smtClean="0"/>
              <a:t>Kendi yasaları</a:t>
            </a:r>
          </a:p>
          <a:p>
            <a:pPr eaLnBrk="1" hangingPunct="1"/>
            <a:r>
              <a:rPr lang="tr-TR" altLang="tr-TR" smtClean="0"/>
              <a:t>Kendi özel gün ve kutlamaları</a:t>
            </a:r>
          </a:p>
          <a:p>
            <a:pPr eaLnBrk="1" hangingPunct="1"/>
            <a:r>
              <a:rPr lang="tr-TR" altLang="tr-TR" smtClean="0"/>
              <a:t>Rahip-kral</a:t>
            </a:r>
          </a:p>
          <a:p>
            <a:pPr eaLnBrk="1" hangingPunct="1"/>
            <a:r>
              <a:rPr lang="tr-TR" altLang="tr-TR" smtClean="0"/>
              <a:t>Ziggurat </a:t>
            </a:r>
          </a:p>
        </p:txBody>
      </p:sp>
      <p:pic>
        <p:nvPicPr>
          <p:cNvPr id="10244" name="3 Resim" descr="exam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1142">
            <a:off x="7043738" y="4333875"/>
            <a:ext cx="1506537" cy="140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Ziggurat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3 ana bölümden oluşur</a:t>
            </a:r>
          </a:p>
          <a:p>
            <a:r>
              <a:rPr lang="tr-TR" dirty="0" smtClean="0"/>
              <a:t>İlk kat erzak deposudur</a:t>
            </a:r>
          </a:p>
          <a:p>
            <a:r>
              <a:rPr lang="tr-TR" dirty="0" smtClean="0"/>
              <a:t>2. katta okullar ve tapınak bulunur</a:t>
            </a:r>
          </a:p>
          <a:p>
            <a:r>
              <a:rPr lang="tr-TR" dirty="0" smtClean="0"/>
              <a:t>En üst kat ise gözlemevi olarak kullanılmıştır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132974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74242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tr-TR" altLang="tr-TR" sz="2000" dirty="0" smtClean="0"/>
              <a:t>URUK: Kral Gılgamış’ın adıyla anılan ve ilk yazılı destan olarak bilinen Gılgamış Destanı’nın geçtiği kenttir. Ayrıca Nuh </a:t>
            </a:r>
            <a:r>
              <a:rPr lang="tr-TR" altLang="tr-TR" sz="2000" dirty="0" err="1" smtClean="0"/>
              <a:t>Tufanı’nın</a:t>
            </a:r>
            <a:r>
              <a:rPr lang="tr-TR" altLang="tr-TR" sz="2000" dirty="0" smtClean="0"/>
              <a:t> geçtiği 4 kentten biri olduğu söylenmektedir. </a:t>
            </a:r>
          </a:p>
        </p:txBody>
      </p:sp>
      <p:pic>
        <p:nvPicPr>
          <p:cNvPr id="21507" name="İçerik Yer Tutucusu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2579688"/>
            <a:ext cx="4038600" cy="2566987"/>
          </a:xfrm>
        </p:spPr>
      </p:pic>
      <p:pic>
        <p:nvPicPr>
          <p:cNvPr id="21508" name="İçerik Yer Tutucusu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648200" y="2551113"/>
            <a:ext cx="4038600" cy="2624137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1975"/>
          </a:xfrm>
        </p:spPr>
        <p:txBody>
          <a:bodyPr/>
          <a:lstStyle/>
          <a:p>
            <a:r>
              <a:rPr lang="tr-TR" altLang="tr-TR" sz="2800" dirty="0" smtClean="0"/>
              <a:t>Gılgamış Destanı</a:t>
            </a:r>
          </a:p>
        </p:txBody>
      </p:sp>
      <p:sp>
        <p:nvSpPr>
          <p:cNvPr id="22531" name="İçerik Yer Tutucusu 2"/>
          <p:cNvSpPr>
            <a:spLocks noGrp="1"/>
          </p:cNvSpPr>
          <p:nvPr>
            <p:ph idx="1"/>
          </p:nvPr>
        </p:nvSpPr>
        <p:spPr>
          <a:xfrm>
            <a:off x="457200" y="1052513"/>
            <a:ext cx="8229600" cy="5400675"/>
          </a:xfrm>
        </p:spPr>
        <p:txBody>
          <a:bodyPr/>
          <a:lstStyle/>
          <a:p>
            <a:endParaRPr lang="tr-TR" altLang="tr-TR" sz="1100" dirty="0" smtClean="0"/>
          </a:p>
          <a:p>
            <a:pPr>
              <a:lnSpc>
                <a:spcPct val="150000"/>
              </a:lnSpc>
            </a:pPr>
            <a:r>
              <a:rPr lang="tr-TR" altLang="tr-TR" sz="2000" dirty="0" err="1" smtClean="0"/>
              <a:t>Gılgameş</a:t>
            </a:r>
            <a:r>
              <a:rPr lang="tr-TR" altLang="tr-TR" sz="2000" dirty="0" smtClean="0"/>
              <a:t> Destanı Asur Krallığı’nın son büyük kralı </a:t>
            </a:r>
            <a:r>
              <a:rPr lang="tr-TR" altLang="tr-TR" sz="2000" dirty="0" err="1" smtClean="0"/>
              <a:t>Asurbanipal’ın</a:t>
            </a:r>
            <a:r>
              <a:rPr lang="tr-TR" altLang="tr-TR" sz="2000" dirty="0" smtClean="0"/>
              <a:t> (MÖ 669-631) kurduğu kitaplıkta 1853 yılında bulunmuştur.</a:t>
            </a:r>
          </a:p>
          <a:p>
            <a:pPr>
              <a:lnSpc>
                <a:spcPct val="150000"/>
              </a:lnSpc>
            </a:pPr>
            <a:endParaRPr lang="tr-TR" altLang="tr-TR" sz="2000" dirty="0" smtClean="0"/>
          </a:p>
          <a:p>
            <a:pPr>
              <a:lnSpc>
                <a:spcPct val="150000"/>
              </a:lnSpc>
            </a:pPr>
            <a:r>
              <a:rPr lang="tr-TR" altLang="tr-TR" sz="2000" dirty="0" err="1" smtClean="0"/>
              <a:t>Asurbanipal</a:t>
            </a:r>
            <a:r>
              <a:rPr lang="tr-TR" altLang="tr-TR" sz="2000" dirty="0" smtClean="0"/>
              <a:t>, çağının tarihsel tutanaklarıyla daha eski dönemlerin ilahilerini, şiirlerini, bilimsel ve dinsel metinlerini bir araya toplayarak, büyük görkemli bir kitaplık kurdurmuştu. Dört bir yana saldığı adamların Babil, Uruk ve </a:t>
            </a:r>
            <a:r>
              <a:rPr lang="tr-TR" altLang="tr-TR" sz="2000" dirty="0" err="1" smtClean="0"/>
              <a:t>Nippur</a:t>
            </a:r>
            <a:r>
              <a:rPr lang="tr-TR" altLang="tr-TR" sz="2000" dirty="0" smtClean="0"/>
              <a:t> gibi eski bilim merkezlerindeki arşivleri taramalarını buyurmuş, sonra da daha önceki çağlarda kullanılan dil olan Sümerceyle yazılmış metinleri kopya edip Akad-Sami dillerine çevirmişti.</a:t>
            </a:r>
          </a:p>
          <a:p>
            <a:endParaRPr lang="tr-TR" altLang="tr-TR" sz="1800" dirty="0" smtClean="0"/>
          </a:p>
          <a:p>
            <a:endParaRPr lang="tr-TR" altLang="tr-TR" sz="12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altLang="tr-TR" dirty="0"/>
              <a:t>Gılgamış Destanı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sz="2800" dirty="0"/>
              <a:t>1853 yılında bulunan bu tabletlerin değeri çok daha sonraları anlaşılabildi.</a:t>
            </a:r>
          </a:p>
          <a:p>
            <a:endParaRPr lang="tr-TR" altLang="tr-TR" sz="2800" dirty="0"/>
          </a:p>
          <a:p>
            <a:r>
              <a:rPr lang="tr-TR" altLang="tr-TR" sz="2800" dirty="0"/>
              <a:t>Tabletler 12 bölümden oluşmaktaydı. Metindeki boşluklar Mezopotamya’ da ve Anadolu’ da ortaya </a:t>
            </a:r>
            <a:r>
              <a:rPr lang="tr-TR" altLang="tr-TR" sz="2800" dirty="0" smtClean="0"/>
              <a:t>çıkarılan </a:t>
            </a:r>
            <a:r>
              <a:rPr lang="tr-TR" altLang="tr-TR" sz="2800" dirty="0"/>
              <a:t>başka kitabelerden elde edilen bilgilerle tamamlanmıştır.</a:t>
            </a:r>
          </a:p>
          <a:p>
            <a:endParaRPr lang="tr-TR" altLang="tr-TR" sz="1800" dirty="0"/>
          </a:p>
          <a:p>
            <a:r>
              <a:rPr lang="tr-TR" altLang="tr-TR" sz="2800" dirty="0"/>
              <a:t>Sümer toplumuna ilişkin önemli bilgiler </a:t>
            </a:r>
            <a:r>
              <a:rPr lang="tr-TR" altLang="tr-TR" sz="2800" dirty="0" smtClean="0"/>
              <a:t>verir</a:t>
            </a:r>
            <a:endParaRPr lang="tr-TR" altLang="tr-TR" sz="2800" dirty="0"/>
          </a:p>
        </p:txBody>
      </p:sp>
    </p:spTree>
    <p:extLst>
      <p:ext uri="{BB962C8B-B14F-4D97-AF65-F5344CB8AC3E}">
        <p14:creationId xmlns:p14="http://schemas.microsoft.com/office/powerpoint/2010/main" val="284529751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Özel 9">
      <a:dk1>
        <a:srgbClr val="F79646"/>
      </a:dk1>
      <a:lt1>
        <a:srgbClr val="973A36"/>
      </a:lt1>
      <a:dk2>
        <a:srgbClr val="4CADC5"/>
      </a:dk2>
      <a:lt2>
        <a:srgbClr val="FFC000"/>
      </a:lt2>
      <a:accent1>
        <a:srgbClr val="76923C"/>
      </a:accent1>
      <a:accent2>
        <a:srgbClr val="31859B"/>
      </a:accent2>
      <a:accent3>
        <a:srgbClr val="938953"/>
      </a:accent3>
      <a:accent4>
        <a:srgbClr val="92CDDC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ent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246</Words>
  <Application>Microsoft Office PowerPoint</Application>
  <PresentationFormat>Ekran Gösterisi (4:3)</PresentationFormat>
  <Paragraphs>34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Georgia</vt:lpstr>
      <vt:lpstr>Ofis Teması</vt:lpstr>
      <vt:lpstr>Kamusal Alan ve Kent</vt:lpstr>
      <vt:lpstr>Mezopotamya</vt:lpstr>
      <vt:lpstr>Mezopotamya Uygarliklari</vt:lpstr>
      <vt:lpstr>Mezopotamya sehir devletleri</vt:lpstr>
      <vt:lpstr>Ziggurat</vt:lpstr>
      <vt:lpstr>URUK: Kral Gılgamış’ın adıyla anılan ve ilk yazılı destan olarak bilinen Gılgamış Destanı’nın geçtiği kenttir. Ayrıca Nuh Tufanı’nın geçtiği 4 kentten biri olduğu söylenmektedir. </vt:lpstr>
      <vt:lpstr>Gılgamış Destanı</vt:lpstr>
      <vt:lpstr>Gılgamış Destanı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Kamusal Alan ve Kent</dc:title>
  <dc:creator>Word</dc:creator>
  <cp:lastModifiedBy>user</cp:lastModifiedBy>
  <cp:revision>22</cp:revision>
  <dcterms:created xsi:type="dcterms:W3CDTF">2017-03-17T08:43:05Z</dcterms:created>
  <dcterms:modified xsi:type="dcterms:W3CDTF">2020-02-02T15:05:54Z</dcterms:modified>
</cp:coreProperties>
</file>