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78" r:id="rId7"/>
    <p:sldId id="262" r:id="rId8"/>
    <p:sldId id="279" r:id="rId9"/>
    <p:sldId id="263" r:id="rId1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5671E-666C-49B9-8785-EFA32D522B44}" type="datetimeFigureOut">
              <a:rPr lang="tr-TR" smtClean="0"/>
              <a:pPr/>
              <a:t>08.04.2018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5C73-20A3-475A-80D4-B0B68A41A78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5671E-666C-49B9-8785-EFA32D522B44}" type="datetimeFigureOut">
              <a:rPr lang="tr-TR" smtClean="0"/>
              <a:pPr/>
              <a:t>08.04.2018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5C73-20A3-475A-80D4-B0B68A41A78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5671E-666C-49B9-8785-EFA32D522B44}" type="datetimeFigureOut">
              <a:rPr lang="tr-TR" smtClean="0"/>
              <a:pPr/>
              <a:t>08.04.2018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5C73-20A3-475A-80D4-B0B68A41A78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5671E-666C-49B9-8785-EFA32D522B44}" type="datetimeFigureOut">
              <a:rPr lang="tr-TR" smtClean="0"/>
              <a:pPr/>
              <a:t>08.04.2018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5C73-20A3-475A-80D4-B0B68A41A78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5671E-666C-49B9-8785-EFA32D522B44}" type="datetimeFigureOut">
              <a:rPr lang="tr-TR" smtClean="0"/>
              <a:pPr/>
              <a:t>08.04.2018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5C73-20A3-475A-80D4-B0B68A41A78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5671E-666C-49B9-8785-EFA32D522B44}" type="datetimeFigureOut">
              <a:rPr lang="tr-TR" smtClean="0"/>
              <a:pPr/>
              <a:t>08.04.2018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5C73-20A3-475A-80D4-B0B68A41A78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5671E-666C-49B9-8785-EFA32D522B44}" type="datetimeFigureOut">
              <a:rPr lang="tr-TR" smtClean="0"/>
              <a:pPr/>
              <a:t>08.04.2018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5C73-20A3-475A-80D4-B0B68A41A78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5671E-666C-49B9-8785-EFA32D522B44}" type="datetimeFigureOut">
              <a:rPr lang="tr-TR" smtClean="0"/>
              <a:pPr/>
              <a:t>08.04.2018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5C73-20A3-475A-80D4-B0B68A41A78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5671E-666C-49B9-8785-EFA32D522B44}" type="datetimeFigureOut">
              <a:rPr lang="tr-TR" smtClean="0"/>
              <a:pPr/>
              <a:t>08.04.2018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5C73-20A3-475A-80D4-B0B68A41A78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5671E-666C-49B9-8785-EFA32D522B44}" type="datetimeFigureOut">
              <a:rPr lang="tr-TR" smtClean="0"/>
              <a:pPr/>
              <a:t>08.04.2018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5C73-20A3-475A-80D4-B0B68A41A78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5671E-666C-49B9-8785-EFA32D522B44}" type="datetimeFigureOut">
              <a:rPr lang="tr-TR" smtClean="0"/>
              <a:pPr/>
              <a:t>08.04.2018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5C73-20A3-475A-80D4-B0B68A41A78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5671E-666C-49B9-8785-EFA32D522B44}" type="datetimeFigureOut">
              <a:rPr lang="tr-TR" smtClean="0"/>
              <a:pPr/>
              <a:t>08.04.2018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75C73-20A3-475A-80D4-B0B68A41A78F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827585" y="764704"/>
            <a:ext cx="777686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BÖLGESEL </a:t>
            </a:r>
            <a:r>
              <a:rPr lang="tr-TR" sz="2400" b="1" dirty="0"/>
              <a:t>METAMORFİZMASI İLE OLUŞAN </a:t>
            </a:r>
            <a:r>
              <a:rPr lang="tr-TR" sz="2400" b="1" dirty="0" smtClean="0"/>
              <a:t>KAYAÇLAR</a:t>
            </a:r>
          </a:p>
          <a:p>
            <a:pPr algn="ctr"/>
            <a:endParaRPr lang="tr-TR" sz="2400" dirty="0"/>
          </a:p>
          <a:p>
            <a:pPr algn="just"/>
            <a:r>
              <a:rPr lang="tr-TR" sz="2400" dirty="0"/>
              <a:t>Killi kayaçların bölgesel </a:t>
            </a:r>
            <a:r>
              <a:rPr lang="tr-TR" sz="2400" dirty="0" err="1"/>
              <a:t>metamorfizması</a:t>
            </a:r>
            <a:r>
              <a:rPr lang="tr-TR" sz="2400" dirty="0"/>
              <a:t> ile genel olarak </a:t>
            </a:r>
            <a:r>
              <a:rPr lang="tr-TR" sz="2400" b="1" dirty="0" err="1"/>
              <a:t>metapelit</a:t>
            </a:r>
            <a:r>
              <a:rPr lang="tr-TR" sz="2400" b="1" dirty="0"/>
              <a:t> </a:t>
            </a:r>
            <a:r>
              <a:rPr lang="tr-TR" sz="2400" dirty="0"/>
              <a:t>adı altında da toplanabilen </a:t>
            </a:r>
            <a:r>
              <a:rPr lang="tr-TR" sz="2400" u="sng" dirty="0" err="1"/>
              <a:t>arduvaz</a:t>
            </a:r>
            <a:r>
              <a:rPr lang="tr-TR" sz="2400" u="sng" dirty="0"/>
              <a:t>, </a:t>
            </a:r>
            <a:r>
              <a:rPr lang="tr-TR" sz="2400" u="sng" dirty="0" err="1"/>
              <a:t>fillit</a:t>
            </a:r>
            <a:r>
              <a:rPr lang="tr-TR" sz="2400" u="sng" dirty="0"/>
              <a:t>, mikaşist, gnays</a:t>
            </a:r>
            <a:r>
              <a:rPr lang="tr-TR" sz="2400" dirty="0"/>
              <a:t> gibi kayaçlar oluşur. Bu kayaçlar tipik olarak </a:t>
            </a:r>
            <a:r>
              <a:rPr lang="tr-TR" sz="2400" dirty="0" err="1"/>
              <a:t>pirofillit</a:t>
            </a:r>
            <a:r>
              <a:rPr lang="tr-TR" sz="2400" dirty="0"/>
              <a:t>, </a:t>
            </a:r>
            <a:r>
              <a:rPr lang="tr-TR" sz="2400" dirty="0" err="1"/>
              <a:t>andaluzit</a:t>
            </a:r>
            <a:r>
              <a:rPr lang="tr-TR" sz="2400" dirty="0"/>
              <a:t>, </a:t>
            </a:r>
            <a:r>
              <a:rPr lang="tr-TR" sz="2400" dirty="0" err="1"/>
              <a:t>disten</a:t>
            </a:r>
            <a:r>
              <a:rPr lang="tr-TR" sz="2400" dirty="0"/>
              <a:t>, </a:t>
            </a:r>
            <a:r>
              <a:rPr lang="tr-TR" sz="2400" dirty="0" err="1"/>
              <a:t>sillimanit</a:t>
            </a:r>
            <a:r>
              <a:rPr lang="tr-TR" sz="2400" dirty="0"/>
              <a:t>, </a:t>
            </a:r>
            <a:r>
              <a:rPr lang="tr-TR" sz="2400" dirty="0" err="1"/>
              <a:t>kloritoyid</a:t>
            </a:r>
            <a:r>
              <a:rPr lang="tr-TR" sz="2400" dirty="0"/>
              <a:t>, </a:t>
            </a:r>
            <a:r>
              <a:rPr lang="tr-TR" sz="2400" dirty="0" err="1"/>
              <a:t>stavrolit</a:t>
            </a:r>
            <a:r>
              <a:rPr lang="tr-TR" sz="2400" dirty="0"/>
              <a:t>, </a:t>
            </a:r>
            <a:r>
              <a:rPr lang="tr-TR" sz="2400" dirty="0" err="1"/>
              <a:t>kordiyerit</a:t>
            </a:r>
            <a:r>
              <a:rPr lang="tr-TR" sz="2400" dirty="0"/>
              <a:t>, granat (</a:t>
            </a:r>
            <a:r>
              <a:rPr lang="tr-TR" sz="2400" dirty="0" err="1"/>
              <a:t>almandin</a:t>
            </a:r>
            <a:r>
              <a:rPr lang="tr-TR" sz="2400" dirty="0"/>
              <a:t>), mika mineralleri (</a:t>
            </a:r>
            <a:r>
              <a:rPr lang="tr-TR" sz="2400" dirty="0" err="1"/>
              <a:t>muskovit</a:t>
            </a:r>
            <a:r>
              <a:rPr lang="tr-TR" sz="2400" dirty="0"/>
              <a:t>, biyotit, </a:t>
            </a:r>
            <a:r>
              <a:rPr lang="tr-TR" sz="2400" dirty="0" err="1"/>
              <a:t>fenjit</a:t>
            </a:r>
            <a:r>
              <a:rPr lang="tr-TR" sz="2400" dirty="0"/>
              <a:t>, </a:t>
            </a:r>
            <a:r>
              <a:rPr lang="tr-TR" sz="2400" dirty="0" err="1"/>
              <a:t>margarit</a:t>
            </a:r>
            <a:r>
              <a:rPr lang="tr-TR" sz="2400" dirty="0"/>
              <a:t>), </a:t>
            </a:r>
            <a:r>
              <a:rPr lang="tr-TR" sz="2400" dirty="0" err="1" smtClean="0"/>
              <a:t>Stilpnomelan</a:t>
            </a:r>
            <a:r>
              <a:rPr lang="tr-TR" sz="2400" dirty="0"/>
              <a:t>, alkali </a:t>
            </a:r>
            <a:r>
              <a:rPr lang="tr-TR" sz="2400" dirty="0" err="1"/>
              <a:t>feldispat</a:t>
            </a:r>
            <a:r>
              <a:rPr lang="tr-TR" sz="2400" dirty="0"/>
              <a:t> gibi mineralleri içerirler.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827584" y="116632"/>
            <a:ext cx="2414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u="sng" dirty="0"/>
              <a:t>ARDUVAZ (SLEYT</a:t>
            </a:r>
            <a:r>
              <a:rPr lang="tr-TR" b="1" u="sng" dirty="0" smtClean="0"/>
              <a:t>)</a:t>
            </a:r>
            <a:endParaRPr lang="tr-TR" dirty="0"/>
          </a:p>
        </p:txBody>
      </p:sp>
      <p:sp>
        <p:nvSpPr>
          <p:cNvPr id="3" name="2 Metin kutusu"/>
          <p:cNvSpPr txBox="1"/>
          <p:nvPr/>
        </p:nvSpPr>
        <p:spPr>
          <a:xfrm>
            <a:off x="323528" y="620688"/>
            <a:ext cx="82809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dirty="0" err="1"/>
              <a:t>Arduvaz</a:t>
            </a:r>
            <a:r>
              <a:rPr lang="tr-TR" sz="2400" dirty="0"/>
              <a:t>, </a:t>
            </a:r>
            <a:r>
              <a:rPr lang="tr-TR" sz="2400" dirty="0" err="1"/>
              <a:t>diyajenez</a:t>
            </a:r>
            <a:r>
              <a:rPr lang="tr-TR" sz="2400" dirty="0"/>
              <a:t> sonucu tıkızlaşmış ve yapraksı bir doku kazanmış killi kayaçlardan </a:t>
            </a:r>
            <a:r>
              <a:rPr lang="tr-TR" sz="2400" dirty="0" err="1"/>
              <a:t>şeyl</a:t>
            </a:r>
            <a:r>
              <a:rPr lang="tr-TR" sz="2400" dirty="0"/>
              <a:t> ile </a:t>
            </a:r>
            <a:r>
              <a:rPr lang="tr-TR" sz="2400" dirty="0" err="1"/>
              <a:t>fillitler</a:t>
            </a:r>
            <a:r>
              <a:rPr lang="tr-TR" sz="2400" dirty="0"/>
              <a:t> arasında bir konuma sahip, düşük dereceli </a:t>
            </a:r>
            <a:r>
              <a:rPr lang="tr-TR" sz="2400" dirty="0" err="1"/>
              <a:t>metamorfizma</a:t>
            </a:r>
            <a:r>
              <a:rPr lang="tr-TR" sz="2400" dirty="0"/>
              <a:t> ile oluşmuş kayaçlardır</a:t>
            </a:r>
            <a:r>
              <a:rPr lang="tr-TR" sz="2400" dirty="0" smtClean="0"/>
              <a:t>.</a:t>
            </a:r>
          </a:p>
          <a:p>
            <a:pPr algn="just"/>
            <a:endParaRPr lang="tr-TR" sz="2400" dirty="0"/>
          </a:p>
          <a:p>
            <a:pPr algn="just"/>
            <a:r>
              <a:rPr lang="tr-TR" sz="2400" dirty="0"/>
              <a:t>Çok küçük taneli </a:t>
            </a:r>
            <a:r>
              <a:rPr lang="tr-TR" sz="2400" dirty="0" err="1"/>
              <a:t>serisit</a:t>
            </a:r>
            <a:r>
              <a:rPr lang="tr-TR" sz="2400" dirty="0"/>
              <a:t> pullarının ve merceksi mineral </a:t>
            </a:r>
            <a:r>
              <a:rPr lang="tr-TR" sz="2400" dirty="0" err="1" smtClean="0"/>
              <a:t>tanellerinin</a:t>
            </a:r>
            <a:r>
              <a:rPr lang="tr-TR" sz="2400" dirty="0" smtClean="0"/>
              <a:t> </a:t>
            </a:r>
            <a:r>
              <a:rPr lang="tr-TR" sz="2400" dirty="0"/>
              <a:t>birbirlerine paralel bir şekilde dizilmesi ile oluşan ve </a:t>
            </a:r>
            <a:r>
              <a:rPr lang="tr-TR" sz="2400" dirty="0" smtClean="0"/>
              <a:t>mikroskobik </a:t>
            </a:r>
            <a:r>
              <a:rPr lang="tr-TR" sz="2400" dirty="0"/>
              <a:t>olarak da görülebilen, çok mükemmel gelişmiş bir şist dokusuna sahiptirler. Kayaçta </a:t>
            </a:r>
            <a:r>
              <a:rPr lang="tr-TR" sz="2400" dirty="0" err="1"/>
              <a:t>sleyt</a:t>
            </a:r>
            <a:r>
              <a:rPr lang="tr-TR" sz="2400" dirty="0"/>
              <a:t> </a:t>
            </a:r>
            <a:r>
              <a:rPr lang="tr-TR" sz="2400" dirty="0" err="1"/>
              <a:t>klivaj</a:t>
            </a:r>
            <a:r>
              <a:rPr lang="tr-TR" sz="2400" dirty="0"/>
              <a:t> dokusu nedeni ile kayacı herhangi bir yerinden birbirine paralel, ince ve düzgün, büyük levhalara ayırmak mümkündür. Bu durum </a:t>
            </a:r>
            <a:r>
              <a:rPr lang="tr-TR" sz="2400" dirty="0" err="1"/>
              <a:t>arduvazlara</a:t>
            </a:r>
            <a:r>
              <a:rPr lang="tr-TR" sz="2400" dirty="0"/>
              <a:t> özgü çok tipik bir dokusal özelliktir</a:t>
            </a:r>
            <a:r>
              <a:rPr lang="tr-TR" sz="2400" dirty="0" smtClean="0"/>
              <a:t>.</a:t>
            </a:r>
            <a:endParaRPr lang="tr-TR" sz="24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397375"/>
            <a:ext cx="29527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3721373" y="6491288"/>
            <a:ext cx="1860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SLEYT KLIVAJI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467544" y="404664"/>
            <a:ext cx="79208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dirty="0"/>
              <a:t>Genellikle </a:t>
            </a:r>
            <a:r>
              <a:rPr lang="tr-TR" sz="2400" dirty="0" err="1"/>
              <a:t>arduvazlar</a:t>
            </a:r>
            <a:r>
              <a:rPr lang="tr-TR" sz="2400" dirty="0"/>
              <a:t> içerdikleri demir nedeniyle kırmızımsı-kahverengimsi, pembe renkler, </a:t>
            </a:r>
            <a:r>
              <a:rPr lang="tr-TR" sz="2400" dirty="0" err="1"/>
              <a:t>nisbeten</a:t>
            </a:r>
            <a:r>
              <a:rPr lang="tr-TR" sz="2400" dirty="0"/>
              <a:t> bol bulunan karbon ve hidrokarbon nedeniyle grimsi, siyahımsı renklerde gösterirler. Siyah renk kayaçta dağınık durumda bulunan </a:t>
            </a:r>
            <a:r>
              <a:rPr lang="tr-TR" sz="2400" dirty="0" err="1"/>
              <a:t>demirsülfür</a:t>
            </a:r>
            <a:r>
              <a:rPr lang="tr-TR" sz="2400" dirty="0"/>
              <a:t> mineralleri nedeniyle de ortaya çıkabilir. Açık renkli </a:t>
            </a:r>
            <a:r>
              <a:rPr lang="tr-TR" sz="2400" dirty="0" err="1"/>
              <a:t>arduvazlara</a:t>
            </a:r>
            <a:r>
              <a:rPr lang="tr-TR" sz="2400" dirty="0"/>
              <a:t> </a:t>
            </a:r>
            <a:r>
              <a:rPr lang="tr-TR" sz="2400" dirty="0" err="1"/>
              <a:t>nisbeten</a:t>
            </a:r>
            <a:r>
              <a:rPr lang="tr-TR" sz="2400" dirty="0"/>
              <a:t> ender olarak rastlanılır. Bu durum demir ve organik materyal bakımından fakir killi kayaçların kolaylıkla </a:t>
            </a:r>
            <a:r>
              <a:rPr lang="tr-TR" sz="2400" dirty="0" err="1"/>
              <a:t>rekristalize</a:t>
            </a:r>
            <a:r>
              <a:rPr lang="tr-TR" sz="2400" dirty="0"/>
              <a:t> olması ve </a:t>
            </a:r>
            <a:r>
              <a:rPr lang="tr-TR" sz="2400" dirty="0" err="1"/>
              <a:t>arduvaz</a:t>
            </a:r>
            <a:r>
              <a:rPr lang="tr-TR" sz="2400" dirty="0"/>
              <a:t> yerine </a:t>
            </a:r>
            <a:r>
              <a:rPr lang="tr-TR" sz="2400" dirty="0" err="1"/>
              <a:t>fillit</a:t>
            </a:r>
            <a:r>
              <a:rPr lang="tr-TR" sz="2400" dirty="0"/>
              <a:t> veya şistlere dönüşmesi ile açıklanabilir. 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710572"/>
            <a:ext cx="2088232" cy="1446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573016"/>
            <a:ext cx="1958827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4936" y="5235341"/>
            <a:ext cx="2293048" cy="1578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5157192"/>
            <a:ext cx="2331531" cy="146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11560" y="4869160"/>
            <a:ext cx="92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b="1" dirty="0"/>
              <a:t>SLEYT</a:t>
            </a:r>
            <a:endParaRPr lang="en-US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539552" y="476672"/>
            <a:ext cx="756084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dirty="0" err="1" smtClean="0"/>
              <a:t>Arduvaz</a:t>
            </a:r>
            <a:r>
              <a:rPr lang="tr-TR" sz="2400" dirty="0" smtClean="0"/>
              <a:t> bileşenlerinin çok az bir kısmı </a:t>
            </a:r>
            <a:r>
              <a:rPr lang="tr-TR" sz="2400" dirty="0" err="1" smtClean="0"/>
              <a:t>makroskobik</a:t>
            </a:r>
            <a:r>
              <a:rPr lang="tr-TR" sz="2400" dirty="0" smtClean="0"/>
              <a:t> olarak ayırt edilebilir. Çok ince mika pulları, </a:t>
            </a:r>
            <a:r>
              <a:rPr lang="tr-TR" sz="2400" dirty="0" err="1" smtClean="0"/>
              <a:t>silt</a:t>
            </a:r>
            <a:r>
              <a:rPr lang="tr-TR" sz="2400" dirty="0" smtClean="0"/>
              <a:t> tane boyutundaki kuvars tanecikleri ve </a:t>
            </a:r>
            <a:r>
              <a:rPr lang="tr-TR" sz="2400" dirty="0" err="1" smtClean="0"/>
              <a:t>özşekilli</a:t>
            </a:r>
            <a:r>
              <a:rPr lang="tr-TR" sz="2400" dirty="0" smtClean="0"/>
              <a:t> pirit kristallerinin varlığı belirlenebilir. Mikroskop altında kuvars, </a:t>
            </a:r>
            <a:r>
              <a:rPr lang="tr-TR" sz="2400" dirty="0" err="1" smtClean="0"/>
              <a:t>serisit</a:t>
            </a:r>
            <a:r>
              <a:rPr lang="tr-TR" sz="2400" dirty="0" smtClean="0"/>
              <a:t>, </a:t>
            </a:r>
            <a:r>
              <a:rPr lang="tr-TR" sz="2400" dirty="0" err="1" smtClean="0"/>
              <a:t>klorit</a:t>
            </a:r>
            <a:r>
              <a:rPr lang="tr-TR" sz="2400" dirty="0" smtClean="0"/>
              <a:t> pulları, değişik miktarlarda </a:t>
            </a:r>
            <a:r>
              <a:rPr lang="tr-TR" sz="2400" dirty="0" err="1" smtClean="0"/>
              <a:t>opak</a:t>
            </a:r>
            <a:r>
              <a:rPr lang="tr-TR" sz="2400" dirty="0" smtClean="0"/>
              <a:t> mineraller, küçük karbonat ve </a:t>
            </a:r>
            <a:r>
              <a:rPr lang="tr-TR" sz="2400" dirty="0" err="1" smtClean="0"/>
              <a:t>feldispat</a:t>
            </a:r>
            <a:r>
              <a:rPr lang="tr-TR" sz="2400" dirty="0" smtClean="0"/>
              <a:t>  tanecikleri, çok ince karbon ve hidrokarbon lamellerinden oluştuğu gözlenir.</a:t>
            </a:r>
          </a:p>
          <a:p>
            <a:pPr algn="just"/>
            <a:r>
              <a:rPr lang="tr-TR" sz="2400" dirty="0" smtClean="0"/>
              <a:t> </a:t>
            </a:r>
          </a:p>
          <a:p>
            <a:pPr algn="just"/>
            <a:r>
              <a:rPr lang="tr-TR" sz="2400" dirty="0" err="1" smtClean="0"/>
              <a:t>Arduvaz</a:t>
            </a:r>
            <a:r>
              <a:rPr lang="tr-TR" sz="2400" dirty="0" smtClean="0"/>
              <a:t> </a:t>
            </a:r>
            <a:r>
              <a:rPr lang="tr-TR" sz="2400" dirty="0"/>
              <a:t>ve şeyli arazide ayırt etmek önemlidir. </a:t>
            </a:r>
            <a:r>
              <a:rPr lang="tr-TR" sz="2400" dirty="0" err="1"/>
              <a:t>Şeyllerde</a:t>
            </a:r>
            <a:r>
              <a:rPr lang="tr-TR" sz="2400" dirty="0"/>
              <a:t> bölünme tabakalanmaya paralel iken, </a:t>
            </a:r>
            <a:r>
              <a:rPr lang="tr-TR" sz="2400" dirty="0" err="1"/>
              <a:t>arduvazlarda</a:t>
            </a:r>
            <a:r>
              <a:rPr lang="tr-TR" sz="2400" dirty="0"/>
              <a:t> ise genellikle eğik durumdadır. El örneğinde </a:t>
            </a:r>
            <a:r>
              <a:rPr lang="tr-TR" sz="2400" dirty="0" err="1"/>
              <a:t>arduvazın</a:t>
            </a:r>
            <a:r>
              <a:rPr lang="tr-TR" sz="2400" dirty="0"/>
              <a:t> bölünme yüzeyine sivri uçlu bir çakı ile bastırıldığında parafine benzer şekilde bir akma dokusu gösterdiği, şeylin ise daha çok ufalanarak toz haline geldiği gözlenir.</a:t>
            </a:r>
          </a:p>
          <a:p>
            <a:pPr algn="just"/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467544" y="260648"/>
            <a:ext cx="90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u="sng" dirty="0" smtClean="0"/>
              <a:t>FİLLİT</a:t>
            </a:r>
            <a:endParaRPr lang="tr-TR" sz="2400" dirty="0"/>
          </a:p>
        </p:txBody>
      </p:sp>
      <p:sp>
        <p:nvSpPr>
          <p:cNvPr id="3" name="2 Metin kutusu"/>
          <p:cNvSpPr txBox="1"/>
          <p:nvPr/>
        </p:nvSpPr>
        <p:spPr>
          <a:xfrm>
            <a:off x="179512" y="1052736"/>
            <a:ext cx="84249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dirty="0" err="1"/>
              <a:t>Fillitler</a:t>
            </a:r>
            <a:r>
              <a:rPr lang="tr-TR" sz="2400" dirty="0"/>
              <a:t> tane büyüklükleri </a:t>
            </a:r>
            <a:r>
              <a:rPr lang="tr-TR" sz="2400" dirty="0" err="1"/>
              <a:t>arduvaz</a:t>
            </a:r>
            <a:r>
              <a:rPr lang="tr-TR" sz="2400" dirty="0"/>
              <a:t> ve şistler arasında bir durum gösteren, belirgin bir yönlü doku ve </a:t>
            </a:r>
            <a:r>
              <a:rPr lang="tr-TR" sz="2400" dirty="0" err="1"/>
              <a:t>foliasyona</a:t>
            </a:r>
            <a:r>
              <a:rPr lang="tr-TR" sz="2400" dirty="0"/>
              <a:t> sahip kayaçlardır. Killi kayaçların düşük sıcaklık ve basınç altında bölgesel </a:t>
            </a:r>
            <a:r>
              <a:rPr lang="tr-TR" sz="2400" dirty="0" err="1"/>
              <a:t>metamorfizması</a:t>
            </a:r>
            <a:r>
              <a:rPr lang="tr-TR" sz="2400" dirty="0"/>
              <a:t> sonucu oluşurlar. Genellikle değişik tonlarda olabilen gri renge, içerdikleri mika mineralleri nedeniyle de ipeksi bir görünüme sahiptirler</a:t>
            </a:r>
            <a:r>
              <a:rPr lang="tr-TR" sz="2400" dirty="0" smtClean="0"/>
              <a:t>.</a:t>
            </a:r>
            <a:endParaRPr lang="tr-TR" sz="24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573016"/>
            <a:ext cx="629602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467544" y="836712"/>
            <a:ext cx="835292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dirty="0" err="1" smtClean="0"/>
              <a:t>Fillitlerin</a:t>
            </a:r>
            <a:r>
              <a:rPr lang="tr-TR" sz="2400" dirty="0" smtClean="0"/>
              <a:t> bileşenleri </a:t>
            </a:r>
            <a:r>
              <a:rPr lang="tr-TR" sz="2400" dirty="0" err="1" smtClean="0"/>
              <a:t>makroskobik</a:t>
            </a:r>
            <a:r>
              <a:rPr lang="tr-TR" sz="2400" dirty="0" smtClean="0"/>
              <a:t> olarak kısmen tanınabilir. Mikroskop altında </a:t>
            </a:r>
            <a:r>
              <a:rPr lang="tr-TR" sz="2400" dirty="0" err="1" smtClean="0"/>
              <a:t>arduvazları</a:t>
            </a:r>
            <a:r>
              <a:rPr lang="tr-TR" sz="2400" dirty="0" smtClean="0"/>
              <a:t> oluşturan bileşenlerin tane boyları biraz daha büyük olarak </a:t>
            </a:r>
            <a:r>
              <a:rPr lang="tr-TR" sz="2400" dirty="0" err="1" smtClean="0"/>
              <a:t>fillitlerde</a:t>
            </a:r>
            <a:r>
              <a:rPr lang="tr-TR" sz="2400" dirty="0" smtClean="0"/>
              <a:t> de bulunduğu gözlenir. </a:t>
            </a:r>
            <a:r>
              <a:rPr lang="tr-TR" sz="2400" u="sng" dirty="0" smtClean="0"/>
              <a:t>Kayaçta kil mineralleri bulunmaz</a:t>
            </a:r>
            <a:r>
              <a:rPr lang="tr-TR" sz="2400" dirty="0" smtClean="0"/>
              <a:t>. Eğer gözlenirse bunların </a:t>
            </a:r>
            <a:r>
              <a:rPr lang="tr-TR" sz="2400" dirty="0" err="1" smtClean="0"/>
              <a:t>metamorfizma</a:t>
            </a:r>
            <a:r>
              <a:rPr lang="tr-TR" sz="2400" dirty="0" smtClean="0"/>
              <a:t> sonrası (post metamorfik) veya </a:t>
            </a:r>
            <a:r>
              <a:rPr lang="tr-TR" sz="2400" dirty="0" err="1" smtClean="0"/>
              <a:t>hidrotermal</a:t>
            </a:r>
            <a:r>
              <a:rPr lang="tr-TR" sz="2400" dirty="0" smtClean="0"/>
              <a:t> bozunma sonucu oluştukları belirtilir.</a:t>
            </a:r>
          </a:p>
          <a:p>
            <a:pPr algn="just"/>
            <a:endParaRPr lang="tr-TR" sz="2400" dirty="0" smtClean="0"/>
          </a:p>
          <a:p>
            <a:pPr algn="just"/>
            <a:r>
              <a:rPr lang="tr-TR" sz="2400" dirty="0" smtClean="0"/>
              <a:t>Kayacın önemli bir bileşeni </a:t>
            </a:r>
            <a:r>
              <a:rPr lang="tr-TR" sz="2400" u="sng" dirty="0" smtClean="0"/>
              <a:t>kuvars</a:t>
            </a:r>
            <a:r>
              <a:rPr lang="tr-TR" sz="2400" dirty="0" smtClean="0"/>
              <a:t>tır. %30 üzerinde kuvars içeren </a:t>
            </a:r>
            <a:r>
              <a:rPr lang="tr-TR" sz="2400" dirty="0" err="1" smtClean="0"/>
              <a:t>fillitlere</a:t>
            </a:r>
            <a:r>
              <a:rPr lang="tr-TR" sz="2400" dirty="0" smtClean="0"/>
              <a:t> kuvars-</a:t>
            </a:r>
            <a:r>
              <a:rPr lang="tr-TR" sz="2400" dirty="0" err="1" smtClean="0"/>
              <a:t>fillit</a:t>
            </a:r>
            <a:r>
              <a:rPr lang="tr-TR" sz="2400" dirty="0" smtClean="0"/>
              <a:t> denir.</a:t>
            </a:r>
          </a:p>
          <a:p>
            <a:pPr algn="just"/>
            <a:endParaRPr lang="tr-TR" sz="2400" dirty="0" smtClean="0"/>
          </a:p>
          <a:p>
            <a:pPr algn="just"/>
            <a:r>
              <a:rPr lang="tr-TR" sz="2400" dirty="0" smtClean="0"/>
              <a:t> </a:t>
            </a:r>
            <a:r>
              <a:rPr lang="tr-TR" sz="2400" dirty="0" err="1" smtClean="0"/>
              <a:t>Fillitlerde</a:t>
            </a:r>
            <a:r>
              <a:rPr lang="tr-TR" sz="2400" dirty="0" smtClean="0"/>
              <a:t> </a:t>
            </a:r>
            <a:r>
              <a:rPr lang="tr-TR" sz="2400" u="sng" dirty="0" err="1" smtClean="0"/>
              <a:t>klorit</a:t>
            </a:r>
            <a:r>
              <a:rPr lang="tr-TR" sz="2400" u="sng" dirty="0" smtClean="0"/>
              <a:t> </a:t>
            </a:r>
            <a:r>
              <a:rPr lang="tr-TR" sz="2400" dirty="0" smtClean="0"/>
              <a:t>de bulunabilir. </a:t>
            </a:r>
            <a:r>
              <a:rPr lang="tr-TR" sz="2400" dirty="0" err="1" smtClean="0"/>
              <a:t>Klorit</a:t>
            </a:r>
            <a:r>
              <a:rPr lang="tr-TR" sz="2400" dirty="0" smtClean="0"/>
              <a:t> genellikle bazik bileşimdeki lavların </a:t>
            </a:r>
            <a:r>
              <a:rPr lang="tr-TR" sz="2400" dirty="0" err="1" smtClean="0"/>
              <a:t>dayk</a:t>
            </a:r>
            <a:r>
              <a:rPr lang="tr-TR" sz="2400" dirty="0" smtClean="0"/>
              <a:t> veya </a:t>
            </a:r>
            <a:r>
              <a:rPr lang="tr-TR" sz="2400" dirty="0" err="1" smtClean="0"/>
              <a:t>sillerin</a:t>
            </a:r>
            <a:r>
              <a:rPr lang="tr-TR" sz="2400" dirty="0" smtClean="0"/>
              <a:t>, </a:t>
            </a:r>
            <a:r>
              <a:rPr lang="tr-TR" sz="2400" dirty="0" err="1" smtClean="0"/>
              <a:t>piroklastik</a:t>
            </a:r>
            <a:r>
              <a:rPr lang="tr-TR" sz="2400" dirty="0" smtClean="0"/>
              <a:t> kayaçların </a:t>
            </a:r>
            <a:r>
              <a:rPr lang="tr-TR" sz="2400" dirty="0" err="1" smtClean="0"/>
              <a:t>metamorfizması</a:t>
            </a:r>
            <a:r>
              <a:rPr lang="tr-TR" sz="2400" dirty="0" smtClean="0"/>
              <a:t> İle oluşan </a:t>
            </a:r>
            <a:r>
              <a:rPr lang="tr-TR" sz="2400" dirty="0" err="1" smtClean="0"/>
              <a:t>yeşiltaşların</a:t>
            </a:r>
            <a:r>
              <a:rPr lang="tr-TR" sz="2400" dirty="0" smtClean="0"/>
              <a:t> (</a:t>
            </a:r>
            <a:r>
              <a:rPr lang="tr-TR" sz="2400" dirty="0" err="1" smtClean="0"/>
              <a:t>greenstone</a:t>
            </a:r>
            <a:r>
              <a:rPr lang="tr-TR" sz="2400" dirty="0" smtClean="0"/>
              <a:t>) olağan bir bileşendir.</a:t>
            </a:r>
          </a:p>
          <a:p>
            <a:pPr algn="just"/>
            <a:endParaRPr lang="tr-TR" sz="2400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95536" y="476672"/>
            <a:ext cx="79928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dirty="0"/>
              <a:t> </a:t>
            </a:r>
          </a:p>
          <a:p>
            <a:pPr algn="just"/>
            <a:r>
              <a:rPr lang="tr-TR" sz="2400" dirty="0"/>
              <a:t>Bu tür kayaçlarda </a:t>
            </a:r>
            <a:r>
              <a:rPr lang="tr-TR" sz="2400" dirty="0" err="1"/>
              <a:t>silt</a:t>
            </a:r>
            <a:r>
              <a:rPr lang="tr-TR" sz="2400" dirty="0"/>
              <a:t> tane boyuna sahip, </a:t>
            </a:r>
            <a:r>
              <a:rPr lang="tr-TR" sz="2400" dirty="0" err="1"/>
              <a:t>albit</a:t>
            </a:r>
            <a:r>
              <a:rPr lang="tr-TR" sz="2400" dirty="0"/>
              <a:t>, </a:t>
            </a:r>
            <a:r>
              <a:rPr lang="tr-TR" sz="2400" dirty="0" err="1"/>
              <a:t>epidot</a:t>
            </a:r>
            <a:r>
              <a:rPr lang="tr-TR" sz="2400" dirty="0"/>
              <a:t> ,kuvars, manyetit, karbonat gibi minerallerinde bulunduğu gözlenir. %50 üzerinde </a:t>
            </a:r>
            <a:r>
              <a:rPr lang="tr-TR" sz="2400" dirty="0" err="1"/>
              <a:t>klorit</a:t>
            </a:r>
            <a:r>
              <a:rPr lang="tr-TR" sz="2400" dirty="0"/>
              <a:t> içeren </a:t>
            </a:r>
            <a:r>
              <a:rPr lang="tr-TR" sz="2400" dirty="0" err="1"/>
              <a:t>fillitler</a:t>
            </a:r>
            <a:r>
              <a:rPr lang="tr-TR" sz="2400" dirty="0"/>
              <a:t> </a:t>
            </a:r>
            <a:r>
              <a:rPr lang="tr-TR" sz="2400" dirty="0" err="1"/>
              <a:t>klorit</a:t>
            </a:r>
            <a:r>
              <a:rPr lang="tr-TR" sz="2400" dirty="0"/>
              <a:t>-</a:t>
            </a:r>
            <a:r>
              <a:rPr lang="tr-TR" sz="2400" dirty="0" err="1"/>
              <a:t>fillit</a:t>
            </a:r>
            <a:r>
              <a:rPr lang="tr-TR" sz="2400" dirty="0"/>
              <a:t> şeklinde adlandırılır. </a:t>
            </a:r>
            <a:endParaRPr lang="tr-TR" sz="2400" dirty="0" smtClean="0"/>
          </a:p>
          <a:p>
            <a:pPr algn="just"/>
            <a:endParaRPr lang="tr-TR" sz="2400" dirty="0"/>
          </a:p>
          <a:p>
            <a:pPr algn="just"/>
            <a:r>
              <a:rPr lang="tr-TR" sz="2400" u="sng" dirty="0" err="1"/>
              <a:t>Albit</a:t>
            </a:r>
            <a:r>
              <a:rPr lang="tr-TR" sz="2400" u="sng" dirty="0"/>
              <a:t> ve K.</a:t>
            </a:r>
            <a:r>
              <a:rPr lang="tr-TR" sz="2400" u="sng" dirty="0" err="1"/>
              <a:t>feldispat</a:t>
            </a:r>
            <a:r>
              <a:rPr lang="tr-TR" sz="2400" u="sng" dirty="0"/>
              <a:t>,</a:t>
            </a:r>
            <a:r>
              <a:rPr lang="tr-TR" sz="2400" dirty="0"/>
              <a:t> </a:t>
            </a:r>
            <a:r>
              <a:rPr lang="tr-TR" sz="2400" dirty="0" err="1"/>
              <a:t>fillitlerde</a:t>
            </a:r>
            <a:r>
              <a:rPr lang="tr-TR" sz="2400" dirty="0"/>
              <a:t> az miktarlarda ve genellikle %10 altında bulunurlar. </a:t>
            </a:r>
            <a:r>
              <a:rPr lang="tr-TR" sz="2400" dirty="0" err="1"/>
              <a:t>Fillitlerin</a:t>
            </a:r>
            <a:r>
              <a:rPr lang="tr-TR" sz="2400" dirty="0"/>
              <a:t> çoğunun </a:t>
            </a:r>
            <a:r>
              <a:rPr lang="tr-TR" sz="2400" dirty="0" err="1"/>
              <a:t>feldispat</a:t>
            </a:r>
            <a:r>
              <a:rPr lang="tr-TR" sz="2400" dirty="0"/>
              <a:t> içermediği de gözlenir. Eğer </a:t>
            </a:r>
            <a:r>
              <a:rPr lang="tr-TR" sz="2400" dirty="0" err="1"/>
              <a:t>feldispat</a:t>
            </a:r>
            <a:r>
              <a:rPr lang="tr-TR" sz="2400" dirty="0"/>
              <a:t> miktarı %10-20 arasında bulunursa, </a:t>
            </a:r>
            <a:r>
              <a:rPr lang="tr-TR" sz="2400" dirty="0" err="1"/>
              <a:t>feldispat</a:t>
            </a:r>
            <a:r>
              <a:rPr lang="tr-TR" sz="2400" dirty="0"/>
              <a:t> türüne göre kayacı </a:t>
            </a:r>
            <a:r>
              <a:rPr lang="tr-TR" sz="2400" dirty="0" err="1"/>
              <a:t>albit</a:t>
            </a:r>
            <a:r>
              <a:rPr lang="tr-TR" sz="2400" dirty="0"/>
              <a:t>-</a:t>
            </a:r>
            <a:r>
              <a:rPr lang="tr-TR" sz="2400" dirty="0" err="1"/>
              <a:t>fillit</a:t>
            </a:r>
            <a:r>
              <a:rPr lang="tr-TR" sz="2400" dirty="0"/>
              <a:t>, </a:t>
            </a:r>
            <a:r>
              <a:rPr lang="tr-TR" sz="2400" dirty="0" err="1"/>
              <a:t>mikroklin</a:t>
            </a:r>
            <a:r>
              <a:rPr lang="tr-TR" sz="2400" dirty="0"/>
              <a:t> </a:t>
            </a:r>
            <a:r>
              <a:rPr lang="tr-TR" sz="2400" dirty="0" err="1"/>
              <a:t>fillit</a:t>
            </a:r>
            <a:r>
              <a:rPr lang="tr-TR" sz="2400" dirty="0"/>
              <a:t> şeklinde adlandırma yapılır.</a:t>
            </a:r>
          </a:p>
          <a:p>
            <a:pPr algn="just"/>
            <a:endParaRPr lang="tr-TR" sz="2400" dirty="0" smtClean="0"/>
          </a:p>
          <a:p>
            <a:pPr algn="just"/>
            <a:r>
              <a:rPr lang="tr-TR" sz="2400" dirty="0" err="1"/>
              <a:t>Fillitlerde</a:t>
            </a:r>
            <a:r>
              <a:rPr lang="tr-TR" sz="2400" dirty="0"/>
              <a:t> bazen az miktarlarda kahverengi </a:t>
            </a:r>
            <a:r>
              <a:rPr lang="tr-TR" sz="2400" u="sng" dirty="0"/>
              <a:t>biyotit</a:t>
            </a:r>
            <a:r>
              <a:rPr lang="tr-TR" sz="2400" dirty="0"/>
              <a:t> mineralinin varlığı da belirlenebilir. Biyotit miktarının artması ile </a:t>
            </a:r>
            <a:r>
              <a:rPr lang="tr-TR" sz="2400" dirty="0" err="1" smtClean="0"/>
              <a:t>fillitler</a:t>
            </a:r>
            <a:r>
              <a:rPr lang="tr-TR" sz="2400" dirty="0" smtClean="0"/>
              <a:t> </a:t>
            </a:r>
            <a:r>
              <a:rPr lang="tr-TR" sz="2400" dirty="0"/>
              <a:t>mika şistlere geçiş gösterirler</a:t>
            </a:r>
            <a:r>
              <a:rPr lang="tr-TR" sz="2400" dirty="0" smtClean="0"/>
              <a:t>.</a:t>
            </a:r>
            <a:endParaRPr lang="tr-TR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467544" y="1340768"/>
            <a:ext cx="80648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dirty="0" smtClean="0"/>
              <a:t>Bazı </a:t>
            </a:r>
            <a:r>
              <a:rPr lang="tr-TR" sz="2400" dirty="0" err="1" smtClean="0"/>
              <a:t>fillitler</a:t>
            </a:r>
            <a:r>
              <a:rPr lang="tr-TR" sz="2400" dirty="0" smtClean="0"/>
              <a:t> bol miktarda </a:t>
            </a:r>
            <a:r>
              <a:rPr lang="tr-TR" sz="2400" u="sng" dirty="0" smtClean="0"/>
              <a:t>grafit</a:t>
            </a:r>
            <a:r>
              <a:rPr lang="tr-TR" sz="2400" dirty="0" smtClean="0"/>
              <a:t> içerirler. Grafit-</a:t>
            </a:r>
            <a:r>
              <a:rPr lang="tr-TR" sz="2400" dirty="0" err="1" smtClean="0"/>
              <a:t>fillit</a:t>
            </a:r>
            <a:r>
              <a:rPr lang="tr-TR" sz="2400" dirty="0" smtClean="0"/>
              <a:t> şeklinde adlandırılan bu kayaçlar karbon bakımından zengin siyah renkli </a:t>
            </a:r>
            <a:r>
              <a:rPr lang="tr-TR" sz="2400" dirty="0" err="1" smtClean="0"/>
              <a:t>şeyllerin</a:t>
            </a:r>
            <a:r>
              <a:rPr lang="tr-TR" sz="2400" dirty="0" smtClean="0"/>
              <a:t> bölgesel </a:t>
            </a:r>
            <a:r>
              <a:rPr lang="tr-TR" sz="2400" dirty="0" err="1" smtClean="0"/>
              <a:t>metamorfizması</a:t>
            </a:r>
            <a:r>
              <a:rPr lang="tr-TR" sz="2400" dirty="0" smtClean="0"/>
              <a:t> sonucu oluşmuşlardır.</a:t>
            </a:r>
          </a:p>
          <a:p>
            <a:pPr algn="just"/>
            <a:endParaRPr lang="tr-TR" sz="2400" dirty="0" smtClean="0"/>
          </a:p>
          <a:p>
            <a:pPr algn="just"/>
            <a:r>
              <a:rPr lang="tr-TR" sz="2400" dirty="0" err="1" smtClean="0"/>
              <a:t>Fillitler</a:t>
            </a:r>
            <a:r>
              <a:rPr lang="tr-TR" sz="2400" dirty="0" smtClean="0"/>
              <a:t> küçük </a:t>
            </a:r>
            <a:r>
              <a:rPr lang="tr-TR" sz="2400" dirty="0" err="1" smtClean="0"/>
              <a:t>porfiroblastlar</a:t>
            </a:r>
            <a:r>
              <a:rPr lang="tr-TR" sz="2400" dirty="0" smtClean="0"/>
              <a:t> halinde </a:t>
            </a:r>
            <a:r>
              <a:rPr lang="tr-TR" sz="2400" u="sng" dirty="0" err="1" smtClean="0"/>
              <a:t>kloritoyid</a:t>
            </a:r>
            <a:r>
              <a:rPr lang="tr-TR" sz="2400" u="sng" dirty="0" smtClean="0"/>
              <a:t> </a:t>
            </a:r>
            <a:r>
              <a:rPr lang="tr-TR" sz="2400" dirty="0" smtClean="0"/>
              <a:t>de içerebilirler. Ancak bunlar Al ve </a:t>
            </a:r>
            <a:r>
              <a:rPr lang="tr-TR" sz="2400" dirty="0" err="1" smtClean="0"/>
              <a:t>Fe</a:t>
            </a:r>
            <a:r>
              <a:rPr lang="tr-TR" sz="2400" dirty="0" smtClean="0"/>
              <a:t> bakımından zengin, K bakımından fakir killi kayaçlardan itibaren türeyen </a:t>
            </a:r>
            <a:r>
              <a:rPr lang="tr-TR" sz="2400" dirty="0" err="1" smtClean="0"/>
              <a:t>fillitler</a:t>
            </a:r>
            <a:r>
              <a:rPr lang="tr-TR" sz="2400" dirty="0" smtClean="0"/>
              <a:t> de bulunabilirler. Bu nedenle bu kayaçlarda </a:t>
            </a:r>
            <a:r>
              <a:rPr lang="tr-TR" sz="2400" dirty="0" err="1" smtClean="0"/>
              <a:t>kloritoyid</a:t>
            </a:r>
            <a:r>
              <a:rPr lang="tr-TR" sz="2400" dirty="0" smtClean="0"/>
              <a:t> ile birlikte </a:t>
            </a:r>
            <a:r>
              <a:rPr lang="tr-TR" sz="2400" dirty="0" err="1" smtClean="0"/>
              <a:t>serisit</a:t>
            </a:r>
            <a:r>
              <a:rPr lang="tr-TR" sz="2400" dirty="0" smtClean="0"/>
              <a:t>, kuvars, </a:t>
            </a:r>
            <a:r>
              <a:rPr lang="tr-TR" sz="2400" dirty="0" err="1" smtClean="0"/>
              <a:t>klorit</a:t>
            </a:r>
            <a:r>
              <a:rPr lang="tr-TR" sz="2400" dirty="0" smtClean="0"/>
              <a:t> ve </a:t>
            </a:r>
            <a:r>
              <a:rPr lang="tr-TR" sz="2400" dirty="0" err="1" smtClean="0"/>
              <a:t>demiroksit</a:t>
            </a:r>
            <a:r>
              <a:rPr lang="tr-TR" sz="2400" dirty="0" smtClean="0"/>
              <a:t> minerallerine de rastlanılır.</a:t>
            </a:r>
          </a:p>
          <a:p>
            <a:endParaRPr lang="tr-TR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23528" y="302359"/>
            <a:ext cx="835292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tr-TR" sz="2400" dirty="0"/>
          </a:p>
          <a:p>
            <a:pPr algn="just"/>
            <a:r>
              <a:rPr lang="tr-TR" sz="2400" u="sng" dirty="0"/>
              <a:t>Granat</a:t>
            </a:r>
            <a:r>
              <a:rPr lang="tr-TR" sz="2400" dirty="0"/>
              <a:t> mineralleri </a:t>
            </a:r>
            <a:r>
              <a:rPr lang="tr-TR" sz="2400" dirty="0" err="1"/>
              <a:t>fillitlerde</a:t>
            </a:r>
            <a:r>
              <a:rPr lang="tr-TR" sz="2400" dirty="0"/>
              <a:t> pek olağan değildir. Ancak bulundukları takdirde birkaç mm büyüklüğünde ve </a:t>
            </a:r>
            <a:r>
              <a:rPr lang="tr-TR" sz="2400" dirty="0" err="1"/>
              <a:t>özşekilli</a:t>
            </a:r>
            <a:r>
              <a:rPr lang="tr-TR" sz="2400" dirty="0"/>
              <a:t> </a:t>
            </a:r>
            <a:r>
              <a:rPr lang="tr-TR" sz="2400" dirty="0" err="1"/>
              <a:t>porfiroblastlar</a:t>
            </a:r>
            <a:r>
              <a:rPr lang="tr-TR" sz="2400" dirty="0"/>
              <a:t> halinde görülürler. Genellikle koyu kırmızımsı-siyahımsı renklere sahip bu granatlar </a:t>
            </a:r>
            <a:r>
              <a:rPr lang="tr-TR" sz="2400" dirty="0" err="1"/>
              <a:t>spersartin</a:t>
            </a:r>
            <a:r>
              <a:rPr lang="tr-TR" sz="2400" dirty="0"/>
              <a:t> bileşimindedir. </a:t>
            </a:r>
            <a:endParaRPr lang="tr-TR" sz="2400" dirty="0" smtClean="0"/>
          </a:p>
          <a:p>
            <a:pPr algn="just"/>
            <a:endParaRPr lang="tr-TR" sz="2400" dirty="0"/>
          </a:p>
          <a:p>
            <a:pPr algn="just"/>
            <a:r>
              <a:rPr lang="tr-TR" sz="2400" dirty="0" err="1"/>
              <a:t>Fillitlerde</a:t>
            </a:r>
            <a:r>
              <a:rPr lang="tr-TR" sz="2400" dirty="0"/>
              <a:t> </a:t>
            </a:r>
            <a:r>
              <a:rPr lang="tr-TR" sz="2400" u="sng" dirty="0" smtClean="0"/>
              <a:t>tali mineral</a:t>
            </a:r>
            <a:r>
              <a:rPr lang="tr-TR" sz="2400" dirty="0" smtClean="0"/>
              <a:t> </a:t>
            </a:r>
            <a:r>
              <a:rPr lang="tr-TR" sz="2400" dirty="0"/>
              <a:t>olarak, çoğunlukla </a:t>
            </a:r>
            <a:r>
              <a:rPr lang="tr-TR" sz="2400" dirty="0" err="1"/>
              <a:t>makroskobik</a:t>
            </a:r>
            <a:r>
              <a:rPr lang="tr-TR" sz="2400" dirty="0"/>
              <a:t> tanınabilecek büyüklükte de olabilen turmalin minerallerine rastlanabilir. Bunlar, ince uzun prizmatik siyah renkli mineral halinde ve </a:t>
            </a:r>
            <a:r>
              <a:rPr lang="tr-TR" sz="2400" dirty="0" err="1"/>
              <a:t>foliasyon</a:t>
            </a:r>
            <a:r>
              <a:rPr lang="tr-TR" sz="2400" dirty="0"/>
              <a:t> yüzeyine paralel bir şekilde dizilmiş olarak bulunurlar</a:t>
            </a:r>
            <a:r>
              <a:rPr lang="tr-TR" sz="2400" dirty="0" smtClean="0"/>
              <a:t>.</a:t>
            </a:r>
          </a:p>
          <a:p>
            <a:pPr algn="just"/>
            <a:endParaRPr lang="tr-TR" sz="2400" dirty="0"/>
          </a:p>
          <a:p>
            <a:pPr algn="just"/>
            <a:r>
              <a:rPr lang="tr-TR" sz="2400" dirty="0"/>
              <a:t>Kayacın </a:t>
            </a:r>
            <a:r>
              <a:rPr lang="tr-TR" sz="2400" dirty="0" err="1"/>
              <a:t>adlamasında</a:t>
            </a:r>
            <a:r>
              <a:rPr lang="tr-TR" sz="2400" dirty="0"/>
              <a:t>, kayacın tam olarak tanımlanması için kayaçta tali olarak bulunan bileşenlerin adlarının da kayaç adının önüne eklenmesi gerekir</a:t>
            </a:r>
            <a:r>
              <a:rPr lang="tr-TR" sz="2400" dirty="0" smtClean="0"/>
              <a:t>.</a:t>
            </a:r>
            <a:endParaRPr lang="tr-TR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723</Words>
  <Application>Microsoft Office PowerPoint</Application>
  <PresentationFormat>Ekran Gösterisi (4:3)</PresentationFormat>
  <Paragraphs>35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2" baseType="lpstr">
      <vt:lpstr>Arial</vt:lpstr>
      <vt:lpstr>Calibri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Administrator</dc:creator>
  <cp:lastModifiedBy>ZKarakaş</cp:lastModifiedBy>
  <cp:revision>61</cp:revision>
  <dcterms:created xsi:type="dcterms:W3CDTF">2017-03-01T17:49:10Z</dcterms:created>
  <dcterms:modified xsi:type="dcterms:W3CDTF">2018-04-08T11:13:44Z</dcterms:modified>
</cp:coreProperties>
</file>