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73" r:id="rId6"/>
    <p:sldId id="261" r:id="rId7"/>
    <p:sldId id="262" r:id="rId8"/>
    <p:sldId id="263" r:id="rId9"/>
    <p:sldId id="264" r:id="rId10"/>
    <p:sldId id="265" r:id="rId11"/>
    <p:sldId id="266" r:id="rId12"/>
    <p:sldId id="267" r:id="rId13"/>
    <p:sldId id="268" r:id="rId14"/>
    <p:sldId id="269" r:id="rId15"/>
    <p:sldId id="27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0653C8EC-09AD-4EB2-8A0B-220D16AA1A93}" type="datetimeFigureOut">
              <a:rPr lang="en-US" smtClean="0"/>
              <a:t>28-Nov-20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364496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0653C8EC-09AD-4EB2-8A0B-220D16AA1A93}" type="datetimeFigureOut">
              <a:rPr lang="en-US" smtClean="0"/>
              <a:t>28-Nov-20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18871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0653C8EC-09AD-4EB2-8A0B-220D16AA1A93}" type="datetimeFigureOut">
              <a:rPr lang="en-US" smtClean="0"/>
              <a:t>28-Nov-20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1635420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0653C8EC-09AD-4EB2-8A0B-220D16AA1A93}" type="datetimeFigureOut">
              <a:rPr lang="en-US" smtClean="0"/>
              <a:t>28-Nov-20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1352667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653C8EC-09AD-4EB2-8A0B-220D16AA1A93}" type="datetimeFigureOut">
              <a:rPr lang="en-US" smtClean="0"/>
              <a:t>28-Nov-20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3155253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0653C8EC-09AD-4EB2-8A0B-220D16AA1A93}" type="datetimeFigureOut">
              <a:rPr lang="en-US" smtClean="0"/>
              <a:t>28-Nov-20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2428443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0653C8EC-09AD-4EB2-8A0B-220D16AA1A93}" type="datetimeFigureOut">
              <a:rPr lang="en-US" smtClean="0"/>
              <a:t>28-Nov-20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2269428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0653C8EC-09AD-4EB2-8A0B-220D16AA1A93}" type="datetimeFigureOut">
              <a:rPr lang="en-US" smtClean="0"/>
              <a:t>28-Nov-20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2730393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53C8EC-09AD-4EB2-8A0B-220D16AA1A93}" type="datetimeFigureOut">
              <a:rPr lang="en-US" smtClean="0"/>
              <a:t>28-Nov-20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3106542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653C8EC-09AD-4EB2-8A0B-220D16AA1A93}" type="datetimeFigureOut">
              <a:rPr lang="en-US" smtClean="0"/>
              <a:t>28-Nov-20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4060568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653C8EC-09AD-4EB2-8A0B-220D16AA1A93}" type="datetimeFigureOut">
              <a:rPr lang="en-US" smtClean="0"/>
              <a:t>28-Nov-20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1909327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53C8EC-09AD-4EB2-8A0B-220D16AA1A93}" type="datetimeFigureOut">
              <a:rPr lang="en-US" smtClean="0"/>
              <a:t>28-Nov-20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AAD1D8-DC03-45D8-B0A5-38F4B644A985}" type="slidenum">
              <a:rPr lang="en-US" smtClean="0"/>
              <a:t>‹#›</a:t>
            </a:fld>
            <a:endParaRPr lang="en-US"/>
          </a:p>
        </p:txBody>
      </p:sp>
    </p:spTree>
    <p:extLst>
      <p:ext uri="{BB962C8B-B14F-4D97-AF65-F5344CB8AC3E}">
        <p14:creationId xmlns:p14="http://schemas.microsoft.com/office/powerpoint/2010/main" val="1287574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US" dirty="0" smtClean="0"/>
              <a:t>SHB229 SİYASET BİLİMİ VE KAMU YÖNETİMİ</a:t>
            </a:r>
            <a:endParaRPr lang="en-US" dirty="0"/>
          </a:p>
        </p:txBody>
      </p:sp>
      <p:sp>
        <p:nvSpPr>
          <p:cNvPr id="3" name="Alt Başlık 2"/>
          <p:cNvSpPr>
            <a:spLocks noGrp="1"/>
          </p:cNvSpPr>
          <p:nvPr>
            <p:ph type="subTitle" idx="1"/>
          </p:nvPr>
        </p:nvSpPr>
        <p:spPr/>
        <p:txBody>
          <a:bodyPr/>
          <a:lstStyle/>
          <a:p>
            <a:r>
              <a:rPr lang="en-US" dirty="0" smtClean="0"/>
              <a:t>Arş. </a:t>
            </a:r>
            <a:r>
              <a:rPr lang="en-US" dirty="0" err="1" smtClean="0"/>
              <a:t>Gör</a:t>
            </a:r>
            <a:r>
              <a:rPr lang="en-US" dirty="0" smtClean="0"/>
              <a:t>. Dr. Burcu </a:t>
            </a:r>
            <a:r>
              <a:rPr lang="en-US" dirty="0" err="1" smtClean="0"/>
              <a:t>Özdemir</a:t>
            </a:r>
            <a:r>
              <a:rPr lang="en-US" dirty="0" smtClean="0"/>
              <a:t> </a:t>
            </a:r>
            <a:r>
              <a:rPr lang="en-US" dirty="0" err="1" smtClean="0"/>
              <a:t>Ocaklı</a:t>
            </a:r>
            <a:endParaRPr lang="en-US" dirty="0"/>
          </a:p>
        </p:txBody>
      </p:sp>
    </p:spTree>
    <p:extLst>
      <p:ext uri="{BB962C8B-B14F-4D97-AF65-F5344CB8AC3E}">
        <p14:creationId xmlns:p14="http://schemas.microsoft.com/office/powerpoint/2010/main" val="26947887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Devletin</a:t>
            </a:r>
            <a:r>
              <a:rPr lang="en-US" dirty="0" smtClean="0"/>
              <a:t> </a:t>
            </a:r>
            <a:r>
              <a:rPr lang="en-US" dirty="0" err="1" smtClean="0"/>
              <a:t>Kaynağına</a:t>
            </a:r>
            <a:r>
              <a:rPr lang="en-US" dirty="0" smtClean="0"/>
              <a:t> </a:t>
            </a:r>
            <a:r>
              <a:rPr lang="en-US" dirty="0" err="1" smtClean="0"/>
              <a:t>İlişkin</a:t>
            </a:r>
            <a:r>
              <a:rPr lang="en-US" dirty="0" smtClean="0"/>
              <a:t> </a:t>
            </a:r>
            <a:r>
              <a:rPr lang="en-US" dirty="0" err="1" smtClean="0"/>
              <a:t>Görüşler</a:t>
            </a:r>
            <a:r>
              <a:rPr lang="en-US" dirty="0" smtClean="0"/>
              <a:t>;</a:t>
            </a:r>
            <a:br>
              <a:rPr lang="en-US" dirty="0" smtClean="0"/>
            </a:br>
            <a:endParaRPr lang="en-US" dirty="0"/>
          </a:p>
        </p:txBody>
      </p:sp>
      <p:sp>
        <p:nvSpPr>
          <p:cNvPr id="3" name="İçerik Yer Tutucusu 2"/>
          <p:cNvSpPr>
            <a:spLocks noGrp="1"/>
          </p:cNvSpPr>
          <p:nvPr>
            <p:ph idx="1"/>
          </p:nvPr>
        </p:nvSpPr>
        <p:spPr/>
        <p:txBody>
          <a:bodyPr>
            <a:normAutofit fontScale="85000" lnSpcReduction="10000"/>
          </a:bodyPr>
          <a:lstStyle/>
          <a:p>
            <a:pPr marL="0" indent="0">
              <a:lnSpc>
                <a:spcPct val="150000"/>
              </a:lnSpc>
              <a:buNone/>
            </a:pPr>
            <a:r>
              <a:rPr lang="tr-TR" dirty="0" smtClean="0">
                <a:latin typeface="Calibri" panose="020F0502020204030204" pitchFamily="34" charset="0"/>
              </a:rPr>
              <a:t>1</a:t>
            </a:r>
            <a:r>
              <a:rPr lang="tr-TR" dirty="0">
                <a:latin typeface="Calibri" panose="020F0502020204030204" pitchFamily="34" charset="0"/>
              </a:rPr>
              <a:t>. İlahi Hukuk teorisi; </a:t>
            </a:r>
            <a:endParaRPr lang="en-US" dirty="0" smtClean="0">
              <a:latin typeface="Calibri" panose="020F0502020204030204" pitchFamily="34" charset="0"/>
            </a:endParaRPr>
          </a:p>
          <a:p>
            <a:pPr marL="457200" indent="-457200">
              <a:lnSpc>
                <a:spcPct val="150000"/>
              </a:lnSpc>
            </a:pPr>
            <a:r>
              <a:rPr lang="tr-TR" dirty="0" smtClean="0">
                <a:latin typeface="Calibri" panose="020F0502020204030204" pitchFamily="34" charset="0"/>
              </a:rPr>
              <a:t>Devlet </a:t>
            </a:r>
            <a:r>
              <a:rPr lang="tr-TR" dirty="0">
                <a:latin typeface="Calibri" panose="020F0502020204030204" pitchFamily="34" charset="0"/>
              </a:rPr>
              <a:t>tanrı tarafından yaratılmıştır. Tanrı insanları  yönetme yetkisini, bilgi, beceri ve yeteneğini belirli kişi ya da gruplara vermiştir. Siyasal iktidarın kaynağının bu nedenle tanrısal olduğuna inanılır. </a:t>
            </a:r>
            <a:endParaRPr lang="en-US" dirty="0" smtClean="0">
              <a:latin typeface="Calibri" panose="020F0502020204030204" pitchFamily="34" charset="0"/>
            </a:endParaRPr>
          </a:p>
          <a:p>
            <a:pPr marL="457200" indent="-457200">
              <a:lnSpc>
                <a:spcPct val="150000"/>
              </a:lnSpc>
            </a:pPr>
            <a:r>
              <a:rPr lang="tr-TR" dirty="0" smtClean="0">
                <a:latin typeface="Calibri" panose="020F0502020204030204" pitchFamily="34" charset="0"/>
              </a:rPr>
              <a:t>İslam </a:t>
            </a:r>
            <a:r>
              <a:rPr lang="tr-TR" dirty="0">
                <a:latin typeface="Calibri" panose="020F0502020204030204" pitchFamily="34" charset="0"/>
              </a:rPr>
              <a:t>devletlerinde de iktidarın ve devletin , Allah’ın iradesinin bir yansıması olduğu ve iktidarını Allah’tan alan sultanların, İslam hukuku olan şeriat hukuku kurallarına göre hareket etmeleri gerektiği görüşü kabul görmüştür</a:t>
            </a:r>
            <a:r>
              <a:rPr lang="tr-TR" dirty="0" smtClean="0">
                <a:latin typeface="Calibri" panose="020F0502020204030204" pitchFamily="34" charset="0"/>
              </a:rPr>
              <a:t>.</a:t>
            </a:r>
            <a:endParaRPr lang="en-US" dirty="0">
              <a:latin typeface="Calibri" panose="020F0502020204030204" pitchFamily="34" charset="0"/>
            </a:endParaRPr>
          </a:p>
        </p:txBody>
      </p:sp>
    </p:spTree>
    <p:extLst>
      <p:ext uri="{BB962C8B-B14F-4D97-AF65-F5344CB8AC3E}">
        <p14:creationId xmlns:p14="http://schemas.microsoft.com/office/powerpoint/2010/main" val="28665451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r>
              <a:rPr lang="en-US" dirty="0" smtClean="0"/>
              <a:t>2. </a:t>
            </a:r>
            <a:r>
              <a:rPr lang="en-US" dirty="0" err="1" smtClean="0"/>
              <a:t>Aileyi</a:t>
            </a:r>
            <a:r>
              <a:rPr lang="en-US" dirty="0" smtClean="0"/>
              <a:t> </a:t>
            </a:r>
            <a:r>
              <a:rPr lang="en-US" dirty="0" err="1" smtClean="0"/>
              <a:t>devletin</a:t>
            </a:r>
            <a:r>
              <a:rPr lang="en-US" dirty="0" smtClean="0"/>
              <a:t> </a:t>
            </a:r>
            <a:r>
              <a:rPr lang="en-US" dirty="0" err="1" smtClean="0"/>
              <a:t>temeli</a:t>
            </a:r>
            <a:r>
              <a:rPr lang="en-US" dirty="0" smtClean="0"/>
              <a:t> </a:t>
            </a:r>
            <a:r>
              <a:rPr lang="en-US" dirty="0" err="1" smtClean="0"/>
              <a:t>sayan</a:t>
            </a:r>
            <a:r>
              <a:rPr lang="en-US" dirty="0" smtClean="0"/>
              <a:t> </a:t>
            </a:r>
            <a:r>
              <a:rPr lang="en-US" dirty="0" err="1" smtClean="0"/>
              <a:t>görüş</a:t>
            </a:r>
            <a:r>
              <a:rPr lang="en-US" dirty="0" smtClean="0"/>
              <a:t>;</a:t>
            </a:r>
          </a:p>
          <a:p>
            <a:r>
              <a:rPr lang="en-US" dirty="0" smtClean="0"/>
              <a:t>Devlet </a:t>
            </a:r>
            <a:r>
              <a:rPr lang="en-US" dirty="0" err="1" smtClean="0"/>
              <a:t>kudretinin</a:t>
            </a:r>
            <a:r>
              <a:rPr lang="en-US" dirty="0" smtClean="0"/>
              <a:t> </a:t>
            </a:r>
            <a:r>
              <a:rPr lang="en-US" dirty="0" err="1" smtClean="0"/>
              <a:t>ve</a:t>
            </a:r>
            <a:r>
              <a:rPr lang="en-US" dirty="0" smtClean="0"/>
              <a:t> </a:t>
            </a:r>
            <a:r>
              <a:rPr lang="en-US" dirty="0" err="1" smtClean="0"/>
              <a:t>siyasi</a:t>
            </a:r>
            <a:r>
              <a:rPr lang="en-US" dirty="0" smtClean="0"/>
              <a:t> </a:t>
            </a:r>
            <a:r>
              <a:rPr lang="en-US" dirty="0" err="1" smtClean="0"/>
              <a:t>iktidarın</a:t>
            </a:r>
            <a:r>
              <a:rPr lang="en-US" dirty="0" smtClean="0"/>
              <a:t> </a:t>
            </a:r>
            <a:r>
              <a:rPr lang="en-US" dirty="0" err="1" smtClean="0"/>
              <a:t>çekirdeğini</a:t>
            </a:r>
            <a:r>
              <a:rPr lang="en-US" dirty="0" smtClean="0"/>
              <a:t> </a:t>
            </a:r>
            <a:r>
              <a:rPr lang="en-US" dirty="0" err="1" smtClean="0"/>
              <a:t>ataerkil</a:t>
            </a:r>
            <a:r>
              <a:rPr lang="en-US" dirty="0" smtClean="0"/>
              <a:t> </a:t>
            </a:r>
            <a:r>
              <a:rPr lang="en-US" dirty="0" err="1" smtClean="0"/>
              <a:t>ailede</a:t>
            </a:r>
            <a:r>
              <a:rPr lang="en-US" dirty="0" smtClean="0"/>
              <a:t> </a:t>
            </a:r>
            <a:r>
              <a:rPr lang="en-US" dirty="0" err="1" smtClean="0"/>
              <a:t>babanın</a:t>
            </a:r>
            <a:r>
              <a:rPr lang="en-US" dirty="0" smtClean="0"/>
              <a:t> </a:t>
            </a:r>
            <a:r>
              <a:rPr lang="en-US" dirty="0" err="1" smtClean="0"/>
              <a:t>aile</a:t>
            </a:r>
            <a:r>
              <a:rPr lang="en-US" dirty="0" smtClean="0"/>
              <a:t> </a:t>
            </a:r>
            <a:r>
              <a:rPr lang="en-US" dirty="0" err="1" smtClean="0"/>
              <a:t>bireyleri</a:t>
            </a:r>
            <a:r>
              <a:rPr lang="en-US" dirty="0" smtClean="0"/>
              <a:t> </a:t>
            </a:r>
            <a:r>
              <a:rPr lang="en-US" dirty="0" err="1" smtClean="0"/>
              <a:t>üzerindeki</a:t>
            </a:r>
            <a:r>
              <a:rPr lang="en-US" dirty="0" smtClean="0"/>
              <a:t> </a:t>
            </a:r>
            <a:r>
              <a:rPr lang="en-US" dirty="0" err="1" smtClean="0"/>
              <a:t>hakimiyetinin</a:t>
            </a:r>
            <a:r>
              <a:rPr lang="en-US" dirty="0" smtClean="0"/>
              <a:t> </a:t>
            </a:r>
            <a:r>
              <a:rPr lang="en-US" dirty="0" err="1" smtClean="0"/>
              <a:t>ve</a:t>
            </a:r>
            <a:r>
              <a:rPr lang="en-US" dirty="0" smtClean="0"/>
              <a:t> </a:t>
            </a:r>
            <a:r>
              <a:rPr lang="en-US" dirty="0" err="1" smtClean="0"/>
              <a:t>otoritesinin</a:t>
            </a:r>
            <a:r>
              <a:rPr lang="en-US" dirty="0" smtClean="0"/>
              <a:t> </a:t>
            </a:r>
            <a:r>
              <a:rPr lang="en-US" dirty="0" err="1" smtClean="0"/>
              <a:t>oluşturduğu</a:t>
            </a:r>
            <a:r>
              <a:rPr lang="en-US" dirty="0" smtClean="0"/>
              <a:t> </a:t>
            </a:r>
            <a:r>
              <a:rPr lang="en-US" dirty="0" err="1" smtClean="0"/>
              <a:t>görüşü</a:t>
            </a:r>
            <a:r>
              <a:rPr lang="en-US" dirty="0" smtClean="0"/>
              <a:t> </a:t>
            </a:r>
            <a:r>
              <a:rPr lang="en-US" dirty="0" err="1" smtClean="0"/>
              <a:t>hakimdir</a:t>
            </a:r>
            <a:r>
              <a:rPr lang="en-US" dirty="0" smtClean="0"/>
              <a:t>. </a:t>
            </a:r>
          </a:p>
          <a:p>
            <a:r>
              <a:rPr lang="en-US" dirty="0" err="1" smtClean="0"/>
              <a:t>Babanın</a:t>
            </a:r>
            <a:r>
              <a:rPr lang="en-US" dirty="0" smtClean="0"/>
              <a:t> </a:t>
            </a:r>
            <a:r>
              <a:rPr lang="en-US" dirty="0" err="1" smtClean="0"/>
              <a:t>bu</a:t>
            </a:r>
            <a:r>
              <a:rPr lang="en-US" dirty="0" smtClean="0"/>
              <a:t> </a:t>
            </a:r>
            <a:r>
              <a:rPr lang="en-US" dirty="0" err="1" smtClean="0"/>
              <a:t>yönetsel</a:t>
            </a:r>
            <a:r>
              <a:rPr lang="en-US" dirty="0" smtClean="0"/>
              <a:t> </a:t>
            </a:r>
            <a:r>
              <a:rPr lang="en-US" dirty="0" err="1" smtClean="0"/>
              <a:t>gücü</a:t>
            </a:r>
            <a:r>
              <a:rPr lang="en-US" dirty="0" smtClean="0"/>
              <a:t>, </a:t>
            </a:r>
            <a:r>
              <a:rPr lang="en-US" dirty="0" err="1" smtClean="0"/>
              <a:t>ailenin</a:t>
            </a:r>
            <a:r>
              <a:rPr lang="en-US" dirty="0" smtClean="0"/>
              <a:t> </a:t>
            </a:r>
            <a:r>
              <a:rPr lang="en-US" dirty="0" err="1" smtClean="0"/>
              <a:t>büyümesi</a:t>
            </a:r>
            <a:r>
              <a:rPr lang="en-US" dirty="0" smtClean="0"/>
              <a:t> </a:t>
            </a:r>
            <a:r>
              <a:rPr lang="en-US" dirty="0" err="1" smtClean="0"/>
              <a:t>ile</a:t>
            </a:r>
            <a:r>
              <a:rPr lang="en-US" dirty="0" smtClean="0"/>
              <a:t> </a:t>
            </a:r>
            <a:r>
              <a:rPr lang="en-US" dirty="0" err="1" smtClean="0"/>
              <a:t>toplumların</a:t>
            </a:r>
            <a:r>
              <a:rPr lang="en-US" dirty="0" smtClean="0"/>
              <a:t> </a:t>
            </a:r>
            <a:r>
              <a:rPr lang="en-US" dirty="0" err="1" smtClean="0"/>
              <a:t>oluşması</a:t>
            </a:r>
            <a:r>
              <a:rPr lang="en-US" dirty="0" smtClean="0"/>
              <a:t> </a:t>
            </a:r>
            <a:r>
              <a:rPr lang="en-US" dirty="0" err="1" smtClean="0"/>
              <a:t>sonucu</a:t>
            </a:r>
            <a:r>
              <a:rPr lang="en-US" dirty="0" smtClean="0"/>
              <a:t> </a:t>
            </a:r>
            <a:r>
              <a:rPr lang="en-US" dirty="0" err="1" smtClean="0"/>
              <a:t>devlet</a:t>
            </a:r>
            <a:r>
              <a:rPr lang="en-US" dirty="0" smtClean="0"/>
              <a:t> </a:t>
            </a:r>
            <a:r>
              <a:rPr lang="en-US" dirty="0" err="1" smtClean="0"/>
              <a:t>başkanının</a:t>
            </a:r>
            <a:r>
              <a:rPr lang="en-US" dirty="0" smtClean="0"/>
              <a:t> </a:t>
            </a:r>
            <a:r>
              <a:rPr lang="en-US" dirty="0" err="1" smtClean="0"/>
              <a:t>otoritesine</a:t>
            </a:r>
            <a:r>
              <a:rPr lang="en-US" dirty="0" smtClean="0"/>
              <a:t> </a:t>
            </a:r>
            <a:r>
              <a:rPr lang="en-US" dirty="0" err="1" smtClean="0"/>
              <a:t>dönüşmüştür</a:t>
            </a:r>
            <a:r>
              <a:rPr lang="en-US" dirty="0" smtClean="0"/>
              <a:t>.</a:t>
            </a:r>
          </a:p>
          <a:p>
            <a:endParaRPr lang="en-US" dirty="0"/>
          </a:p>
        </p:txBody>
      </p:sp>
    </p:spTree>
    <p:extLst>
      <p:ext uri="{BB962C8B-B14F-4D97-AF65-F5344CB8AC3E}">
        <p14:creationId xmlns:p14="http://schemas.microsoft.com/office/powerpoint/2010/main" val="16713572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r>
              <a:rPr lang="en-US" dirty="0" smtClean="0"/>
              <a:t>3. </a:t>
            </a:r>
            <a:r>
              <a:rPr lang="en-US" dirty="0" err="1" smtClean="0"/>
              <a:t>Çatışan</a:t>
            </a:r>
            <a:r>
              <a:rPr lang="en-US" dirty="0" smtClean="0"/>
              <a:t> </a:t>
            </a:r>
            <a:r>
              <a:rPr lang="en-US" dirty="0" err="1" smtClean="0"/>
              <a:t>ve</a:t>
            </a:r>
            <a:r>
              <a:rPr lang="en-US" dirty="0" smtClean="0"/>
              <a:t> </a:t>
            </a:r>
            <a:r>
              <a:rPr lang="en-US" dirty="0" err="1" smtClean="0"/>
              <a:t>uzlaşan</a:t>
            </a:r>
            <a:r>
              <a:rPr lang="en-US" dirty="0" smtClean="0"/>
              <a:t> </a:t>
            </a:r>
            <a:r>
              <a:rPr lang="en-US" dirty="0" err="1" smtClean="0"/>
              <a:t>çıkarlar</a:t>
            </a:r>
            <a:r>
              <a:rPr lang="en-US" dirty="0" smtClean="0"/>
              <a:t> </a:t>
            </a:r>
            <a:r>
              <a:rPr lang="en-US" dirty="0" err="1" smtClean="0"/>
              <a:t>teorisi</a:t>
            </a:r>
            <a:r>
              <a:rPr lang="en-US" dirty="0" smtClean="0"/>
              <a:t>; </a:t>
            </a:r>
          </a:p>
          <a:p>
            <a:r>
              <a:rPr lang="en-US" dirty="0" err="1"/>
              <a:t>S</a:t>
            </a:r>
            <a:r>
              <a:rPr lang="en-US" dirty="0" err="1" smtClean="0"/>
              <a:t>ınıf</a:t>
            </a:r>
            <a:r>
              <a:rPr lang="en-US" dirty="0" smtClean="0"/>
              <a:t> </a:t>
            </a:r>
            <a:r>
              <a:rPr lang="en-US" dirty="0" err="1" smtClean="0"/>
              <a:t>mücadeleleri</a:t>
            </a:r>
            <a:r>
              <a:rPr lang="en-US" dirty="0" smtClean="0"/>
              <a:t> </a:t>
            </a:r>
            <a:r>
              <a:rPr lang="en-US" dirty="0" err="1" smtClean="0"/>
              <a:t>ve</a:t>
            </a:r>
            <a:r>
              <a:rPr lang="en-US" dirty="0" smtClean="0"/>
              <a:t> </a:t>
            </a:r>
            <a:r>
              <a:rPr lang="en-US" dirty="0" err="1" smtClean="0"/>
              <a:t>toplumsal</a:t>
            </a:r>
            <a:r>
              <a:rPr lang="en-US" dirty="0" smtClean="0"/>
              <a:t> </a:t>
            </a:r>
            <a:r>
              <a:rPr lang="en-US" dirty="0" err="1" smtClean="0"/>
              <a:t>çıkar</a:t>
            </a:r>
            <a:r>
              <a:rPr lang="en-US" dirty="0" smtClean="0"/>
              <a:t> </a:t>
            </a:r>
            <a:r>
              <a:rPr lang="en-US" dirty="0" err="1" smtClean="0"/>
              <a:t>çatışmaları</a:t>
            </a:r>
            <a:r>
              <a:rPr lang="en-US" dirty="0" smtClean="0"/>
              <a:t> </a:t>
            </a:r>
            <a:r>
              <a:rPr lang="en-US" dirty="0" err="1" smtClean="0"/>
              <a:t>devletin</a:t>
            </a:r>
            <a:r>
              <a:rPr lang="en-US" dirty="0" smtClean="0"/>
              <a:t> </a:t>
            </a:r>
            <a:r>
              <a:rPr lang="en-US" dirty="0" err="1" smtClean="0"/>
              <a:t>doğuşunda</a:t>
            </a:r>
            <a:r>
              <a:rPr lang="en-US" dirty="0" smtClean="0"/>
              <a:t> </a:t>
            </a:r>
            <a:r>
              <a:rPr lang="en-US" dirty="0" err="1" smtClean="0"/>
              <a:t>temel</a:t>
            </a:r>
            <a:r>
              <a:rPr lang="en-US" dirty="0" smtClean="0"/>
              <a:t> </a:t>
            </a:r>
            <a:r>
              <a:rPr lang="en-US" dirty="0" err="1" smtClean="0"/>
              <a:t>faktördür</a:t>
            </a:r>
            <a:r>
              <a:rPr lang="en-US" dirty="0" smtClean="0"/>
              <a:t>. </a:t>
            </a:r>
          </a:p>
          <a:p>
            <a:r>
              <a:rPr lang="en-US" dirty="0" err="1" smtClean="0"/>
              <a:t>Çıkar</a:t>
            </a:r>
            <a:r>
              <a:rPr lang="en-US" dirty="0" smtClean="0"/>
              <a:t> </a:t>
            </a:r>
            <a:r>
              <a:rPr lang="en-US" dirty="0" err="1" smtClean="0"/>
              <a:t>çatışması</a:t>
            </a:r>
            <a:r>
              <a:rPr lang="en-US" dirty="0" smtClean="0"/>
              <a:t> </a:t>
            </a:r>
            <a:r>
              <a:rPr lang="en-US" dirty="0" err="1" smtClean="0"/>
              <a:t>sonucu</a:t>
            </a:r>
            <a:r>
              <a:rPr lang="en-US" dirty="0" smtClean="0"/>
              <a:t> </a:t>
            </a:r>
            <a:r>
              <a:rPr lang="en-US" dirty="0" err="1" smtClean="0"/>
              <a:t>oluşan</a:t>
            </a:r>
            <a:r>
              <a:rPr lang="en-US" dirty="0" smtClean="0"/>
              <a:t> </a:t>
            </a:r>
            <a:r>
              <a:rPr lang="en-US" dirty="0" err="1" smtClean="0"/>
              <a:t>uzlaşma</a:t>
            </a:r>
            <a:r>
              <a:rPr lang="en-US" dirty="0" smtClean="0"/>
              <a:t>, </a:t>
            </a:r>
            <a:r>
              <a:rPr lang="en-US" dirty="0" err="1" smtClean="0"/>
              <a:t>devlet</a:t>
            </a:r>
            <a:r>
              <a:rPr lang="en-US" dirty="0" smtClean="0"/>
              <a:t> </a:t>
            </a:r>
            <a:r>
              <a:rPr lang="en-US" dirty="0" err="1" smtClean="0"/>
              <a:t>dediğimiz</a:t>
            </a:r>
            <a:r>
              <a:rPr lang="en-US" dirty="0" smtClean="0"/>
              <a:t> </a:t>
            </a:r>
            <a:r>
              <a:rPr lang="en-US" dirty="0" err="1" smtClean="0"/>
              <a:t>örgütlenmeyi</a:t>
            </a:r>
            <a:r>
              <a:rPr lang="en-US" dirty="0" smtClean="0"/>
              <a:t> </a:t>
            </a:r>
            <a:r>
              <a:rPr lang="en-US" dirty="0" err="1" smtClean="0"/>
              <a:t>oluşturur</a:t>
            </a:r>
            <a:r>
              <a:rPr lang="en-US" dirty="0" smtClean="0"/>
              <a:t>. </a:t>
            </a:r>
          </a:p>
          <a:p>
            <a:r>
              <a:rPr lang="en-US" dirty="0" err="1" smtClean="0"/>
              <a:t>Eğer</a:t>
            </a:r>
            <a:r>
              <a:rPr lang="en-US" dirty="0" smtClean="0"/>
              <a:t> </a:t>
            </a:r>
            <a:r>
              <a:rPr lang="en-US" dirty="0" err="1" smtClean="0"/>
              <a:t>çıkar</a:t>
            </a:r>
            <a:r>
              <a:rPr lang="en-US" dirty="0" smtClean="0"/>
              <a:t> </a:t>
            </a:r>
            <a:r>
              <a:rPr lang="en-US" dirty="0" err="1" smtClean="0"/>
              <a:t>çatışması</a:t>
            </a:r>
            <a:r>
              <a:rPr lang="en-US" dirty="0" smtClean="0"/>
              <a:t> </a:t>
            </a:r>
            <a:r>
              <a:rPr lang="en-US" dirty="0" err="1" smtClean="0"/>
              <a:t>uzlaşmayla</a:t>
            </a:r>
            <a:r>
              <a:rPr lang="en-US" dirty="0" smtClean="0"/>
              <a:t> </a:t>
            </a:r>
            <a:r>
              <a:rPr lang="en-US" dirty="0" err="1" smtClean="0"/>
              <a:t>sonuçlanmazsa</a:t>
            </a:r>
            <a:r>
              <a:rPr lang="en-US" dirty="0" smtClean="0"/>
              <a:t> o </a:t>
            </a:r>
            <a:r>
              <a:rPr lang="en-US" dirty="0" err="1" smtClean="0"/>
              <a:t>toplum</a:t>
            </a:r>
            <a:r>
              <a:rPr lang="en-US" dirty="0" smtClean="0"/>
              <a:t> </a:t>
            </a:r>
            <a:r>
              <a:rPr lang="en-US" dirty="0" err="1" smtClean="0"/>
              <a:t>parçalanır</a:t>
            </a:r>
            <a:r>
              <a:rPr lang="en-US" dirty="0" smtClean="0"/>
              <a:t> </a:t>
            </a:r>
            <a:r>
              <a:rPr lang="en-US" dirty="0" err="1" smtClean="0"/>
              <a:t>ve</a:t>
            </a:r>
            <a:r>
              <a:rPr lang="en-US" dirty="0" smtClean="0"/>
              <a:t> </a:t>
            </a:r>
            <a:r>
              <a:rPr lang="en-US" dirty="0" err="1" smtClean="0"/>
              <a:t>başka</a:t>
            </a:r>
            <a:r>
              <a:rPr lang="en-US" dirty="0" smtClean="0"/>
              <a:t> </a:t>
            </a:r>
            <a:r>
              <a:rPr lang="en-US" dirty="0" err="1" smtClean="0"/>
              <a:t>toplumlarca</a:t>
            </a:r>
            <a:r>
              <a:rPr lang="en-US" dirty="0" smtClean="0"/>
              <a:t> </a:t>
            </a:r>
            <a:r>
              <a:rPr lang="en-US" dirty="0" err="1" smtClean="0"/>
              <a:t>yönetilir</a:t>
            </a:r>
            <a:r>
              <a:rPr lang="en-US" dirty="0" smtClean="0"/>
              <a:t>.</a:t>
            </a:r>
          </a:p>
          <a:p>
            <a:endParaRPr lang="en-US" dirty="0"/>
          </a:p>
        </p:txBody>
      </p:sp>
    </p:spTree>
    <p:extLst>
      <p:ext uri="{BB962C8B-B14F-4D97-AF65-F5344CB8AC3E}">
        <p14:creationId xmlns:p14="http://schemas.microsoft.com/office/powerpoint/2010/main" val="22038850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85000" lnSpcReduction="10000"/>
          </a:bodyPr>
          <a:lstStyle/>
          <a:p>
            <a:pPr marL="0" indent="0">
              <a:lnSpc>
                <a:spcPct val="150000"/>
              </a:lnSpc>
              <a:buNone/>
            </a:pPr>
            <a:r>
              <a:rPr lang="tr-TR" dirty="0">
                <a:latin typeface="Calibri" panose="020F0502020204030204" pitchFamily="34" charset="0"/>
              </a:rPr>
              <a:t>4. Toplumsal sözleşme </a:t>
            </a:r>
            <a:r>
              <a:rPr lang="tr-TR" dirty="0" smtClean="0">
                <a:latin typeface="Calibri" panose="020F0502020204030204" pitchFamily="34" charset="0"/>
              </a:rPr>
              <a:t>teorisi</a:t>
            </a:r>
            <a:r>
              <a:rPr lang="en-US" dirty="0" smtClean="0">
                <a:latin typeface="Calibri" panose="020F0502020204030204" pitchFamily="34" charset="0"/>
              </a:rPr>
              <a:t> (Social Contract Theory)</a:t>
            </a:r>
            <a:r>
              <a:rPr lang="tr-TR" dirty="0" smtClean="0">
                <a:latin typeface="Calibri" panose="020F0502020204030204" pitchFamily="34" charset="0"/>
              </a:rPr>
              <a:t>; </a:t>
            </a:r>
            <a:endParaRPr lang="en-US" dirty="0" smtClean="0">
              <a:latin typeface="Calibri" panose="020F0502020204030204" pitchFamily="34" charset="0"/>
            </a:endParaRPr>
          </a:p>
          <a:p>
            <a:pPr>
              <a:lnSpc>
                <a:spcPct val="150000"/>
              </a:lnSpc>
            </a:pPr>
            <a:r>
              <a:rPr lang="en-US" dirty="0">
                <a:latin typeface="Calibri" panose="020F0502020204030204" pitchFamily="34" charset="0"/>
              </a:rPr>
              <a:t>İ</a:t>
            </a:r>
            <a:r>
              <a:rPr lang="tr-TR" dirty="0" err="1" smtClean="0">
                <a:latin typeface="Calibri" panose="020F0502020204030204" pitchFamily="34" charset="0"/>
              </a:rPr>
              <a:t>nsanlar</a:t>
            </a:r>
            <a:r>
              <a:rPr lang="tr-TR" dirty="0" smtClean="0">
                <a:latin typeface="Calibri" panose="020F0502020204030204" pitchFamily="34" charset="0"/>
              </a:rPr>
              <a:t> doğa</a:t>
            </a:r>
            <a:r>
              <a:rPr lang="en-US" dirty="0" smtClean="0">
                <a:latin typeface="Calibri" panose="020F0502020204030204" pitchFamily="34" charset="0"/>
              </a:rPr>
              <a:t>da </a:t>
            </a:r>
            <a:r>
              <a:rPr lang="en-US" dirty="0" err="1" smtClean="0">
                <a:latin typeface="Calibri" panose="020F0502020204030204" pitchFamily="34" charset="0"/>
              </a:rPr>
              <a:t>serbest</a:t>
            </a:r>
            <a:r>
              <a:rPr lang="en-US" dirty="0" smtClean="0">
                <a:latin typeface="Calibri" panose="020F0502020204030204" pitchFamily="34" charset="0"/>
              </a:rPr>
              <a:t> </a:t>
            </a:r>
            <a:r>
              <a:rPr lang="en-US" dirty="0" err="1" smtClean="0">
                <a:latin typeface="Calibri" panose="020F0502020204030204" pitchFamily="34" charset="0"/>
              </a:rPr>
              <a:t>bir</a:t>
            </a:r>
            <a:r>
              <a:rPr lang="tr-TR" dirty="0" smtClean="0">
                <a:latin typeface="Calibri" panose="020F0502020204030204" pitchFamily="34" charset="0"/>
              </a:rPr>
              <a:t> </a:t>
            </a:r>
            <a:r>
              <a:rPr lang="tr-TR" dirty="0">
                <a:latin typeface="Calibri" panose="020F0502020204030204" pitchFamily="34" charset="0"/>
              </a:rPr>
              <a:t>halde </a:t>
            </a:r>
            <a:r>
              <a:rPr lang="en-US" dirty="0" err="1" smtClean="0">
                <a:latin typeface="Calibri" panose="020F0502020204030204" pitchFamily="34" charset="0"/>
              </a:rPr>
              <a:t>kuralsız</a:t>
            </a:r>
            <a:r>
              <a:rPr lang="en-US" dirty="0" smtClean="0">
                <a:latin typeface="Calibri" panose="020F0502020204030204" pitchFamily="34" charset="0"/>
              </a:rPr>
              <a:t> </a:t>
            </a:r>
            <a:r>
              <a:rPr lang="en-US" dirty="0" err="1" smtClean="0">
                <a:latin typeface="Calibri" panose="020F0502020204030204" pitchFamily="34" charset="0"/>
              </a:rPr>
              <a:t>olarak</a:t>
            </a:r>
            <a:r>
              <a:rPr lang="en-US" dirty="0" smtClean="0">
                <a:latin typeface="Calibri" panose="020F0502020204030204" pitchFamily="34" charset="0"/>
              </a:rPr>
              <a:t> </a:t>
            </a:r>
            <a:r>
              <a:rPr lang="tr-TR" dirty="0" smtClean="0">
                <a:latin typeface="Calibri" panose="020F0502020204030204" pitchFamily="34" charset="0"/>
              </a:rPr>
              <a:t>yaşarken</a:t>
            </a:r>
            <a:r>
              <a:rPr lang="tr-TR" dirty="0">
                <a:latin typeface="Calibri" panose="020F0502020204030204" pitchFamily="34" charset="0"/>
              </a:rPr>
              <a:t>, toplum halinde yaşamaya geçmişlerdir. Bu geçiş sırasında toplu halde yaşamanın kurallarını belirleyerek aralarında toplumsal bir sözleşme yapmışlardır. </a:t>
            </a:r>
            <a:endParaRPr lang="en-US" dirty="0" smtClean="0">
              <a:latin typeface="Calibri" panose="020F0502020204030204" pitchFamily="34" charset="0"/>
            </a:endParaRPr>
          </a:p>
          <a:p>
            <a:pPr>
              <a:lnSpc>
                <a:spcPct val="150000"/>
              </a:lnSpc>
            </a:pPr>
            <a:r>
              <a:rPr lang="tr-TR" dirty="0" smtClean="0">
                <a:latin typeface="Calibri" panose="020F0502020204030204" pitchFamily="34" charset="0"/>
              </a:rPr>
              <a:t>İnsanlar </a:t>
            </a:r>
            <a:r>
              <a:rPr lang="tr-TR" dirty="0">
                <a:latin typeface="Calibri" panose="020F0502020204030204" pitchFamily="34" charset="0"/>
              </a:rPr>
              <a:t>bu sözleşmeyle doğal halde var olan bazı özgürlük ve haklarını  toplu yaşama uğruna feda etmişlerdir. Bu durum da devletin temelini oluşturmuştur</a:t>
            </a:r>
            <a:r>
              <a:rPr lang="tr-TR" dirty="0" smtClean="0">
                <a:latin typeface="Calibri" panose="020F0502020204030204" pitchFamily="34" charset="0"/>
              </a:rPr>
              <a:t>.</a:t>
            </a:r>
            <a:endParaRPr lang="en-US" dirty="0" smtClean="0">
              <a:latin typeface="Calibri" panose="020F0502020204030204" pitchFamily="34" charset="0"/>
            </a:endParaRPr>
          </a:p>
          <a:p>
            <a:pPr>
              <a:lnSpc>
                <a:spcPct val="150000"/>
              </a:lnSpc>
            </a:pPr>
            <a:r>
              <a:rPr lang="en-US" dirty="0" smtClean="0">
                <a:latin typeface="Calibri" panose="020F0502020204030204" pitchFamily="34" charset="0"/>
              </a:rPr>
              <a:t>Thomas Hobbes (Leviathan), Jean Jacques Rousseau (</a:t>
            </a:r>
            <a:r>
              <a:rPr lang="en-US" dirty="0" err="1" smtClean="0">
                <a:latin typeface="Calibri" panose="020F0502020204030204" pitchFamily="34" charset="0"/>
              </a:rPr>
              <a:t>Toplumsal</a:t>
            </a:r>
            <a:r>
              <a:rPr lang="en-US" dirty="0" smtClean="0">
                <a:latin typeface="Calibri" panose="020F0502020204030204" pitchFamily="34" charset="0"/>
              </a:rPr>
              <a:t> </a:t>
            </a:r>
            <a:r>
              <a:rPr lang="en-US" dirty="0" err="1" smtClean="0">
                <a:latin typeface="Calibri" panose="020F0502020204030204" pitchFamily="34" charset="0"/>
              </a:rPr>
              <a:t>Sözleşme</a:t>
            </a:r>
            <a:r>
              <a:rPr lang="en-US" dirty="0" smtClean="0">
                <a:latin typeface="Calibri" panose="020F0502020204030204" pitchFamily="34" charset="0"/>
              </a:rPr>
              <a:t>)</a:t>
            </a:r>
            <a:endParaRPr lang="tr-TR" dirty="0">
              <a:latin typeface="Calibri" panose="020F0502020204030204" pitchFamily="34" charset="0"/>
            </a:endParaRPr>
          </a:p>
          <a:p>
            <a:endParaRPr lang="en-US" dirty="0">
              <a:latin typeface="Calibri" panose="020F0502020204030204" pitchFamily="34" charset="0"/>
            </a:endParaRPr>
          </a:p>
        </p:txBody>
      </p:sp>
    </p:spTree>
    <p:extLst>
      <p:ext uri="{BB962C8B-B14F-4D97-AF65-F5344CB8AC3E}">
        <p14:creationId xmlns:p14="http://schemas.microsoft.com/office/powerpoint/2010/main" val="1781919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r>
              <a:rPr lang="tr-TR" dirty="0">
                <a:latin typeface="Calibri" panose="020F0502020204030204" pitchFamily="34" charset="0"/>
              </a:rPr>
              <a:t>5. Devleti </a:t>
            </a:r>
            <a:r>
              <a:rPr lang="en-US" dirty="0" err="1" smtClean="0">
                <a:latin typeface="Calibri" panose="020F0502020204030204" pitchFamily="34" charset="0"/>
              </a:rPr>
              <a:t>güce</a:t>
            </a:r>
            <a:r>
              <a:rPr lang="en-US" dirty="0" smtClean="0">
                <a:latin typeface="Calibri" panose="020F0502020204030204" pitchFamily="34" charset="0"/>
              </a:rPr>
              <a:t>/</a:t>
            </a:r>
            <a:r>
              <a:rPr lang="tr-TR" dirty="0" smtClean="0">
                <a:latin typeface="Calibri" panose="020F0502020204030204" pitchFamily="34" charset="0"/>
              </a:rPr>
              <a:t>kuvvete </a:t>
            </a:r>
            <a:r>
              <a:rPr lang="tr-TR" dirty="0">
                <a:latin typeface="Calibri" panose="020F0502020204030204" pitchFamily="34" charset="0"/>
              </a:rPr>
              <a:t>dayandıran görüş; </a:t>
            </a:r>
            <a:endParaRPr lang="en-US" dirty="0" smtClean="0">
              <a:latin typeface="Calibri" panose="020F0502020204030204" pitchFamily="34" charset="0"/>
            </a:endParaRPr>
          </a:p>
          <a:p>
            <a:r>
              <a:rPr lang="tr-TR" dirty="0" smtClean="0">
                <a:latin typeface="Calibri" panose="020F0502020204030204" pitchFamily="34" charset="0"/>
              </a:rPr>
              <a:t>Devlet kaynağı</a:t>
            </a:r>
            <a:r>
              <a:rPr lang="en-US" dirty="0" err="1" smtClean="0">
                <a:latin typeface="Calibri" panose="020F0502020204030204" pitchFamily="34" charset="0"/>
              </a:rPr>
              <a:t>nı</a:t>
            </a:r>
            <a:r>
              <a:rPr lang="tr-TR" dirty="0" smtClean="0">
                <a:latin typeface="Calibri" panose="020F0502020204030204" pitchFamily="34" charset="0"/>
              </a:rPr>
              <a:t> </a:t>
            </a:r>
            <a:r>
              <a:rPr lang="en-US" dirty="0" err="1" smtClean="0">
                <a:latin typeface="Calibri" panose="020F0502020204030204" pitchFamily="34" charset="0"/>
              </a:rPr>
              <a:t>kuvvetten</a:t>
            </a:r>
            <a:r>
              <a:rPr lang="en-US" dirty="0" smtClean="0">
                <a:latin typeface="Calibri" panose="020F0502020204030204" pitchFamily="34" charset="0"/>
              </a:rPr>
              <a:t> </a:t>
            </a:r>
            <a:r>
              <a:rPr lang="en-US" dirty="0" err="1" smtClean="0">
                <a:latin typeface="Calibri" panose="020F0502020204030204" pitchFamily="34" charset="0"/>
              </a:rPr>
              <a:t>alır</a:t>
            </a:r>
            <a:r>
              <a:rPr lang="en-US" dirty="0" smtClean="0">
                <a:latin typeface="Calibri" panose="020F0502020204030204" pitchFamily="34" charset="0"/>
              </a:rPr>
              <a:t>. </a:t>
            </a:r>
            <a:r>
              <a:rPr lang="en-US" dirty="0" err="1" smtClean="0">
                <a:latin typeface="Calibri" panose="020F0502020204030204" pitchFamily="34" charset="0"/>
              </a:rPr>
              <a:t>Kuvvetlinin</a:t>
            </a:r>
            <a:r>
              <a:rPr lang="en-US" dirty="0" smtClean="0">
                <a:latin typeface="Calibri" panose="020F0502020204030204" pitchFamily="34" charset="0"/>
              </a:rPr>
              <a:t> </a:t>
            </a:r>
            <a:r>
              <a:rPr lang="en-US" dirty="0" err="1" smtClean="0">
                <a:latin typeface="Calibri" panose="020F0502020204030204" pitchFamily="34" charset="0"/>
              </a:rPr>
              <a:t>zayıfa</a:t>
            </a:r>
            <a:r>
              <a:rPr lang="en-US" dirty="0" smtClean="0">
                <a:latin typeface="Calibri" panose="020F0502020204030204" pitchFamily="34" charset="0"/>
              </a:rPr>
              <a:t> </a:t>
            </a:r>
            <a:r>
              <a:rPr lang="tr-TR" dirty="0" smtClean="0">
                <a:latin typeface="Calibri" panose="020F0502020204030204" pitchFamily="34" charset="0"/>
              </a:rPr>
              <a:t>üstünlüğü </a:t>
            </a:r>
            <a:r>
              <a:rPr lang="tr-TR" dirty="0">
                <a:latin typeface="Calibri" panose="020F0502020204030204" pitchFamily="34" charset="0"/>
              </a:rPr>
              <a:t>söz konusudur. </a:t>
            </a:r>
            <a:r>
              <a:rPr lang="en-US" dirty="0" err="1" smtClean="0">
                <a:latin typeface="Calibri" panose="020F0502020204030204" pitchFamily="34" charset="0"/>
              </a:rPr>
              <a:t>Diğer</a:t>
            </a:r>
            <a:r>
              <a:rPr lang="en-US" dirty="0" smtClean="0">
                <a:latin typeface="Calibri" panose="020F0502020204030204" pitchFamily="34" charset="0"/>
              </a:rPr>
              <a:t> </a:t>
            </a:r>
            <a:r>
              <a:rPr lang="en-US" dirty="0" err="1" smtClean="0">
                <a:latin typeface="Calibri" panose="020F0502020204030204" pitchFamily="34" charset="0"/>
              </a:rPr>
              <a:t>bir</a:t>
            </a:r>
            <a:r>
              <a:rPr lang="en-US" dirty="0" smtClean="0">
                <a:latin typeface="Calibri" panose="020F0502020204030204" pitchFamily="34" charset="0"/>
              </a:rPr>
              <a:t> </a:t>
            </a:r>
            <a:r>
              <a:rPr lang="en-US" dirty="0" err="1" smtClean="0">
                <a:latin typeface="Calibri" panose="020F0502020204030204" pitchFamily="34" charset="0"/>
              </a:rPr>
              <a:t>deyişle</a:t>
            </a:r>
            <a:r>
              <a:rPr lang="en-US" dirty="0" smtClean="0">
                <a:latin typeface="Calibri" panose="020F0502020204030204" pitchFamily="34" charset="0"/>
              </a:rPr>
              <a:t> </a:t>
            </a:r>
            <a:r>
              <a:rPr lang="tr-TR" dirty="0" smtClean="0">
                <a:latin typeface="Calibri" panose="020F0502020204030204" pitchFamily="34" charset="0"/>
              </a:rPr>
              <a:t>devlet</a:t>
            </a:r>
            <a:r>
              <a:rPr lang="tr-TR" dirty="0">
                <a:latin typeface="Calibri" panose="020F0502020204030204" pitchFamily="34" charset="0"/>
              </a:rPr>
              <a:t>, </a:t>
            </a:r>
            <a:r>
              <a:rPr lang="tr-TR" dirty="0" smtClean="0">
                <a:latin typeface="Calibri" panose="020F0502020204030204" pitchFamily="34" charset="0"/>
              </a:rPr>
              <a:t>güçlü </a:t>
            </a:r>
            <a:r>
              <a:rPr lang="tr-TR" dirty="0">
                <a:latin typeface="Calibri" panose="020F0502020204030204" pitchFamily="34" charset="0"/>
              </a:rPr>
              <a:t>toplulukların zayıf toplulukları </a:t>
            </a:r>
            <a:r>
              <a:rPr lang="tr-TR" dirty="0" smtClean="0">
                <a:latin typeface="Calibri" panose="020F0502020204030204" pitchFamily="34" charset="0"/>
              </a:rPr>
              <a:t>ezmesiyle </a:t>
            </a:r>
            <a:r>
              <a:rPr lang="tr-TR" dirty="0">
                <a:latin typeface="Calibri" panose="020F0502020204030204" pitchFamily="34" charset="0"/>
              </a:rPr>
              <a:t>oluşmuştur. </a:t>
            </a:r>
            <a:endParaRPr lang="en-US" dirty="0" smtClean="0">
              <a:latin typeface="Calibri" panose="020F0502020204030204" pitchFamily="34" charset="0"/>
            </a:endParaRPr>
          </a:p>
        </p:txBody>
      </p:sp>
    </p:spTree>
    <p:extLst>
      <p:ext uri="{BB962C8B-B14F-4D97-AF65-F5344CB8AC3E}">
        <p14:creationId xmlns:p14="http://schemas.microsoft.com/office/powerpoint/2010/main" val="36593804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KAYNAKÇA</a:t>
            </a:r>
            <a:endParaRPr lang="en-US" dirty="0"/>
          </a:p>
        </p:txBody>
      </p:sp>
      <p:sp>
        <p:nvSpPr>
          <p:cNvPr id="3" name="İçerik Yer Tutucusu 2"/>
          <p:cNvSpPr>
            <a:spLocks noGrp="1"/>
          </p:cNvSpPr>
          <p:nvPr>
            <p:ph idx="1"/>
          </p:nvPr>
        </p:nvSpPr>
        <p:spPr/>
        <p:txBody>
          <a:bodyPr/>
          <a:lstStyle/>
          <a:p>
            <a:r>
              <a:rPr lang="en-US" dirty="0" smtClean="0"/>
              <a:t>Heywood, A., Politics, </a:t>
            </a:r>
            <a:r>
              <a:rPr lang="en-US" dirty="0"/>
              <a:t>4th, Palgrave, 2013</a:t>
            </a:r>
            <a:endParaRPr lang="it-IT" dirty="0" smtClean="0"/>
          </a:p>
          <a:p>
            <a:r>
              <a:rPr lang="it-IT" dirty="0" smtClean="0"/>
              <a:t>Kapani </a:t>
            </a:r>
            <a:r>
              <a:rPr lang="it-IT" dirty="0"/>
              <a:t>,M.(2010).Siyaset bilimine </a:t>
            </a:r>
            <a:r>
              <a:rPr lang="it-IT" dirty="0" smtClean="0"/>
              <a:t>giriş,Bilgi Yayınevi</a:t>
            </a:r>
            <a:r>
              <a:rPr lang="it-IT" dirty="0" smtClean="0"/>
              <a:t>.</a:t>
            </a:r>
          </a:p>
          <a:p>
            <a:r>
              <a:rPr lang="it-IT" dirty="0" smtClean="0"/>
              <a:t>Dursun D. &amp; Altunoğlu, M. (2019). Siyaset Bilimi. </a:t>
            </a:r>
            <a:r>
              <a:rPr lang="it-IT" smtClean="0"/>
              <a:t>Anadolu Üniversitesi Yayınları</a:t>
            </a:r>
            <a:endParaRPr lang="en-US" dirty="0"/>
          </a:p>
        </p:txBody>
      </p:sp>
    </p:spTree>
    <p:extLst>
      <p:ext uri="{BB962C8B-B14F-4D97-AF65-F5344CB8AC3E}">
        <p14:creationId xmlns:p14="http://schemas.microsoft.com/office/powerpoint/2010/main" val="18047036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en-US" dirty="0" smtClean="0"/>
              <a:t>3. </a:t>
            </a:r>
            <a:r>
              <a:rPr lang="en-US" dirty="0" err="1" smtClean="0"/>
              <a:t>Hafta</a:t>
            </a:r>
            <a:r>
              <a:rPr lang="en-US" dirty="0" smtClean="0"/>
              <a:t>: Devlet </a:t>
            </a:r>
            <a:r>
              <a:rPr lang="en-US" dirty="0" err="1" smtClean="0"/>
              <a:t>Nedir</a:t>
            </a:r>
            <a:r>
              <a:rPr lang="en-US" dirty="0" smtClean="0"/>
              <a:t>?</a:t>
            </a:r>
            <a:endParaRPr lang="en-US" dirty="0"/>
          </a:p>
        </p:txBody>
      </p:sp>
      <p:sp>
        <p:nvSpPr>
          <p:cNvPr id="7" name="İçerik Yer Tutucusu 6"/>
          <p:cNvSpPr>
            <a:spLocks noGrp="1"/>
          </p:cNvSpPr>
          <p:nvPr>
            <p:ph idx="1"/>
          </p:nvPr>
        </p:nvSpPr>
        <p:spPr/>
        <p:txBody>
          <a:bodyPr/>
          <a:lstStyle/>
          <a:p>
            <a:r>
              <a:rPr lang="en-US" dirty="0" smtClean="0"/>
              <a:t>Farklı </a:t>
            </a:r>
            <a:r>
              <a:rPr lang="en-US" dirty="0" err="1" smtClean="0"/>
              <a:t>tanımlar</a:t>
            </a:r>
            <a:endParaRPr lang="en-US" dirty="0"/>
          </a:p>
        </p:txBody>
      </p:sp>
    </p:spTree>
    <p:extLst>
      <p:ext uri="{BB962C8B-B14F-4D97-AF65-F5344CB8AC3E}">
        <p14:creationId xmlns:p14="http://schemas.microsoft.com/office/powerpoint/2010/main" val="2470680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Devlet </a:t>
            </a:r>
            <a:r>
              <a:rPr lang="en-US" dirty="0" err="1" smtClean="0"/>
              <a:t>Nedir</a:t>
            </a:r>
            <a:r>
              <a:rPr lang="en-US" dirty="0" smtClean="0"/>
              <a:t>? </a:t>
            </a:r>
            <a:br>
              <a:rPr lang="en-US" dirty="0" smtClean="0"/>
            </a:br>
            <a:endParaRPr lang="en-US" dirty="0"/>
          </a:p>
        </p:txBody>
      </p:sp>
      <p:sp>
        <p:nvSpPr>
          <p:cNvPr id="3" name="İçerik Yer Tutucusu 2"/>
          <p:cNvSpPr>
            <a:spLocks noGrp="1"/>
          </p:cNvSpPr>
          <p:nvPr>
            <p:ph idx="1"/>
          </p:nvPr>
        </p:nvSpPr>
        <p:spPr/>
        <p:txBody>
          <a:bodyPr/>
          <a:lstStyle/>
          <a:p>
            <a:r>
              <a:rPr lang="en-US" dirty="0" err="1" smtClean="0"/>
              <a:t>En</a:t>
            </a:r>
            <a:r>
              <a:rPr lang="en-US" dirty="0" smtClean="0"/>
              <a:t> </a:t>
            </a:r>
            <a:r>
              <a:rPr lang="en-US" dirty="0" err="1" smtClean="0"/>
              <a:t>üstün</a:t>
            </a:r>
            <a:r>
              <a:rPr lang="en-US" dirty="0" smtClean="0"/>
              <a:t> </a:t>
            </a:r>
            <a:r>
              <a:rPr lang="en-US" dirty="0" err="1" smtClean="0"/>
              <a:t>değer</a:t>
            </a:r>
            <a:r>
              <a:rPr lang="en-US" dirty="0" smtClean="0"/>
              <a:t> </a:t>
            </a:r>
            <a:r>
              <a:rPr lang="en-US" dirty="0" err="1" smtClean="0"/>
              <a:t>ve</a:t>
            </a:r>
            <a:r>
              <a:rPr lang="en-US" dirty="0" smtClean="0"/>
              <a:t> </a:t>
            </a:r>
            <a:r>
              <a:rPr lang="en-US" dirty="0" err="1" smtClean="0"/>
              <a:t>başlı</a:t>
            </a:r>
            <a:r>
              <a:rPr lang="en-US" dirty="0" smtClean="0"/>
              <a:t> </a:t>
            </a:r>
            <a:r>
              <a:rPr lang="en-US" dirty="0" err="1" smtClean="0"/>
              <a:t>başına</a:t>
            </a:r>
            <a:r>
              <a:rPr lang="en-US" dirty="0" smtClean="0"/>
              <a:t> </a:t>
            </a:r>
            <a:r>
              <a:rPr lang="en-US" dirty="0" err="1" smtClean="0"/>
              <a:t>bir</a:t>
            </a:r>
            <a:r>
              <a:rPr lang="en-US" dirty="0" smtClean="0"/>
              <a:t> </a:t>
            </a:r>
            <a:r>
              <a:rPr lang="en-US" dirty="0" err="1" smtClean="0"/>
              <a:t>amaç</a:t>
            </a:r>
            <a:r>
              <a:rPr lang="en-US" dirty="0" smtClean="0"/>
              <a:t> (</a:t>
            </a:r>
            <a:r>
              <a:rPr lang="en-US" dirty="0" err="1" smtClean="0"/>
              <a:t>klasik</a:t>
            </a:r>
            <a:r>
              <a:rPr lang="en-US" dirty="0" smtClean="0"/>
              <a:t> </a:t>
            </a:r>
            <a:r>
              <a:rPr lang="en-US" dirty="0" err="1" smtClean="0"/>
              <a:t>Yunan</a:t>
            </a:r>
            <a:r>
              <a:rPr lang="en-US" dirty="0" smtClean="0"/>
              <a:t> </a:t>
            </a:r>
            <a:r>
              <a:rPr lang="en-US" dirty="0" err="1" smtClean="0"/>
              <a:t>felsefesi</a:t>
            </a:r>
            <a:r>
              <a:rPr lang="en-US" dirty="0" smtClean="0"/>
              <a:t>)</a:t>
            </a:r>
          </a:p>
          <a:p>
            <a:r>
              <a:rPr lang="en-US" dirty="0" err="1" smtClean="0"/>
              <a:t>Toplum</a:t>
            </a:r>
            <a:r>
              <a:rPr lang="en-US" dirty="0" smtClean="0"/>
              <a:t> </a:t>
            </a:r>
            <a:r>
              <a:rPr lang="en-US" dirty="0" err="1" smtClean="0"/>
              <a:t>düzeninin</a:t>
            </a:r>
            <a:r>
              <a:rPr lang="en-US" dirty="0" smtClean="0"/>
              <a:t> </a:t>
            </a:r>
            <a:r>
              <a:rPr lang="en-US" dirty="0" err="1" smtClean="0"/>
              <a:t>ve</a:t>
            </a:r>
            <a:r>
              <a:rPr lang="en-US" dirty="0" smtClean="0"/>
              <a:t> </a:t>
            </a:r>
            <a:r>
              <a:rPr lang="en-US" dirty="0" err="1" smtClean="0"/>
              <a:t>barışın</a:t>
            </a:r>
            <a:r>
              <a:rPr lang="en-US" dirty="0" smtClean="0"/>
              <a:t> </a:t>
            </a:r>
            <a:r>
              <a:rPr lang="en-US" dirty="0" err="1" smtClean="0"/>
              <a:t>korunmasını</a:t>
            </a:r>
            <a:r>
              <a:rPr lang="en-US" dirty="0" smtClean="0"/>
              <a:t> </a:t>
            </a:r>
            <a:r>
              <a:rPr lang="en-US" dirty="0" err="1" smtClean="0"/>
              <a:t>sağlayan</a:t>
            </a:r>
            <a:r>
              <a:rPr lang="en-US" dirty="0" smtClean="0"/>
              <a:t> </a:t>
            </a:r>
            <a:r>
              <a:rPr lang="en-US" dirty="0" err="1" smtClean="0"/>
              <a:t>bir</a:t>
            </a:r>
            <a:r>
              <a:rPr lang="en-US" dirty="0" smtClean="0"/>
              <a:t> </a:t>
            </a:r>
            <a:r>
              <a:rPr lang="en-US" dirty="0" err="1" smtClean="0"/>
              <a:t>araç</a:t>
            </a:r>
            <a:endParaRPr lang="en-US" dirty="0" smtClean="0"/>
          </a:p>
          <a:p>
            <a:r>
              <a:rPr lang="en-US" dirty="0" smtClean="0"/>
              <a:t>Toplumu </a:t>
            </a:r>
            <a:r>
              <a:rPr lang="en-US" dirty="0" err="1" smtClean="0"/>
              <a:t>kapsayan</a:t>
            </a:r>
            <a:r>
              <a:rPr lang="en-US" dirty="0" smtClean="0"/>
              <a:t> </a:t>
            </a:r>
            <a:r>
              <a:rPr lang="en-US" dirty="0" err="1" smtClean="0"/>
              <a:t>ve</a:t>
            </a:r>
            <a:r>
              <a:rPr lang="en-US" dirty="0" smtClean="0"/>
              <a:t> </a:t>
            </a:r>
            <a:r>
              <a:rPr lang="en-US" dirty="0" err="1" smtClean="0"/>
              <a:t>birleştiren</a:t>
            </a:r>
            <a:r>
              <a:rPr lang="en-US" dirty="0" smtClean="0"/>
              <a:t> </a:t>
            </a:r>
            <a:r>
              <a:rPr lang="en-US" dirty="0" err="1" smtClean="0"/>
              <a:t>bir</a:t>
            </a:r>
            <a:r>
              <a:rPr lang="en-US" dirty="0" smtClean="0"/>
              <a:t> </a:t>
            </a:r>
            <a:r>
              <a:rPr lang="en-US" dirty="0" err="1" smtClean="0"/>
              <a:t>kuruluş</a:t>
            </a:r>
            <a:endParaRPr lang="en-US" dirty="0" smtClean="0"/>
          </a:p>
          <a:p>
            <a:r>
              <a:rPr lang="en-US" dirty="0" err="1" smtClean="0"/>
              <a:t>Vazgeçilmez</a:t>
            </a:r>
            <a:r>
              <a:rPr lang="en-US" dirty="0" smtClean="0"/>
              <a:t> </a:t>
            </a:r>
            <a:r>
              <a:rPr lang="en-US" dirty="0" err="1" smtClean="0"/>
              <a:t>kötülük</a:t>
            </a:r>
            <a:r>
              <a:rPr lang="en-US" dirty="0" smtClean="0"/>
              <a:t> (necessary evil) (Thomas Paine) </a:t>
            </a:r>
          </a:p>
          <a:p>
            <a:r>
              <a:rPr lang="en-US" dirty="0" err="1" smtClean="0"/>
              <a:t>Bir</a:t>
            </a:r>
            <a:r>
              <a:rPr lang="en-US" dirty="0" smtClean="0"/>
              <a:t> </a:t>
            </a:r>
            <a:r>
              <a:rPr lang="en-US" dirty="0" err="1" smtClean="0"/>
              <a:t>sınıfın</a:t>
            </a:r>
            <a:r>
              <a:rPr lang="en-US" dirty="0" smtClean="0"/>
              <a:t> </a:t>
            </a:r>
            <a:r>
              <a:rPr lang="en-US" dirty="0" err="1" smtClean="0"/>
              <a:t>diğer</a:t>
            </a:r>
            <a:r>
              <a:rPr lang="en-US" dirty="0" smtClean="0"/>
              <a:t> </a:t>
            </a:r>
            <a:r>
              <a:rPr lang="en-US" dirty="0" err="1" smtClean="0"/>
              <a:t>sınıfları</a:t>
            </a:r>
            <a:r>
              <a:rPr lang="en-US" dirty="0" smtClean="0"/>
              <a:t> </a:t>
            </a:r>
            <a:r>
              <a:rPr lang="en-US" dirty="0" err="1" smtClean="0"/>
              <a:t>egemenliği</a:t>
            </a:r>
            <a:r>
              <a:rPr lang="en-US" dirty="0" smtClean="0"/>
              <a:t> </a:t>
            </a:r>
            <a:r>
              <a:rPr lang="en-US" dirty="0" err="1" smtClean="0"/>
              <a:t>altında</a:t>
            </a:r>
            <a:r>
              <a:rPr lang="en-US" dirty="0" smtClean="0"/>
              <a:t> </a:t>
            </a:r>
            <a:r>
              <a:rPr lang="en-US" dirty="0" err="1" smtClean="0"/>
              <a:t>bulundurduğu</a:t>
            </a:r>
            <a:r>
              <a:rPr lang="en-US" dirty="0" smtClean="0"/>
              <a:t> </a:t>
            </a:r>
            <a:r>
              <a:rPr lang="en-US" dirty="0" err="1" smtClean="0"/>
              <a:t>bir</a:t>
            </a:r>
            <a:r>
              <a:rPr lang="en-US" dirty="0" smtClean="0"/>
              <a:t> </a:t>
            </a:r>
            <a:r>
              <a:rPr lang="en-US" dirty="0" err="1" smtClean="0"/>
              <a:t>örgütlenme</a:t>
            </a:r>
            <a:r>
              <a:rPr lang="en-US" dirty="0" smtClean="0"/>
              <a:t>(</a:t>
            </a:r>
            <a:r>
              <a:rPr lang="en-US" dirty="0" err="1" smtClean="0"/>
              <a:t>Marksist</a:t>
            </a:r>
            <a:r>
              <a:rPr lang="en-US" dirty="0" smtClean="0"/>
              <a:t> </a:t>
            </a:r>
            <a:r>
              <a:rPr lang="en-US" dirty="0" err="1" smtClean="0"/>
              <a:t>Kuram</a:t>
            </a:r>
            <a:r>
              <a:rPr lang="en-US" dirty="0" smtClean="0"/>
              <a:t>)</a:t>
            </a:r>
          </a:p>
          <a:p>
            <a:endParaRPr lang="en-US" dirty="0" smtClean="0"/>
          </a:p>
          <a:p>
            <a:endParaRPr lang="en-US" dirty="0"/>
          </a:p>
        </p:txBody>
      </p:sp>
    </p:spTree>
    <p:extLst>
      <p:ext uri="{BB962C8B-B14F-4D97-AF65-F5344CB8AC3E}">
        <p14:creationId xmlns:p14="http://schemas.microsoft.com/office/powerpoint/2010/main" val="360835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Farklı</a:t>
            </a:r>
            <a:r>
              <a:rPr lang="en-US" dirty="0" smtClean="0"/>
              <a:t> </a:t>
            </a:r>
            <a:r>
              <a:rPr lang="en-US" dirty="0" err="1" smtClean="0"/>
              <a:t>disiplinlere</a:t>
            </a:r>
            <a:r>
              <a:rPr lang="en-US" dirty="0" smtClean="0"/>
              <a:t> </a:t>
            </a:r>
            <a:r>
              <a:rPr lang="en-US" dirty="0" err="1" smtClean="0"/>
              <a:t>göre</a:t>
            </a:r>
            <a:r>
              <a:rPr lang="en-US" dirty="0" smtClean="0"/>
              <a:t> </a:t>
            </a:r>
            <a:r>
              <a:rPr lang="en-US" dirty="0" err="1" smtClean="0"/>
              <a:t>farklı</a:t>
            </a:r>
            <a:r>
              <a:rPr lang="en-US" dirty="0" smtClean="0"/>
              <a:t> </a:t>
            </a:r>
            <a:r>
              <a:rPr lang="en-US" dirty="0" err="1" smtClean="0"/>
              <a:t>tanımlar</a:t>
            </a:r>
            <a:endParaRPr lang="en-US" dirty="0"/>
          </a:p>
        </p:txBody>
      </p:sp>
      <p:sp>
        <p:nvSpPr>
          <p:cNvPr id="3" name="İçerik Yer Tutucusu 2"/>
          <p:cNvSpPr>
            <a:spLocks noGrp="1"/>
          </p:cNvSpPr>
          <p:nvPr>
            <p:ph idx="1"/>
          </p:nvPr>
        </p:nvSpPr>
        <p:spPr/>
        <p:txBody>
          <a:bodyPr>
            <a:normAutofit fontScale="92500" lnSpcReduction="10000"/>
          </a:bodyPr>
          <a:lstStyle/>
          <a:p>
            <a:r>
              <a:rPr lang="en-US" dirty="0" err="1" smtClean="0"/>
              <a:t>Milletin</a:t>
            </a:r>
            <a:r>
              <a:rPr lang="en-US" dirty="0" smtClean="0"/>
              <a:t> </a:t>
            </a:r>
            <a:r>
              <a:rPr lang="en-US" dirty="0" err="1" smtClean="0"/>
              <a:t>hukuki</a:t>
            </a:r>
            <a:r>
              <a:rPr lang="en-US" dirty="0" smtClean="0"/>
              <a:t> </a:t>
            </a:r>
            <a:r>
              <a:rPr lang="en-US" dirty="0" err="1" smtClean="0"/>
              <a:t>kişilik</a:t>
            </a:r>
            <a:r>
              <a:rPr lang="en-US" dirty="0" smtClean="0"/>
              <a:t> </a:t>
            </a:r>
            <a:r>
              <a:rPr lang="en-US" dirty="0" err="1" smtClean="0"/>
              <a:t>kazanmış</a:t>
            </a:r>
            <a:r>
              <a:rPr lang="en-US" dirty="0" smtClean="0"/>
              <a:t> </a:t>
            </a:r>
            <a:r>
              <a:rPr lang="en-US" dirty="0" err="1" smtClean="0"/>
              <a:t>şeklidir</a:t>
            </a:r>
            <a:r>
              <a:rPr lang="en-US" dirty="0"/>
              <a:t> </a:t>
            </a:r>
            <a:r>
              <a:rPr lang="en-US" dirty="0" smtClean="0"/>
              <a:t>(</a:t>
            </a:r>
            <a:r>
              <a:rPr lang="en-US" dirty="0" err="1" smtClean="0"/>
              <a:t>klasik</a:t>
            </a:r>
            <a:r>
              <a:rPr lang="en-US" dirty="0" smtClean="0"/>
              <a:t> </a:t>
            </a:r>
            <a:r>
              <a:rPr lang="en-US" dirty="0" err="1" smtClean="0"/>
              <a:t>Fransuz</a:t>
            </a:r>
            <a:r>
              <a:rPr lang="en-US" dirty="0" smtClean="0"/>
              <a:t> </a:t>
            </a:r>
            <a:r>
              <a:rPr lang="en-US" dirty="0" err="1" smtClean="0"/>
              <a:t>kamu</a:t>
            </a:r>
            <a:r>
              <a:rPr lang="en-US" dirty="0" smtClean="0"/>
              <a:t> </a:t>
            </a:r>
            <a:r>
              <a:rPr lang="en-US" dirty="0" err="1" smtClean="0"/>
              <a:t>hukuku</a:t>
            </a:r>
            <a:r>
              <a:rPr lang="en-US" dirty="0" smtClean="0"/>
              <a:t> </a:t>
            </a:r>
            <a:r>
              <a:rPr lang="en-US" dirty="0" err="1" smtClean="0"/>
              <a:t>doktrini</a:t>
            </a:r>
            <a:r>
              <a:rPr lang="en-US" dirty="0" smtClean="0"/>
              <a:t>)</a:t>
            </a:r>
          </a:p>
          <a:p>
            <a:r>
              <a:rPr lang="en-US" dirty="0" err="1" smtClean="0"/>
              <a:t>Etkili</a:t>
            </a:r>
            <a:r>
              <a:rPr lang="en-US" dirty="0" smtClean="0"/>
              <a:t> </a:t>
            </a:r>
            <a:r>
              <a:rPr lang="en-US" dirty="0" err="1" smtClean="0"/>
              <a:t>olarak</a:t>
            </a:r>
            <a:r>
              <a:rPr lang="en-US" dirty="0" smtClean="0"/>
              <a:t> </a:t>
            </a:r>
            <a:r>
              <a:rPr lang="en-US" dirty="0" err="1" smtClean="0"/>
              <a:t>yürürlükte</a:t>
            </a:r>
            <a:r>
              <a:rPr lang="en-US" dirty="0" smtClean="0"/>
              <a:t> </a:t>
            </a:r>
            <a:r>
              <a:rPr lang="en-US" dirty="0" err="1" smtClean="0"/>
              <a:t>bulunan</a:t>
            </a:r>
            <a:r>
              <a:rPr lang="en-US" dirty="0" smtClean="0"/>
              <a:t> </a:t>
            </a:r>
            <a:r>
              <a:rPr lang="en-US" dirty="0" err="1" smtClean="0"/>
              <a:t>bir</a:t>
            </a:r>
            <a:r>
              <a:rPr lang="en-US" dirty="0" smtClean="0"/>
              <a:t> </a:t>
            </a:r>
            <a:r>
              <a:rPr lang="en-US" dirty="0" err="1" smtClean="0"/>
              <a:t>hukuki</a:t>
            </a:r>
            <a:r>
              <a:rPr lang="en-US" dirty="0" smtClean="0"/>
              <a:t> </a:t>
            </a:r>
            <a:r>
              <a:rPr lang="en-US" dirty="0" err="1" smtClean="0"/>
              <a:t>normlar</a:t>
            </a:r>
            <a:r>
              <a:rPr lang="en-US" dirty="0" smtClean="0"/>
              <a:t> </a:t>
            </a:r>
            <a:r>
              <a:rPr lang="en-US" dirty="0" err="1" smtClean="0"/>
              <a:t>sistemi</a:t>
            </a:r>
            <a:r>
              <a:rPr lang="en-US" dirty="0" smtClean="0"/>
              <a:t> (Hans </a:t>
            </a:r>
            <a:r>
              <a:rPr lang="en-US" dirty="0" err="1" smtClean="0"/>
              <a:t>Kelsen</a:t>
            </a:r>
            <a:r>
              <a:rPr lang="en-US" dirty="0" smtClean="0"/>
              <a:t>)</a:t>
            </a:r>
          </a:p>
          <a:p>
            <a:r>
              <a:rPr lang="en-US" dirty="0" err="1" smtClean="0"/>
              <a:t>Belirli</a:t>
            </a:r>
            <a:r>
              <a:rPr lang="en-US" dirty="0" smtClean="0"/>
              <a:t> </a:t>
            </a:r>
            <a:r>
              <a:rPr lang="en-US" dirty="0" err="1" smtClean="0"/>
              <a:t>bir</a:t>
            </a:r>
            <a:r>
              <a:rPr lang="en-US" dirty="0" smtClean="0"/>
              <a:t> </a:t>
            </a:r>
            <a:r>
              <a:rPr lang="en-US" dirty="0" err="1" smtClean="0"/>
              <a:t>toprak</a:t>
            </a:r>
            <a:r>
              <a:rPr lang="en-US" dirty="0" smtClean="0"/>
              <a:t> </a:t>
            </a:r>
            <a:r>
              <a:rPr lang="en-US" dirty="0" err="1" smtClean="0"/>
              <a:t>parçası</a:t>
            </a:r>
            <a:r>
              <a:rPr lang="en-US" dirty="0" smtClean="0"/>
              <a:t> </a:t>
            </a:r>
            <a:r>
              <a:rPr lang="en-US" dirty="0" err="1" smtClean="0"/>
              <a:t>üzerinde</a:t>
            </a:r>
            <a:r>
              <a:rPr lang="en-US" dirty="0" smtClean="0"/>
              <a:t> </a:t>
            </a:r>
            <a:r>
              <a:rPr lang="en-US" dirty="0" err="1" smtClean="0"/>
              <a:t>meşru</a:t>
            </a:r>
            <a:r>
              <a:rPr lang="en-US" dirty="0" smtClean="0"/>
              <a:t> </a:t>
            </a:r>
            <a:r>
              <a:rPr lang="en-US" dirty="0" err="1" smtClean="0"/>
              <a:t>şiddet</a:t>
            </a:r>
            <a:r>
              <a:rPr lang="en-US" dirty="0" smtClean="0"/>
              <a:t> </a:t>
            </a:r>
            <a:r>
              <a:rPr lang="en-US" dirty="0" err="1" smtClean="0"/>
              <a:t>kullanma</a:t>
            </a:r>
            <a:r>
              <a:rPr lang="en-US" dirty="0" smtClean="0"/>
              <a:t> </a:t>
            </a:r>
            <a:r>
              <a:rPr lang="en-US" dirty="0" err="1" smtClean="0"/>
              <a:t>tekelini</a:t>
            </a:r>
            <a:r>
              <a:rPr lang="en-US" dirty="0" smtClean="0"/>
              <a:t> </a:t>
            </a:r>
            <a:r>
              <a:rPr lang="en-US" dirty="0" err="1" smtClean="0"/>
              <a:t>elinde</a:t>
            </a:r>
            <a:r>
              <a:rPr lang="en-US" dirty="0" smtClean="0"/>
              <a:t> </a:t>
            </a:r>
            <a:r>
              <a:rPr lang="en-US" dirty="0" err="1" smtClean="0"/>
              <a:t>başarıyla</a:t>
            </a:r>
            <a:r>
              <a:rPr lang="en-US" dirty="0" smtClean="0"/>
              <a:t> </a:t>
            </a:r>
            <a:r>
              <a:rPr lang="en-US" dirty="0" err="1" smtClean="0"/>
              <a:t>bulunduran</a:t>
            </a:r>
            <a:r>
              <a:rPr lang="en-US" dirty="0" smtClean="0"/>
              <a:t> </a:t>
            </a:r>
            <a:r>
              <a:rPr lang="en-US" dirty="0" err="1" smtClean="0"/>
              <a:t>insan</a:t>
            </a:r>
            <a:r>
              <a:rPr lang="en-US" dirty="0" smtClean="0"/>
              <a:t> </a:t>
            </a:r>
            <a:r>
              <a:rPr lang="en-US" dirty="0" err="1" smtClean="0"/>
              <a:t>topluluğu</a:t>
            </a:r>
            <a:r>
              <a:rPr lang="en-US" dirty="0" smtClean="0"/>
              <a:t> (Max Weber)</a:t>
            </a:r>
          </a:p>
          <a:p>
            <a:r>
              <a:rPr lang="en-US" dirty="0"/>
              <a:t>B</a:t>
            </a:r>
            <a:r>
              <a:rPr lang="en-US" dirty="0" smtClean="0"/>
              <a:t>elli </a:t>
            </a:r>
            <a:r>
              <a:rPr lang="en-US" dirty="0" err="1" smtClean="0"/>
              <a:t>bir</a:t>
            </a:r>
            <a:r>
              <a:rPr lang="en-US" dirty="0" smtClean="0"/>
              <a:t> </a:t>
            </a:r>
            <a:r>
              <a:rPr lang="en-US" dirty="0" err="1" smtClean="0"/>
              <a:t>ülke</a:t>
            </a:r>
            <a:r>
              <a:rPr lang="en-US" dirty="0" smtClean="0"/>
              <a:t> </a:t>
            </a:r>
            <a:r>
              <a:rPr lang="en-US" dirty="0" err="1" smtClean="0"/>
              <a:t>üzerinde</a:t>
            </a:r>
            <a:r>
              <a:rPr lang="en-US" dirty="0" smtClean="0"/>
              <a:t> </a:t>
            </a:r>
            <a:r>
              <a:rPr lang="en-US" dirty="0" err="1" smtClean="0"/>
              <a:t>yerleşmiş</a:t>
            </a:r>
            <a:r>
              <a:rPr lang="en-US" dirty="0" smtClean="0"/>
              <a:t>, </a:t>
            </a:r>
            <a:r>
              <a:rPr lang="en-US" dirty="0" err="1" smtClean="0"/>
              <a:t>zorlayıcı</a:t>
            </a:r>
            <a:r>
              <a:rPr lang="en-US" dirty="0" smtClean="0"/>
              <a:t> </a:t>
            </a:r>
            <a:r>
              <a:rPr lang="en-US" dirty="0" err="1" smtClean="0"/>
              <a:t>yetkiye</a:t>
            </a:r>
            <a:r>
              <a:rPr lang="en-US" dirty="0" smtClean="0"/>
              <a:t> </a:t>
            </a:r>
            <a:r>
              <a:rPr lang="en-US" dirty="0" err="1" smtClean="0"/>
              <a:t>sahip</a:t>
            </a:r>
            <a:r>
              <a:rPr lang="en-US" dirty="0" smtClean="0"/>
              <a:t> </a:t>
            </a:r>
            <a:r>
              <a:rPr lang="en-US" dirty="0" err="1" smtClean="0"/>
              <a:t>bir</a:t>
            </a:r>
            <a:r>
              <a:rPr lang="en-US" dirty="0" smtClean="0"/>
              <a:t> </a:t>
            </a:r>
            <a:r>
              <a:rPr lang="en-US" dirty="0" err="1" smtClean="0"/>
              <a:t>üstün</a:t>
            </a:r>
            <a:r>
              <a:rPr lang="en-US" dirty="0" smtClean="0"/>
              <a:t> </a:t>
            </a:r>
            <a:r>
              <a:rPr lang="en-US" dirty="0" err="1" smtClean="0"/>
              <a:t>iktidar</a:t>
            </a:r>
            <a:r>
              <a:rPr lang="en-US" dirty="0" smtClean="0"/>
              <a:t> </a:t>
            </a:r>
            <a:r>
              <a:rPr lang="en-US" dirty="0" err="1" smtClean="0"/>
              <a:t>tarafından</a:t>
            </a:r>
            <a:r>
              <a:rPr lang="en-US" dirty="0" smtClean="0"/>
              <a:t> </a:t>
            </a:r>
            <a:r>
              <a:rPr lang="en-US" dirty="0" err="1" smtClean="0"/>
              <a:t>yönetilen</a:t>
            </a:r>
            <a:r>
              <a:rPr lang="en-US" dirty="0" smtClean="0"/>
              <a:t> </a:t>
            </a:r>
            <a:r>
              <a:rPr lang="en-US" dirty="0" err="1" smtClean="0"/>
              <a:t>bir</a:t>
            </a:r>
            <a:r>
              <a:rPr lang="en-US" dirty="0" smtClean="0"/>
              <a:t> </a:t>
            </a:r>
            <a:r>
              <a:rPr lang="en-US" dirty="0" err="1" smtClean="0"/>
              <a:t>insan</a:t>
            </a:r>
            <a:r>
              <a:rPr lang="en-US" dirty="0" smtClean="0"/>
              <a:t> </a:t>
            </a:r>
            <a:r>
              <a:rPr lang="en-US" dirty="0" err="1" smtClean="0"/>
              <a:t>topluluğunun</a:t>
            </a:r>
            <a:r>
              <a:rPr lang="en-US" dirty="0" smtClean="0"/>
              <a:t> </a:t>
            </a:r>
            <a:r>
              <a:rPr lang="en-US" dirty="0" err="1" smtClean="0"/>
              <a:t>meydana</a:t>
            </a:r>
            <a:r>
              <a:rPr lang="en-US" dirty="0" smtClean="0"/>
              <a:t> </a:t>
            </a:r>
            <a:r>
              <a:rPr lang="en-US" dirty="0" err="1" smtClean="0"/>
              <a:t>getirdiği</a:t>
            </a:r>
            <a:r>
              <a:rPr lang="en-US" dirty="0" smtClean="0"/>
              <a:t> </a:t>
            </a:r>
            <a:r>
              <a:rPr lang="en-US" dirty="0" err="1" smtClean="0"/>
              <a:t>siyasal</a:t>
            </a:r>
            <a:r>
              <a:rPr lang="en-US" dirty="0" smtClean="0"/>
              <a:t> </a:t>
            </a:r>
            <a:r>
              <a:rPr lang="en-US" dirty="0" err="1" smtClean="0"/>
              <a:t>kuruluş</a:t>
            </a:r>
            <a:endParaRPr lang="en-US" dirty="0" smtClean="0"/>
          </a:p>
          <a:p>
            <a:pPr lvl="1"/>
            <a:r>
              <a:rPr lang="en-US" dirty="0" err="1" smtClean="0"/>
              <a:t>Ülke</a:t>
            </a:r>
            <a:endParaRPr lang="en-US" dirty="0" smtClean="0"/>
          </a:p>
          <a:p>
            <a:pPr lvl="1"/>
            <a:r>
              <a:rPr lang="en-US" dirty="0" err="1" smtClean="0"/>
              <a:t>İnsan</a:t>
            </a:r>
            <a:r>
              <a:rPr lang="en-US" dirty="0" smtClean="0"/>
              <a:t> </a:t>
            </a:r>
            <a:r>
              <a:rPr lang="en-US" dirty="0" err="1" smtClean="0"/>
              <a:t>topluluğu</a:t>
            </a:r>
            <a:endParaRPr lang="en-US" dirty="0" smtClean="0"/>
          </a:p>
          <a:p>
            <a:pPr lvl="1"/>
            <a:r>
              <a:rPr lang="en-US" dirty="0" err="1" smtClean="0"/>
              <a:t>İktidar</a:t>
            </a:r>
            <a:endParaRPr lang="en-US" dirty="0"/>
          </a:p>
        </p:txBody>
      </p:sp>
    </p:spTree>
    <p:extLst>
      <p:ext uri="{BB962C8B-B14F-4D97-AF65-F5344CB8AC3E}">
        <p14:creationId xmlns:p14="http://schemas.microsoft.com/office/powerpoint/2010/main" val="32000794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Modern </a:t>
            </a:r>
            <a:r>
              <a:rPr lang="en-US" dirty="0" err="1" smtClean="0"/>
              <a:t>anlamda</a:t>
            </a:r>
            <a:r>
              <a:rPr lang="en-US" dirty="0" smtClean="0"/>
              <a:t> </a:t>
            </a:r>
            <a:r>
              <a:rPr lang="en-US" dirty="0" err="1" smtClean="0"/>
              <a:t>devlet</a:t>
            </a:r>
            <a:endParaRPr lang="en-US" dirty="0"/>
          </a:p>
        </p:txBody>
      </p:sp>
      <p:sp>
        <p:nvSpPr>
          <p:cNvPr id="3" name="İçerik Yer Tutucusu 2"/>
          <p:cNvSpPr>
            <a:spLocks noGrp="1"/>
          </p:cNvSpPr>
          <p:nvPr>
            <p:ph idx="1"/>
          </p:nvPr>
        </p:nvSpPr>
        <p:spPr/>
        <p:txBody>
          <a:bodyPr/>
          <a:lstStyle/>
          <a:p>
            <a:r>
              <a:rPr lang="en-US" dirty="0" smtClean="0"/>
              <a:t>Modern </a:t>
            </a:r>
            <a:r>
              <a:rPr lang="en-US" dirty="0" err="1" smtClean="0"/>
              <a:t>anlamda</a:t>
            </a:r>
            <a:r>
              <a:rPr lang="en-US" dirty="0" smtClean="0"/>
              <a:t> </a:t>
            </a:r>
            <a:r>
              <a:rPr lang="en-US" dirty="0" err="1" smtClean="0"/>
              <a:t>devlet</a:t>
            </a:r>
            <a:r>
              <a:rPr lang="en-US" dirty="0" smtClean="0"/>
              <a:t> </a:t>
            </a:r>
            <a:r>
              <a:rPr lang="en-US" dirty="0" err="1" smtClean="0"/>
              <a:t>kavramı</a:t>
            </a:r>
            <a:r>
              <a:rPr lang="en-US" dirty="0" smtClean="0"/>
              <a:t> 16. </a:t>
            </a:r>
            <a:r>
              <a:rPr lang="en-US" dirty="0" err="1" smtClean="0"/>
              <a:t>yy’da</a:t>
            </a:r>
            <a:r>
              <a:rPr lang="en-US" dirty="0" smtClean="0"/>
              <a:t> </a:t>
            </a:r>
            <a:r>
              <a:rPr lang="en-US" dirty="0" err="1" smtClean="0"/>
              <a:t>ortaya</a:t>
            </a:r>
            <a:r>
              <a:rPr lang="en-US" dirty="0" smtClean="0"/>
              <a:t> </a:t>
            </a:r>
            <a:r>
              <a:rPr lang="en-US" dirty="0" err="1" smtClean="0"/>
              <a:t>çıkmıştır</a:t>
            </a:r>
            <a:r>
              <a:rPr lang="en-US" dirty="0" smtClean="0"/>
              <a:t>. </a:t>
            </a:r>
          </a:p>
          <a:p>
            <a:r>
              <a:rPr lang="en-US" dirty="0" err="1" smtClean="0"/>
              <a:t>Feodal</a:t>
            </a:r>
            <a:r>
              <a:rPr lang="en-US" dirty="0" smtClean="0"/>
              <a:t> </a:t>
            </a:r>
            <a:r>
              <a:rPr lang="en-US" dirty="0" err="1" smtClean="0"/>
              <a:t>düzenin</a:t>
            </a:r>
            <a:r>
              <a:rPr lang="en-US" dirty="0" smtClean="0"/>
              <a:t> </a:t>
            </a:r>
            <a:r>
              <a:rPr lang="en-US" dirty="0" err="1" smtClean="0"/>
              <a:t>çöküşü</a:t>
            </a:r>
            <a:r>
              <a:rPr lang="en-US" dirty="0" smtClean="0"/>
              <a:t> </a:t>
            </a:r>
            <a:r>
              <a:rPr lang="en-US" dirty="0" err="1" smtClean="0"/>
              <a:t>ve</a:t>
            </a:r>
            <a:r>
              <a:rPr lang="en-US" dirty="0" smtClean="0"/>
              <a:t> </a:t>
            </a:r>
            <a:r>
              <a:rPr lang="en-US" dirty="0" err="1" smtClean="0"/>
              <a:t>kilisenin</a:t>
            </a:r>
            <a:r>
              <a:rPr lang="en-US" dirty="0" smtClean="0"/>
              <a:t> </a:t>
            </a:r>
            <a:r>
              <a:rPr lang="en-US" dirty="0" err="1" smtClean="0"/>
              <a:t>siyasal</a:t>
            </a:r>
            <a:r>
              <a:rPr lang="en-US" dirty="0" smtClean="0"/>
              <a:t> </a:t>
            </a:r>
            <a:r>
              <a:rPr lang="en-US" dirty="0" err="1" smtClean="0"/>
              <a:t>nüfuzunun</a:t>
            </a:r>
            <a:r>
              <a:rPr lang="en-US" dirty="0" smtClean="0"/>
              <a:t> </a:t>
            </a:r>
            <a:r>
              <a:rPr lang="en-US" dirty="0" err="1" smtClean="0"/>
              <a:t>kırılışı</a:t>
            </a:r>
            <a:endParaRPr lang="en-US" dirty="0" smtClean="0"/>
          </a:p>
          <a:p>
            <a:r>
              <a:rPr lang="en-US" dirty="0" smtClean="0"/>
              <a:t>Machiavelli , belli </a:t>
            </a:r>
            <a:r>
              <a:rPr lang="en-US" dirty="0" err="1" smtClean="0"/>
              <a:t>bir</a:t>
            </a:r>
            <a:r>
              <a:rPr lang="en-US" dirty="0" smtClean="0"/>
              <a:t> </a:t>
            </a:r>
            <a:r>
              <a:rPr lang="en-US" dirty="0" err="1" smtClean="0"/>
              <a:t>toprak</a:t>
            </a:r>
            <a:r>
              <a:rPr lang="en-US" dirty="0" smtClean="0"/>
              <a:t> </a:t>
            </a:r>
            <a:r>
              <a:rPr lang="en-US" dirty="0" err="1" smtClean="0"/>
              <a:t>parçası</a:t>
            </a:r>
            <a:r>
              <a:rPr lang="en-US" dirty="0" smtClean="0"/>
              <a:t> </a:t>
            </a:r>
            <a:r>
              <a:rPr lang="en-US" dirty="0" err="1" smtClean="0"/>
              <a:t>ve</a:t>
            </a:r>
            <a:r>
              <a:rPr lang="en-US" dirty="0" smtClean="0"/>
              <a:t> </a:t>
            </a:r>
            <a:r>
              <a:rPr lang="en-US" dirty="0" err="1" smtClean="0"/>
              <a:t>topluluk</a:t>
            </a:r>
            <a:r>
              <a:rPr lang="en-US" dirty="0" smtClean="0"/>
              <a:t> </a:t>
            </a:r>
            <a:r>
              <a:rPr lang="en-US" dirty="0" err="1" smtClean="0"/>
              <a:t>üzerinde</a:t>
            </a:r>
            <a:r>
              <a:rPr lang="en-US" dirty="0" smtClean="0"/>
              <a:t> </a:t>
            </a:r>
            <a:r>
              <a:rPr lang="en-US" dirty="0" err="1" smtClean="0"/>
              <a:t>etkili</a:t>
            </a:r>
            <a:r>
              <a:rPr lang="en-US" dirty="0" smtClean="0"/>
              <a:t> </a:t>
            </a:r>
            <a:r>
              <a:rPr lang="en-US" dirty="0" err="1" smtClean="0"/>
              <a:t>otoriteyi</a:t>
            </a:r>
            <a:r>
              <a:rPr lang="en-US" dirty="0" smtClean="0"/>
              <a:t> </a:t>
            </a:r>
            <a:r>
              <a:rPr lang="en-US" dirty="0" err="1" smtClean="0"/>
              <a:t>anlatmak</a:t>
            </a:r>
            <a:r>
              <a:rPr lang="en-US" dirty="0" smtClean="0"/>
              <a:t> </a:t>
            </a:r>
            <a:r>
              <a:rPr lang="en-US" dirty="0" err="1" smtClean="0"/>
              <a:t>için</a:t>
            </a:r>
            <a:r>
              <a:rPr lang="en-US" dirty="0" smtClean="0"/>
              <a:t> “</a:t>
            </a:r>
            <a:r>
              <a:rPr lang="en-US" dirty="0" err="1" smtClean="0"/>
              <a:t>stato</a:t>
            </a:r>
            <a:r>
              <a:rPr lang="en-US" dirty="0" smtClean="0"/>
              <a:t>” </a:t>
            </a:r>
            <a:r>
              <a:rPr lang="en-US" dirty="0" err="1" smtClean="0"/>
              <a:t>kelimesini</a:t>
            </a:r>
            <a:r>
              <a:rPr lang="en-US" dirty="0" smtClean="0"/>
              <a:t> </a:t>
            </a:r>
            <a:r>
              <a:rPr lang="en-US" dirty="0" err="1" smtClean="0"/>
              <a:t>kullanmıştır</a:t>
            </a:r>
            <a:r>
              <a:rPr lang="en-US" dirty="0" smtClean="0"/>
              <a:t>. </a:t>
            </a:r>
          </a:p>
          <a:p>
            <a:r>
              <a:rPr lang="en-US" dirty="0" err="1" smtClean="0"/>
              <a:t>Batıda</a:t>
            </a:r>
            <a:r>
              <a:rPr lang="en-US" dirty="0" smtClean="0"/>
              <a:t> </a:t>
            </a:r>
            <a:r>
              <a:rPr lang="en-US" dirty="0" err="1" smtClean="0"/>
              <a:t>aynı</a:t>
            </a:r>
            <a:r>
              <a:rPr lang="en-US" dirty="0" smtClean="0"/>
              <a:t> </a:t>
            </a:r>
            <a:r>
              <a:rPr lang="en-US" dirty="0" err="1" smtClean="0"/>
              <a:t>zamanda</a:t>
            </a:r>
            <a:r>
              <a:rPr lang="en-US" dirty="0" smtClean="0"/>
              <a:t> “</a:t>
            </a:r>
            <a:r>
              <a:rPr lang="en-US" dirty="0" err="1" smtClean="0"/>
              <a:t>état</a:t>
            </a:r>
            <a:r>
              <a:rPr lang="en-US" dirty="0" smtClean="0"/>
              <a:t>, state, status” </a:t>
            </a:r>
            <a:r>
              <a:rPr lang="en-US" dirty="0" err="1" smtClean="0"/>
              <a:t>gibi</a:t>
            </a:r>
            <a:r>
              <a:rPr lang="en-US" dirty="0" smtClean="0"/>
              <a:t> </a:t>
            </a:r>
            <a:r>
              <a:rPr lang="en-US" dirty="0" err="1" smtClean="0"/>
              <a:t>kelimeler</a:t>
            </a:r>
            <a:r>
              <a:rPr lang="en-US" dirty="0" smtClean="0"/>
              <a:t> </a:t>
            </a:r>
            <a:r>
              <a:rPr lang="en-US" dirty="0" err="1" smtClean="0"/>
              <a:t>kullanılmaya</a:t>
            </a:r>
            <a:r>
              <a:rPr lang="en-US" dirty="0" smtClean="0"/>
              <a:t> </a:t>
            </a:r>
            <a:r>
              <a:rPr lang="en-US" dirty="0" err="1" smtClean="0"/>
              <a:t>bşlanmıştır</a:t>
            </a:r>
            <a:r>
              <a:rPr lang="en-US" dirty="0" smtClean="0"/>
              <a:t>.</a:t>
            </a:r>
          </a:p>
          <a:p>
            <a:r>
              <a:rPr lang="en-US" dirty="0" err="1" smtClean="0"/>
              <a:t>Daha</a:t>
            </a:r>
            <a:r>
              <a:rPr lang="en-US" dirty="0" smtClean="0"/>
              <a:t> </a:t>
            </a:r>
            <a:r>
              <a:rPr lang="en-US" dirty="0" err="1" smtClean="0"/>
              <a:t>önceki</a:t>
            </a:r>
            <a:r>
              <a:rPr lang="en-US" dirty="0" smtClean="0"/>
              <a:t> </a:t>
            </a:r>
            <a:r>
              <a:rPr lang="en-US" dirty="0" err="1" smtClean="0"/>
              <a:t>siyasi</a:t>
            </a:r>
            <a:r>
              <a:rPr lang="en-US" dirty="0" smtClean="0"/>
              <a:t> </a:t>
            </a:r>
            <a:r>
              <a:rPr lang="en-US" dirty="0" err="1" smtClean="0"/>
              <a:t>yapılanmalar</a:t>
            </a:r>
            <a:r>
              <a:rPr lang="en-US" dirty="0" smtClean="0"/>
              <a:t> </a:t>
            </a:r>
            <a:r>
              <a:rPr lang="en-US" dirty="0" err="1" smtClean="0"/>
              <a:t>için</a:t>
            </a:r>
            <a:r>
              <a:rPr lang="en-US" dirty="0" smtClean="0"/>
              <a:t> “polis, </a:t>
            </a:r>
            <a:r>
              <a:rPr lang="en-US" dirty="0" err="1" smtClean="0"/>
              <a:t>civitas</a:t>
            </a:r>
            <a:r>
              <a:rPr lang="en-US" dirty="0" smtClean="0"/>
              <a:t>, </a:t>
            </a:r>
            <a:r>
              <a:rPr lang="en-US" dirty="0" err="1" smtClean="0"/>
              <a:t>respublica</a:t>
            </a:r>
            <a:r>
              <a:rPr lang="en-US" dirty="0" smtClean="0"/>
              <a:t>, regnum” </a:t>
            </a:r>
            <a:r>
              <a:rPr lang="en-US" dirty="0" err="1" smtClean="0"/>
              <a:t>gibi</a:t>
            </a:r>
            <a:r>
              <a:rPr lang="en-US" dirty="0" smtClean="0"/>
              <a:t> </a:t>
            </a:r>
            <a:r>
              <a:rPr lang="en-US" dirty="0" err="1" smtClean="0"/>
              <a:t>kelimeler</a:t>
            </a:r>
            <a:r>
              <a:rPr lang="en-US" dirty="0" smtClean="0"/>
              <a:t> </a:t>
            </a:r>
            <a:r>
              <a:rPr lang="en-US" dirty="0" err="1" smtClean="0"/>
              <a:t>kullanılıyordu</a:t>
            </a:r>
            <a:r>
              <a:rPr lang="en-US" dirty="0" smtClean="0"/>
              <a:t>.</a:t>
            </a:r>
          </a:p>
          <a:p>
            <a:r>
              <a:rPr lang="en-US" dirty="0" smtClean="0"/>
              <a:t>Modern </a:t>
            </a:r>
            <a:r>
              <a:rPr lang="en-US" dirty="0" err="1" smtClean="0"/>
              <a:t>anlamda</a:t>
            </a:r>
            <a:r>
              <a:rPr lang="en-US" dirty="0" smtClean="0"/>
              <a:t> “</a:t>
            </a:r>
            <a:r>
              <a:rPr lang="en-US" dirty="0" err="1" smtClean="0"/>
              <a:t>sınır</a:t>
            </a:r>
            <a:r>
              <a:rPr lang="en-US" dirty="0" smtClean="0"/>
              <a:t>” </a:t>
            </a:r>
            <a:r>
              <a:rPr lang="en-US" dirty="0" err="1" smtClean="0"/>
              <a:t>kavramı</a:t>
            </a:r>
            <a:r>
              <a:rPr lang="en-US" dirty="0" smtClean="0"/>
              <a:t> da </a:t>
            </a:r>
            <a:r>
              <a:rPr lang="en-US" dirty="0" err="1" smtClean="0"/>
              <a:t>yine</a:t>
            </a:r>
            <a:r>
              <a:rPr lang="en-US" dirty="0" smtClean="0"/>
              <a:t> 16. </a:t>
            </a:r>
            <a:r>
              <a:rPr lang="en-US" dirty="0" err="1" smtClean="0"/>
              <a:t>yy’da</a:t>
            </a:r>
            <a:r>
              <a:rPr lang="en-US" dirty="0" smtClean="0"/>
              <a:t> </a:t>
            </a:r>
            <a:r>
              <a:rPr lang="en-US" dirty="0" err="1" smtClean="0"/>
              <a:t>ortaya</a:t>
            </a:r>
            <a:r>
              <a:rPr lang="en-US" dirty="0" smtClean="0"/>
              <a:t> </a:t>
            </a:r>
            <a:r>
              <a:rPr lang="en-US" dirty="0" err="1" smtClean="0"/>
              <a:t>çıkmıştır</a:t>
            </a:r>
            <a:r>
              <a:rPr lang="en-US" dirty="0" smtClean="0"/>
              <a:t>.</a:t>
            </a:r>
            <a:endParaRPr lang="en-US" dirty="0"/>
          </a:p>
        </p:txBody>
      </p:sp>
    </p:spTree>
    <p:extLst>
      <p:ext uri="{BB962C8B-B14F-4D97-AF65-F5344CB8AC3E}">
        <p14:creationId xmlns:p14="http://schemas.microsoft.com/office/powerpoint/2010/main" val="38863309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85000" lnSpcReduction="10000"/>
          </a:bodyPr>
          <a:lstStyle/>
          <a:p>
            <a:pPr>
              <a:lnSpc>
                <a:spcPct val="160000"/>
              </a:lnSpc>
            </a:pPr>
            <a:r>
              <a:rPr lang="en-US" dirty="0" smtClean="0"/>
              <a:t>Devlet; </a:t>
            </a:r>
            <a:r>
              <a:rPr lang="en-US" dirty="0" err="1"/>
              <a:t>b</a:t>
            </a:r>
            <a:r>
              <a:rPr lang="en-US" dirty="0" err="1" smtClean="0"/>
              <a:t>ir</a:t>
            </a:r>
            <a:r>
              <a:rPr lang="en-US" dirty="0" smtClean="0"/>
              <a:t> </a:t>
            </a:r>
            <a:r>
              <a:rPr lang="en-US" dirty="0" err="1" smtClean="0"/>
              <a:t>toplumu</a:t>
            </a:r>
            <a:r>
              <a:rPr lang="en-US" dirty="0" smtClean="0"/>
              <a:t> (</a:t>
            </a:r>
            <a:r>
              <a:rPr lang="en-US" dirty="0" err="1" smtClean="0"/>
              <a:t>halk,ulus</a:t>
            </a:r>
            <a:r>
              <a:rPr lang="en-US" dirty="0" smtClean="0"/>
              <a:t>), </a:t>
            </a:r>
            <a:r>
              <a:rPr lang="en-US" dirty="0" err="1" smtClean="0"/>
              <a:t>bir</a:t>
            </a:r>
            <a:r>
              <a:rPr lang="en-US" dirty="0" smtClean="0"/>
              <a:t> </a:t>
            </a:r>
            <a:r>
              <a:rPr lang="en-US" dirty="0" err="1" smtClean="0"/>
              <a:t>arazi</a:t>
            </a:r>
            <a:r>
              <a:rPr lang="en-US" dirty="0" smtClean="0"/>
              <a:t> </a:t>
            </a:r>
            <a:r>
              <a:rPr lang="en-US" dirty="0" err="1" smtClean="0"/>
              <a:t>parçasını</a:t>
            </a:r>
            <a:r>
              <a:rPr lang="en-US" dirty="0" smtClean="0"/>
              <a:t> (</a:t>
            </a:r>
            <a:r>
              <a:rPr lang="en-US" dirty="0" err="1" smtClean="0"/>
              <a:t>ülke</a:t>
            </a:r>
            <a:r>
              <a:rPr lang="en-US" dirty="0" smtClean="0"/>
              <a:t>) </a:t>
            </a:r>
            <a:r>
              <a:rPr lang="en-US" dirty="0" err="1" smtClean="0"/>
              <a:t>kuşatan</a:t>
            </a:r>
            <a:r>
              <a:rPr lang="en-US" dirty="0" smtClean="0"/>
              <a:t> </a:t>
            </a:r>
            <a:r>
              <a:rPr lang="en-US" dirty="0" err="1" smtClean="0"/>
              <a:t>ve</a:t>
            </a:r>
            <a:r>
              <a:rPr lang="en-US" dirty="0" smtClean="0"/>
              <a:t> o </a:t>
            </a:r>
            <a:r>
              <a:rPr lang="en-US" dirty="0" err="1" smtClean="0"/>
              <a:t>kuşatımda</a:t>
            </a:r>
            <a:r>
              <a:rPr lang="en-US" dirty="0" smtClean="0"/>
              <a:t> </a:t>
            </a:r>
            <a:r>
              <a:rPr lang="en-US" dirty="0" err="1" smtClean="0"/>
              <a:t>egemenlik</a:t>
            </a:r>
            <a:r>
              <a:rPr lang="en-US" dirty="0" smtClean="0"/>
              <a:t> </a:t>
            </a:r>
            <a:r>
              <a:rPr lang="en-US" dirty="0" err="1" smtClean="0"/>
              <a:t>tekeline</a:t>
            </a:r>
            <a:r>
              <a:rPr lang="en-US" dirty="0" smtClean="0"/>
              <a:t> </a:t>
            </a:r>
            <a:r>
              <a:rPr lang="en-US" dirty="0" err="1" smtClean="0"/>
              <a:t>sahip</a:t>
            </a:r>
            <a:r>
              <a:rPr lang="en-US" dirty="0" smtClean="0"/>
              <a:t>, </a:t>
            </a:r>
            <a:r>
              <a:rPr lang="en-US" dirty="0" err="1" smtClean="0"/>
              <a:t>en</a:t>
            </a:r>
            <a:r>
              <a:rPr lang="en-US" dirty="0" smtClean="0"/>
              <a:t> </a:t>
            </a:r>
            <a:r>
              <a:rPr lang="en-US" dirty="0" err="1" smtClean="0"/>
              <a:t>üstün</a:t>
            </a:r>
            <a:r>
              <a:rPr lang="en-US" dirty="0" smtClean="0"/>
              <a:t> </a:t>
            </a:r>
            <a:r>
              <a:rPr lang="en-US" dirty="0" err="1" smtClean="0"/>
              <a:t>kamusal</a:t>
            </a:r>
            <a:r>
              <a:rPr lang="en-US" dirty="0" smtClean="0"/>
              <a:t> </a:t>
            </a:r>
            <a:r>
              <a:rPr lang="en-US" dirty="0" err="1" smtClean="0"/>
              <a:t>örgüttür</a:t>
            </a:r>
            <a:r>
              <a:rPr lang="en-US" dirty="0"/>
              <a:t> </a:t>
            </a:r>
            <a:r>
              <a:rPr lang="en-US" dirty="0" smtClean="0"/>
              <a:t>(</a:t>
            </a:r>
            <a:r>
              <a:rPr lang="en-US" dirty="0" err="1" smtClean="0"/>
              <a:t>Kamu</a:t>
            </a:r>
            <a:r>
              <a:rPr lang="en-US" dirty="0" smtClean="0"/>
              <a:t> </a:t>
            </a:r>
            <a:r>
              <a:rPr lang="en-US" dirty="0" err="1" smtClean="0"/>
              <a:t>Yönetimi</a:t>
            </a:r>
            <a:r>
              <a:rPr lang="en-US" dirty="0" smtClean="0"/>
              <a:t> </a:t>
            </a:r>
            <a:r>
              <a:rPr lang="en-US" dirty="0" err="1" smtClean="0"/>
              <a:t>Sözlüğü</a:t>
            </a:r>
            <a:r>
              <a:rPr lang="en-US" dirty="0" smtClean="0"/>
              <a:t>, 2008: 133)</a:t>
            </a:r>
          </a:p>
          <a:p>
            <a:pPr>
              <a:lnSpc>
                <a:spcPct val="160000"/>
              </a:lnSpc>
            </a:pPr>
            <a:r>
              <a:rPr lang="tr-TR" dirty="0" smtClean="0">
                <a:latin typeface="Cambria" pitchFamily="18" charset="0"/>
              </a:rPr>
              <a:t>Devlet;</a:t>
            </a:r>
            <a:r>
              <a:rPr lang="en-US" dirty="0" smtClean="0">
                <a:latin typeface="Cambria" pitchFamily="18" charset="0"/>
              </a:rPr>
              <a:t> a</a:t>
            </a:r>
            <a:r>
              <a:rPr lang="tr-TR" dirty="0" err="1" smtClean="0">
                <a:latin typeface="Cambria" pitchFamily="18" charset="0"/>
              </a:rPr>
              <a:t>macı</a:t>
            </a:r>
            <a:r>
              <a:rPr lang="tr-TR" dirty="0" smtClean="0">
                <a:latin typeface="Cambria" pitchFamily="18" charset="0"/>
              </a:rPr>
              <a:t> </a:t>
            </a:r>
            <a:r>
              <a:rPr lang="tr-TR" dirty="0">
                <a:latin typeface="Calibri" panose="020F0502020204030204" pitchFamily="34" charset="0"/>
              </a:rPr>
              <a:t>toplumsal</a:t>
            </a:r>
            <a:r>
              <a:rPr lang="tr-TR" dirty="0">
                <a:latin typeface="Cambria" pitchFamily="18" charset="0"/>
              </a:rPr>
              <a:t> düzenin, adaletin ve toplumun iyiliğinin sağlanması olan, belirli bir toprak parçası üzerinde yerleşmiş insan topluluğuna dayanan ve bu toprak parçası üzerindeki her şey üzerinde meşru otoriteye sahip siyasal bir örgütle donatılmış toplumsal bir organizasyondur.</a:t>
            </a:r>
          </a:p>
          <a:p>
            <a:pPr marL="0" indent="0">
              <a:buNone/>
            </a:pPr>
            <a:endParaRPr lang="en-US" dirty="0" smtClean="0"/>
          </a:p>
          <a:p>
            <a:endParaRPr lang="en-US" dirty="0"/>
          </a:p>
        </p:txBody>
      </p:sp>
    </p:spTree>
    <p:extLst>
      <p:ext uri="{BB962C8B-B14F-4D97-AF65-F5344CB8AC3E}">
        <p14:creationId xmlns:p14="http://schemas.microsoft.com/office/powerpoint/2010/main" val="10285394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smtClean="0"/>
              <a:t>Devlet </a:t>
            </a:r>
            <a:r>
              <a:rPr lang="en-US" dirty="0" err="1" smtClean="0"/>
              <a:t>İktidarı</a:t>
            </a:r>
            <a:r>
              <a:rPr lang="en-US" dirty="0" smtClean="0"/>
              <a:t>;</a:t>
            </a:r>
          </a:p>
          <a:p>
            <a:r>
              <a:rPr lang="en-US" dirty="0" smtClean="0"/>
              <a:t>1. </a:t>
            </a:r>
            <a:r>
              <a:rPr lang="en-US" dirty="0" err="1" smtClean="0"/>
              <a:t>Üstün</a:t>
            </a:r>
            <a:r>
              <a:rPr lang="en-US" dirty="0" smtClean="0"/>
              <a:t> </a:t>
            </a:r>
            <a:r>
              <a:rPr lang="en-US" dirty="0" err="1" smtClean="0"/>
              <a:t>durumlu</a:t>
            </a:r>
            <a:r>
              <a:rPr lang="en-US" dirty="0" smtClean="0"/>
              <a:t> </a:t>
            </a:r>
            <a:r>
              <a:rPr lang="en-US" dirty="0" err="1" smtClean="0"/>
              <a:t>ve</a:t>
            </a:r>
            <a:r>
              <a:rPr lang="en-US" dirty="0" smtClean="0"/>
              <a:t> </a:t>
            </a:r>
            <a:r>
              <a:rPr lang="en-US" dirty="0" err="1" smtClean="0"/>
              <a:t>merkezidir</a:t>
            </a:r>
            <a:endParaRPr lang="en-US" dirty="0" smtClean="0"/>
          </a:p>
          <a:p>
            <a:r>
              <a:rPr lang="en-US" dirty="0" smtClean="0"/>
              <a:t>2. Devlet </a:t>
            </a:r>
            <a:r>
              <a:rPr lang="en-US" dirty="0" err="1" smtClean="0"/>
              <a:t>iktidarı</a:t>
            </a:r>
            <a:r>
              <a:rPr lang="en-US" dirty="0" smtClean="0"/>
              <a:t> </a:t>
            </a:r>
            <a:r>
              <a:rPr lang="en-US" dirty="0" err="1" smtClean="0"/>
              <a:t>sivildir</a:t>
            </a:r>
            <a:r>
              <a:rPr lang="en-US" dirty="0" smtClean="0"/>
              <a:t>.</a:t>
            </a:r>
          </a:p>
          <a:p>
            <a:r>
              <a:rPr lang="en-US" dirty="0" smtClean="0"/>
              <a:t>3. </a:t>
            </a:r>
            <a:r>
              <a:rPr lang="en-US" dirty="0"/>
              <a:t>Sivil </a:t>
            </a:r>
            <a:r>
              <a:rPr lang="en-US" dirty="0" err="1"/>
              <a:t>olmakla</a:t>
            </a:r>
            <a:r>
              <a:rPr lang="en-US" dirty="0"/>
              <a:t> </a:t>
            </a:r>
            <a:r>
              <a:rPr lang="en-US" dirty="0" err="1"/>
              <a:t>birlikte</a:t>
            </a:r>
            <a:r>
              <a:rPr lang="en-US" dirty="0"/>
              <a:t> </a:t>
            </a:r>
            <a:r>
              <a:rPr lang="en-US" dirty="0" err="1"/>
              <a:t>siyasidir</a:t>
            </a:r>
            <a:r>
              <a:rPr lang="en-US" dirty="0" smtClean="0"/>
              <a:t>.</a:t>
            </a:r>
          </a:p>
          <a:p>
            <a:r>
              <a:rPr lang="en-US" dirty="0" smtClean="0"/>
              <a:t>4. </a:t>
            </a:r>
            <a:r>
              <a:rPr lang="en-US" dirty="0" err="1"/>
              <a:t>Devlet</a:t>
            </a:r>
            <a:r>
              <a:rPr lang="en-US" dirty="0"/>
              <a:t> </a:t>
            </a:r>
            <a:r>
              <a:rPr lang="en-US" dirty="0" err="1"/>
              <a:t>iktidarı</a:t>
            </a:r>
            <a:r>
              <a:rPr lang="en-US" dirty="0"/>
              <a:t> </a:t>
            </a:r>
            <a:r>
              <a:rPr lang="en-US" dirty="0" err="1"/>
              <a:t>dünyevidir</a:t>
            </a:r>
            <a:r>
              <a:rPr lang="en-US" dirty="0" smtClean="0"/>
              <a:t>.</a:t>
            </a:r>
          </a:p>
          <a:p>
            <a:r>
              <a:rPr lang="en-US" dirty="0" smtClean="0"/>
              <a:t>5. </a:t>
            </a:r>
            <a:r>
              <a:rPr lang="en-US" dirty="0" err="1" smtClean="0"/>
              <a:t>Fiziksel</a:t>
            </a:r>
            <a:r>
              <a:rPr lang="en-US" dirty="0" smtClean="0"/>
              <a:t> </a:t>
            </a:r>
            <a:r>
              <a:rPr lang="en-US" dirty="0" err="1" smtClean="0"/>
              <a:t>zorlama</a:t>
            </a:r>
            <a:r>
              <a:rPr lang="en-US" dirty="0" smtClean="0"/>
              <a:t> </a:t>
            </a:r>
            <a:r>
              <a:rPr lang="en-US" dirty="0" err="1" smtClean="0"/>
              <a:t>tekelini</a:t>
            </a:r>
            <a:r>
              <a:rPr lang="en-US" dirty="0" smtClean="0"/>
              <a:t> </a:t>
            </a:r>
            <a:r>
              <a:rPr lang="en-US" dirty="0" err="1" smtClean="0"/>
              <a:t>elinde</a:t>
            </a:r>
            <a:r>
              <a:rPr lang="en-US" dirty="0" smtClean="0"/>
              <a:t> </a:t>
            </a:r>
            <a:r>
              <a:rPr lang="en-US" dirty="0" err="1" smtClean="0"/>
              <a:t>tutar</a:t>
            </a:r>
            <a:r>
              <a:rPr lang="en-US" dirty="0" smtClean="0"/>
              <a:t> </a:t>
            </a:r>
          </a:p>
          <a:p>
            <a:endParaRPr lang="en-US" dirty="0"/>
          </a:p>
        </p:txBody>
      </p:sp>
    </p:spTree>
    <p:extLst>
      <p:ext uri="{BB962C8B-B14F-4D97-AF65-F5344CB8AC3E}">
        <p14:creationId xmlns:p14="http://schemas.microsoft.com/office/powerpoint/2010/main" val="1866214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pPr marL="0" indent="0">
              <a:lnSpc>
                <a:spcPct val="150000"/>
              </a:lnSpc>
              <a:buNone/>
            </a:pPr>
            <a:r>
              <a:rPr lang="tr-TR" dirty="0">
                <a:latin typeface="Cambria" pitchFamily="18" charset="0"/>
              </a:rPr>
              <a:t>Devlet seçtiği sosyal düzeni şu araçlarla gerçekleştirir;</a:t>
            </a:r>
          </a:p>
          <a:p>
            <a:pPr>
              <a:lnSpc>
                <a:spcPct val="150000"/>
              </a:lnSpc>
            </a:pPr>
            <a:r>
              <a:rPr lang="tr-TR" dirty="0">
                <a:latin typeface="Cambria" pitchFamily="18" charset="0"/>
              </a:rPr>
              <a:t>1. Barış ve huzurun korunması</a:t>
            </a:r>
          </a:p>
          <a:p>
            <a:pPr>
              <a:lnSpc>
                <a:spcPct val="150000"/>
              </a:lnSpc>
            </a:pPr>
            <a:r>
              <a:rPr lang="tr-TR" dirty="0">
                <a:latin typeface="Cambria" pitchFamily="18" charset="0"/>
              </a:rPr>
              <a:t>2. Düzenleme</a:t>
            </a:r>
          </a:p>
          <a:p>
            <a:pPr>
              <a:lnSpc>
                <a:spcPct val="150000"/>
              </a:lnSpc>
            </a:pPr>
            <a:r>
              <a:rPr lang="tr-TR" dirty="0">
                <a:latin typeface="Cambria" pitchFamily="18" charset="0"/>
              </a:rPr>
              <a:t>3. Kurumlar oluşturma</a:t>
            </a:r>
          </a:p>
          <a:p>
            <a:pPr>
              <a:lnSpc>
                <a:spcPct val="150000"/>
              </a:lnSpc>
            </a:pPr>
            <a:r>
              <a:rPr lang="tr-TR" dirty="0">
                <a:latin typeface="Cambria" pitchFamily="18" charset="0"/>
              </a:rPr>
              <a:t>4. Bir zihniyet yaratma</a:t>
            </a:r>
          </a:p>
          <a:p>
            <a:endParaRPr lang="en-US" dirty="0"/>
          </a:p>
        </p:txBody>
      </p:sp>
    </p:spTree>
    <p:extLst>
      <p:ext uri="{BB962C8B-B14F-4D97-AF65-F5344CB8AC3E}">
        <p14:creationId xmlns:p14="http://schemas.microsoft.com/office/powerpoint/2010/main" val="32660054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latin typeface="Calibri" panose="020F0502020204030204" pitchFamily="34" charset="0"/>
            </a:endParaRPr>
          </a:p>
        </p:txBody>
      </p:sp>
      <p:sp>
        <p:nvSpPr>
          <p:cNvPr id="3" name="İçerik Yer Tutucusu 2"/>
          <p:cNvSpPr>
            <a:spLocks noGrp="1"/>
          </p:cNvSpPr>
          <p:nvPr>
            <p:ph idx="1"/>
          </p:nvPr>
        </p:nvSpPr>
        <p:spPr/>
        <p:txBody>
          <a:bodyPr/>
          <a:lstStyle/>
          <a:p>
            <a:pPr marL="0" indent="0">
              <a:lnSpc>
                <a:spcPct val="150000"/>
              </a:lnSpc>
              <a:buNone/>
            </a:pPr>
            <a:r>
              <a:rPr lang="tr-TR" dirty="0">
                <a:latin typeface="Calibri" panose="020F0502020204030204" pitchFamily="34" charset="0"/>
              </a:rPr>
              <a:t>Devleti Öteki Toplumsal Örgütlerden Ayıran Özellikler;</a:t>
            </a:r>
          </a:p>
          <a:p>
            <a:pPr>
              <a:lnSpc>
                <a:spcPct val="150000"/>
              </a:lnSpc>
            </a:pPr>
            <a:r>
              <a:rPr lang="tr-TR" dirty="0">
                <a:latin typeface="Calibri" panose="020F0502020204030204" pitchFamily="34" charset="0"/>
              </a:rPr>
              <a:t>1. En büyük yaptırım gücüne sahip oluşu,</a:t>
            </a:r>
          </a:p>
          <a:p>
            <a:pPr>
              <a:lnSpc>
                <a:spcPct val="150000"/>
              </a:lnSpc>
            </a:pPr>
            <a:r>
              <a:rPr lang="tr-TR" dirty="0">
                <a:latin typeface="Calibri" panose="020F0502020204030204" pitchFamily="34" charset="0"/>
              </a:rPr>
              <a:t>2. Vatandaşların zorunlu üyeliği,</a:t>
            </a:r>
          </a:p>
          <a:p>
            <a:pPr>
              <a:lnSpc>
                <a:spcPct val="150000"/>
              </a:lnSpc>
            </a:pPr>
            <a:r>
              <a:rPr lang="tr-TR" dirty="0">
                <a:latin typeface="Calibri" panose="020F0502020204030204" pitchFamily="34" charset="0"/>
              </a:rPr>
              <a:t>3. Yasal ve meşru olarak ceza verme yetkisi</a:t>
            </a:r>
          </a:p>
          <a:p>
            <a:endParaRPr lang="en-US" dirty="0">
              <a:latin typeface="Calibri" panose="020F0502020204030204" pitchFamily="34" charset="0"/>
            </a:endParaRPr>
          </a:p>
        </p:txBody>
      </p:sp>
    </p:spTree>
    <p:extLst>
      <p:ext uri="{BB962C8B-B14F-4D97-AF65-F5344CB8AC3E}">
        <p14:creationId xmlns:p14="http://schemas.microsoft.com/office/powerpoint/2010/main" val="23639154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715</TotalTime>
  <Words>711</Words>
  <Application>Microsoft Office PowerPoint</Application>
  <PresentationFormat>Geniş ekran</PresentationFormat>
  <Paragraphs>63</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Calibri Light</vt:lpstr>
      <vt:lpstr>Cambria</vt:lpstr>
      <vt:lpstr>Office Teması</vt:lpstr>
      <vt:lpstr>SHB229 SİYASET BİLİMİ VE KAMU YÖNETİMİ</vt:lpstr>
      <vt:lpstr>3. Hafta: Devlet Nedir?</vt:lpstr>
      <vt:lpstr>Devlet Nedir?  </vt:lpstr>
      <vt:lpstr>Farklı disiplinlere göre farklı tanımlar</vt:lpstr>
      <vt:lpstr>Modern anlamda devlet</vt:lpstr>
      <vt:lpstr>PowerPoint Sunusu</vt:lpstr>
      <vt:lpstr>PowerPoint Sunusu</vt:lpstr>
      <vt:lpstr>PowerPoint Sunusu</vt:lpstr>
      <vt:lpstr>PowerPoint Sunusu</vt:lpstr>
      <vt:lpstr>Devletin Kaynağına İlişkin Görüşler; </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SHB229 SİYASET BİLİMİ VE KAMU YÖNETİMİ</dc:title>
  <dc:creator>Burcu</dc:creator>
  <cp:lastModifiedBy>Burcu</cp:lastModifiedBy>
  <cp:revision>37</cp:revision>
  <dcterms:created xsi:type="dcterms:W3CDTF">2020-10-17T08:52:25Z</dcterms:created>
  <dcterms:modified xsi:type="dcterms:W3CDTF">2020-11-28T14:12:09Z</dcterms:modified>
</cp:coreProperties>
</file>