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25.10.2021</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25.10.2021</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a:t>Ankara Üniversitesi </a:t>
            </a:r>
            <a:br>
              <a:rPr lang="tr-TR" sz="4000" dirty="0"/>
            </a:br>
            <a:r>
              <a:rPr lang="tr-TR" sz="4000" dirty="0"/>
              <a:t>Sağlık Bilimleri Fakültesi</a:t>
            </a:r>
            <a:br>
              <a:rPr lang="tr-TR" sz="4000" dirty="0"/>
            </a:br>
            <a:r>
              <a:rPr lang="tr-TR" sz="4000" dirty="0"/>
              <a:t>Çocuk Gelişimi Bölümü</a:t>
            </a:r>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a:solidFill>
                  <a:schemeClr val="tx1"/>
                </a:solidFill>
                <a:latin typeface="Calibri" pitchFamily="34" charset="0"/>
                <a:cs typeface="Calibri" pitchFamily="34" charset="0"/>
              </a:rPr>
              <a:t>Dersin Adı</a:t>
            </a:r>
            <a:r>
              <a:rPr lang="tr-TR" sz="3000">
                <a:solidFill>
                  <a:schemeClr val="tx1"/>
                </a:solidFill>
                <a:latin typeface="Calibri" pitchFamily="34" charset="0"/>
                <a:cs typeface="Calibri" pitchFamily="34" charset="0"/>
              </a:rPr>
              <a:t>: CGM 406 </a:t>
            </a:r>
            <a:r>
              <a:rPr lang="tr-TR" sz="3000" dirty="0">
                <a:solidFill>
                  <a:schemeClr val="tx1"/>
                </a:solidFill>
                <a:latin typeface="Calibri" pitchFamily="34" charset="0"/>
                <a:cs typeface="Calibri" pitchFamily="34" charset="0"/>
              </a:rPr>
              <a:t>Aile Danışmanlığı</a:t>
            </a:r>
          </a:p>
          <a:p>
            <a:pPr algn="just"/>
            <a:r>
              <a:rPr lang="tr-TR" sz="3000" dirty="0">
                <a:solidFill>
                  <a:schemeClr val="tx1"/>
                </a:solidFill>
                <a:latin typeface="Calibri" pitchFamily="34" charset="0"/>
                <a:cs typeface="Calibri" pitchFamily="34" charset="0"/>
              </a:rPr>
              <a:t>Sorumlu Öğretim Üyesi: Prof. Dr. Veli DUYAN</a:t>
            </a:r>
          </a:p>
          <a:p>
            <a:pPr algn="just"/>
            <a:endParaRPr lang="tr-TR" sz="3000" dirty="0">
              <a:solidFill>
                <a:schemeClr val="tx1"/>
              </a:solidFill>
              <a:latin typeface="Calibri" pitchFamily="34" charset="0"/>
              <a:cs typeface="Calibri" pitchFamily="34" charset="0"/>
            </a:endParaRPr>
          </a:p>
          <a:p>
            <a:pPr algn="l"/>
            <a:r>
              <a:rPr lang="tr-TR" dirty="0">
                <a:solidFill>
                  <a:schemeClr val="tx1"/>
                </a:solidFill>
                <a:latin typeface="Calibri" pitchFamily="34" charset="0"/>
                <a:cs typeface="Calibri" pitchFamily="34" charset="0"/>
              </a:rPr>
              <a:t>Konu: </a:t>
            </a:r>
            <a:r>
              <a:rPr lang="tr-TR" dirty="0"/>
              <a:t>Farklı özellikteki ailelerin sorunları ve çözüm yolları</a:t>
            </a:r>
            <a:endParaRPr lang="tr-TR" dirty="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10000"/>
          </a:bodyPr>
          <a:lstStyle/>
          <a:p>
            <a:r>
              <a:rPr lang="tr-TR" b="1" dirty="0"/>
              <a:t>İstisna Soruları</a:t>
            </a:r>
            <a:endParaRPr lang="tr-TR" dirty="0"/>
          </a:p>
          <a:p>
            <a:r>
              <a:rPr lang="tr-TR" b="1" dirty="0"/>
              <a:t>  </a:t>
            </a:r>
            <a:r>
              <a:rPr lang="tr-TR" dirty="0"/>
              <a:t>Sorunun ortaya çıkmadığı yakın zamandaki olay ve durumları bulmaya yöneliktir.</a:t>
            </a:r>
          </a:p>
          <a:p>
            <a:r>
              <a:rPr lang="tr-TR" u="sng" dirty="0"/>
              <a:t>Soru:</a:t>
            </a:r>
            <a:r>
              <a:rPr lang="tr-TR" dirty="0"/>
              <a:t> Danışana Bu sorununun yaşanmadığı zamanlar var mı? </a:t>
            </a:r>
          </a:p>
          <a:p>
            <a:r>
              <a:rPr lang="tr-TR" dirty="0"/>
              <a:t>Böyle zamanlarda neler farklı oluyor?</a:t>
            </a:r>
          </a:p>
          <a:p>
            <a:r>
              <a:rPr lang="tr-TR" dirty="0"/>
              <a:t>Bu sizde nasıl bir farklılık yaratıyor? Peki başkalarında?</a:t>
            </a:r>
          </a:p>
          <a:p>
            <a:r>
              <a:rPr lang="tr-TR" dirty="0"/>
              <a:t>Bunun daha fazla olmasını ne sağlayabilir?</a:t>
            </a:r>
          </a:p>
          <a:p>
            <a:r>
              <a:rPr lang="tr-TR" dirty="0"/>
              <a:t>Ne gibi küçük farklılıklar fark edersin?</a:t>
            </a:r>
          </a:p>
          <a:p>
            <a:r>
              <a:rPr lang="tr-TR" dirty="0"/>
              <a:t>Başkaları sizde ne gibi farklılıklar görür? (Doğan, 1999).</a:t>
            </a:r>
          </a:p>
          <a:p>
            <a:r>
              <a:rPr lang="tr-TR" u="sng" dirty="0"/>
              <a:t>Kazanım:</a:t>
            </a:r>
            <a:r>
              <a:rPr lang="tr-TR" dirty="0"/>
              <a:t> Hedef koymayı, ailenin var olan-kullandığı baş etme yollarını görmesini, başarabildiğine yönelik inancını destekler. Beklentiler hakkında bilgi sağlar.</a:t>
            </a:r>
          </a:p>
        </p:txBody>
      </p:sp>
    </p:spTree>
    <p:extLst>
      <p:ext uri="{BB962C8B-B14F-4D97-AF65-F5344CB8AC3E}">
        <p14:creationId xmlns:p14="http://schemas.microsoft.com/office/powerpoint/2010/main" val="3817795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b="1" dirty="0"/>
              <a:t>Kestirme Görev</a:t>
            </a:r>
            <a:endParaRPr lang="tr-TR" dirty="0"/>
          </a:p>
          <a:p>
            <a:r>
              <a:rPr lang="tr-TR" b="1" dirty="0"/>
              <a:t>   </a:t>
            </a:r>
            <a:r>
              <a:rPr lang="tr-TR" dirty="0"/>
              <a:t>İstisnaların çok nadir olduğu zamanlarda kullanılır.  Danışandan bir ara durup ertesi gün sorunu yaşayıp yaşamayacağına ilişkin tahminde bulunması ve bu tahminlerin ne kadarının doğru olduğunu izlemesi istenir (</a:t>
            </a:r>
            <a:r>
              <a:rPr lang="tr-TR" dirty="0" err="1"/>
              <a:t>Murdock</a:t>
            </a:r>
            <a:r>
              <a:rPr lang="tr-TR" dirty="0"/>
              <a:t>, 2018).Varılmak istenen nokta tahminin doğru olduğu zamanlarda bu tahmini hangi duruma dayanarak yaptığını belirlemektir (eşimle tahmin ettiğim gibi önceki gün hiç tartışma yaşamadık.  Bunu nasıl tahmin ettin? Aslına bakarsanız, o gün iş yerinde hiç sorun yaşamadım).</a:t>
            </a:r>
          </a:p>
        </p:txBody>
      </p:sp>
    </p:spTree>
    <p:extLst>
      <p:ext uri="{BB962C8B-B14F-4D97-AF65-F5344CB8AC3E}">
        <p14:creationId xmlns:p14="http://schemas.microsoft.com/office/powerpoint/2010/main" val="2792805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Kaynaklar</a:t>
            </a:r>
          </a:p>
        </p:txBody>
      </p:sp>
      <p:sp>
        <p:nvSpPr>
          <p:cNvPr id="3" name="İçerik Yer Tutucusu 2"/>
          <p:cNvSpPr>
            <a:spLocks noGrp="1"/>
          </p:cNvSpPr>
          <p:nvPr>
            <p:ph sz="quarter" idx="1"/>
          </p:nvPr>
        </p:nvSpPr>
        <p:spPr/>
        <p:txBody>
          <a:bodyPr>
            <a:normAutofit fontScale="85000" lnSpcReduction="20000"/>
          </a:bodyPr>
          <a:lstStyle/>
          <a:p>
            <a:r>
              <a:rPr lang="tr-TR" dirty="0"/>
              <a:t>ARSLAN, Ü., GÜMÜŞÇAĞLAYAN,G. (2018) Mehmet Akif Ersoy Üniversitesi, Eğitim Fakültesi Dergisi, Çözüm odaklı kısa süreli terapiye kısa bir bakış. 47, 491-507</a:t>
            </a:r>
          </a:p>
          <a:p>
            <a:r>
              <a:rPr lang="tr-TR" dirty="0"/>
              <a:t>DOĞAN, S. (1999), Çözüm-Odaklı Kısa Süreli </a:t>
            </a:r>
            <a:r>
              <a:rPr lang="tr-TR" dirty="0" err="1"/>
              <a:t>Terapi:Kuramsal</a:t>
            </a:r>
            <a:r>
              <a:rPr lang="tr-TR" dirty="0"/>
              <a:t> Bir İnceleme. </a:t>
            </a:r>
            <a:r>
              <a:rPr lang="tr-TR" i="1" dirty="0"/>
              <a:t>Psikolojik Danışma ve Rehberlik Dergisi </a:t>
            </a:r>
            <a:r>
              <a:rPr lang="tr-TR" dirty="0"/>
              <a:t>2(12), s.28-38.</a:t>
            </a:r>
          </a:p>
          <a:p>
            <a:r>
              <a:rPr lang="tr-TR" dirty="0"/>
              <a:t>NAZLI, S. (2011). Çözüm Odaklı Aile Danışmanlığı. </a:t>
            </a:r>
            <a:r>
              <a:rPr lang="tr-TR" i="1" dirty="0"/>
              <a:t>Aile Danışmanlığı</a:t>
            </a:r>
            <a:r>
              <a:rPr lang="tr-TR" dirty="0"/>
              <a:t> (s. 250-256). </a:t>
            </a:r>
            <a:r>
              <a:rPr lang="tr-TR" dirty="0" err="1"/>
              <a:t>Ankara:Anı</a:t>
            </a:r>
            <a:r>
              <a:rPr lang="tr-TR" dirty="0"/>
              <a:t> Yayıncılık.</a:t>
            </a:r>
          </a:p>
          <a:p>
            <a:r>
              <a:rPr lang="tr-TR" dirty="0"/>
              <a:t>NİCHOLS, M.(2013). Aile Terapisi Kavramlar Ve Yöntemler. (Okan Gündüz Çev.). İstanbul: </a:t>
            </a:r>
            <a:r>
              <a:rPr lang="tr-TR" dirty="0" err="1"/>
              <a:t>Kaknüs</a:t>
            </a:r>
            <a:r>
              <a:rPr lang="tr-TR" dirty="0"/>
              <a:t> Yayınları. </a:t>
            </a:r>
          </a:p>
          <a:p>
            <a:r>
              <a:rPr lang="tr-TR" dirty="0"/>
              <a:t>MURDOCK, N. L. (2018-2. Baskı). Çözüm Odaklı Terapi. F. AKKOYUN içinde, </a:t>
            </a:r>
            <a:r>
              <a:rPr lang="tr-TR" i="1" dirty="0"/>
              <a:t>Psikolojik Danışma ve Psikoterapi Kuramları </a:t>
            </a:r>
            <a:r>
              <a:rPr lang="tr-TR" dirty="0"/>
              <a:t>(s. 460-489). Ankara: Nobel Yayınevi.</a:t>
            </a:r>
          </a:p>
          <a:p>
            <a:r>
              <a:rPr lang="tr-TR" dirty="0"/>
              <a:t>ZENGİN, O. (2015). Çözüm Odaklı Kısa Terapi Yaklaşımına Dayalı Sosyal Hizmet Müdahalesinin Kronik Böbrek Yetmezliği Hastalarının </a:t>
            </a:r>
            <a:r>
              <a:rPr lang="tr-TR" dirty="0" err="1"/>
              <a:t>Psikososyal</a:t>
            </a:r>
            <a:r>
              <a:rPr lang="tr-TR" dirty="0"/>
              <a:t> Uyum Düzeylerine Etkisi, (Doktora Tezi). Hacettepe Üniversitesi Sosyal Bilimler Enstitüsü.</a:t>
            </a:r>
          </a:p>
        </p:txBody>
      </p:sp>
    </p:spTree>
    <p:extLst>
      <p:ext uri="{BB962C8B-B14F-4D97-AF65-F5344CB8AC3E}">
        <p14:creationId xmlns:p14="http://schemas.microsoft.com/office/powerpoint/2010/main" val="1274970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lstStyle/>
          <a:p>
            <a:r>
              <a:rPr lang="tr-TR" b="1" dirty="0"/>
              <a:t>Sorunun Tanımı</a:t>
            </a:r>
            <a:endParaRPr lang="tr-TR" dirty="0"/>
          </a:p>
          <a:p>
            <a:r>
              <a:rPr lang="tr-TR" b="1" dirty="0"/>
              <a:t>   </a:t>
            </a:r>
            <a:r>
              <a:rPr lang="tr-TR" dirty="0"/>
              <a:t>Terapi danışanı buraya getiren neden hakkında konuşma ile başlar. Terapist danışanın soruna ilişkin tanımlamalarına dikkat eder ve onun dilinden konuşur. Danışanın soruna ilişkin denediği diğer çözüm stratejileri hakkında bilgi toplanır (</a:t>
            </a:r>
            <a:r>
              <a:rPr lang="tr-TR" dirty="0" err="1"/>
              <a:t>Nichols</a:t>
            </a:r>
            <a:r>
              <a:rPr lang="tr-TR" dirty="0"/>
              <a:t>, 2013).</a:t>
            </a:r>
          </a:p>
          <a:p>
            <a:pPr algn="just"/>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708920"/>
            <a:ext cx="8229600" cy="3448040"/>
          </a:xfrm>
        </p:spPr>
        <p:txBody>
          <a:bodyPr>
            <a:normAutofit lnSpcReduction="10000"/>
          </a:bodyPr>
          <a:lstStyle/>
          <a:p>
            <a:r>
              <a:rPr lang="tr-TR" b="1" dirty="0"/>
              <a:t>Hedef Koyma</a:t>
            </a:r>
            <a:endParaRPr lang="tr-TR" dirty="0"/>
          </a:p>
          <a:p>
            <a:r>
              <a:rPr lang="tr-TR" b="1" dirty="0"/>
              <a:t>   </a:t>
            </a:r>
            <a:r>
              <a:rPr lang="tr-TR" dirty="0"/>
              <a:t>Danışanının sorunu hakkındaki konuşmanın ardından açık, net ve somut hedefler oluşturulur. Net hedefler belirlendiğinde ilerleme oldukça kolay bir biçimde ölçülebilmektedir. Hedefler danışana yöneliktir, kendi yapıcı adımlarını içerir.  Yararlı hedefler, belirlidir, olumlu eylemler içerir ve ulaşılabilirdir. Danışana ‘Bunu nasıl yapacaksın? Neleri farklı yapmanız gerekiyor?’ gibi sorular sorulur (</a:t>
            </a:r>
            <a:r>
              <a:rPr lang="tr-TR" dirty="0" err="1"/>
              <a:t>Nichols</a:t>
            </a:r>
            <a:r>
              <a:rPr lang="tr-TR" dirty="0"/>
              <a:t>, 2013).</a:t>
            </a:r>
          </a:p>
          <a:p>
            <a:pPr algn="just"/>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916832"/>
            <a:ext cx="8229600" cy="4240128"/>
          </a:xfrm>
        </p:spPr>
        <p:txBody>
          <a:bodyPr>
            <a:normAutofit/>
          </a:bodyPr>
          <a:lstStyle/>
          <a:p>
            <a:r>
              <a:rPr lang="tr-TR" b="1" dirty="0"/>
              <a:t>Soru Sorma</a:t>
            </a:r>
            <a:endParaRPr lang="tr-TR" dirty="0"/>
          </a:p>
          <a:p>
            <a:r>
              <a:rPr lang="tr-TR" dirty="0"/>
              <a:t>  Danışana yöneltilen sorular; çözüm odaklı terapinin işleyişinin en önemli unsurlarındandır. </a:t>
            </a:r>
            <a:r>
              <a:rPr lang="tr-TR" dirty="0" err="1"/>
              <a:t>Varsayımsal</a:t>
            </a:r>
            <a:r>
              <a:rPr lang="tr-TR" dirty="0"/>
              <a:t> sorular ile danışana birkaç seçenek sunulur. Bu sorular açık uçludur ve danışanın olumsuz yanıt vermesine imkân vermez, kesinlik içerir. </a:t>
            </a:r>
          </a:p>
          <a:p>
            <a:pPr algn="just"/>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u="sng" dirty="0"/>
              <a:t>Soru:</a:t>
            </a:r>
            <a:r>
              <a:rPr lang="tr-TR" dirty="0"/>
              <a:t> Bu problemi geride bıraktığınızda, bunu ne yolla yapmış olabilirsiniz? Danışan sorunu çözdüğü durumu düşünür ve yanıtlandırır. ‘Bu problemi geride bırakmış olsaydınız’ şeklinde yer verilmez. Bu tarz bir soru yöneldiğinde danışan çözememe olasılığı üzerine yoğunlaşacağı ve çözüm üretemeyeceği düşünülür (</a:t>
            </a:r>
            <a:r>
              <a:rPr lang="tr-TR" dirty="0" err="1"/>
              <a:t>Murdock</a:t>
            </a:r>
            <a:r>
              <a:rPr lang="tr-TR" dirty="0"/>
              <a:t>, 2018).</a:t>
            </a:r>
          </a:p>
          <a:p>
            <a:r>
              <a:rPr lang="tr-TR" u="sng" dirty="0"/>
              <a:t>Kazanım:</a:t>
            </a:r>
            <a:r>
              <a:rPr lang="tr-TR" dirty="0"/>
              <a:t> Danışanın kendini gözden geçirmesini, takip etmesini sağlar. Danışanın kendine soruna ilişkin bakış açısı genişler. </a:t>
            </a:r>
          </a:p>
        </p:txBody>
      </p:sp>
    </p:spTree>
    <p:extLst>
      <p:ext uri="{BB962C8B-B14F-4D97-AF65-F5344CB8AC3E}">
        <p14:creationId xmlns:p14="http://schemas.microsoft.com/office/powerpoint/2010/main" val="1366802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b="1" dirty="0"/>
              <a:t>Mucize Sorusu</a:t>
            </a:r>
            <a:endParaRPr lang="tr-TR" dirty="0"/>
          </a:p>
          <a:p>
            <a:r>
              <a:rPr lang="tr-TR" b="1" dirty="0"/>
              <a:t>  </a:t>
            </a:r>
            <a:r>
              <a:rPr lang="tr-TR" dirty="0"/>
              <a:t> Probleme ve nedenlerine odaklanmaktan çok, kısa sürede çözüme giden yola ulaşmayı hedefler. Mucize sorusu danışanların problemlerini belirsiz şekilde anlattıklarında sorunun haritasını çıkarmamızı kolaylaştırır.</a:t>
            </a:r>
          </a:p>
          <a:p>
            <a:r>
              <a:rPr lang="tr-TR" u="sng" dirty="0"/>
              <a:t>Soru:</a:t>
            </a:r>
            <a:r>
              <a:rPr lang="tr-TR" dirty="0"/>
              <a:t> ‘Farz et ki/diyelim ki gece sen uyurken bir mucize gerçekleşti ve problem çözüldü. Uyandığında bunu nasıl anlardın, neler farklı olurdu?’ (</a:t>
            </a:r>
            <a:r>
              <a:rPr lang="tr-TR" dirty="0" err="1"/>
              <a:t>Nichols</a:t>
            </a:r>
            <a:r>
              <a:rPr lang="tr-TR" dirty="0"/>
              <a:t>, 2013).</a:t>
            </a:r>
          </a:p>
          <a:p>
            <a:r>
              <a:rPr lang="tr-TR" u="sng" dirty="0"/>
              <a:t>Kazanım:</a:t>
            </a:r>
            <a:r>
              <a:rPr lang="tr-TR" dirty="0"/>
              <a:t> Danışanın terapiden beklentisini ve terapinin amaçlarını belirlenmesinde yarar sağlar. </a:t>
            </a:r>
          </a:p>
          <a:p>
            <a:endParaRPr lang="tr-TR" dirty="0"/>
          </a:p>
        </p:txBody>
      </p:sp>
    </p:spTree>
    <p:extLst>
      <p:ext uri="{BB962C8B-B14F-4D97-AF65-F5344CB8AC3E}">
        <p14:creationId xmlns:p14="http://schemas.microsoft.com/office/powerpoint/2010/main" val="2893575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a:bodyPr>
          <a:lstStyle/>
          <a:p>
            <a:r>
              <a:rPr lang="tr-TR" b="1" dirty="0"/>
              <a:t>Derecelendirme Sorusu</a:t>
            </a:r>
            <a:endParaRPr lang="tr-TR" dirty="0"/>
          </a:p>
          <a:p>
            <a:r>
              <a:rPr lang="tr-TR" b="1" dirty="0"/>
              <a:t>    </a:t>
            </a:r>
            <a:r>
              <a:rPr lang="tr-TR" dirty="0"/>
              <a:t>Danışanın soruna ve çözüme ilişkin düşüncelerine ulaşmamızda yol gösterici olur.</a:t>
            </a:r>
          </a:p>
          <a:p>
            <a:r>
              <a:rPr lang="tr-TR" b="1" dirty="0"/>
              <a:t>Sorun Değerlendirme Sorusu: </a:t>
            </a:r>
            <a:r>
              <a:rPr lang="tr-TR" dirty="0"/>
              <a:t>1-10’luk ölçek üzerinde; 1 senin için sorunun en yoğun olduğu zamana karşılık gelirken, 10 sorununun olmadığı zamana karşılık gelmektedir.</a:t>
            </a:r>
            <a:r>
              <a:rPr lang="tr-TR" b="1" dirty="0"/>
              <a:t> </a:t>
            </a:r>
            <a:r>
              <a:rPr lang="tr-TR" dirty="0"/>
              <a:t>Bugün ölçeğin hangi değeri senin için uygun, neredesin?</a:t>
            </a:r>
          </a:p>
          <a:p>
            <a:r>
              <a:rPr lang="tr-TR" b="1" dirty="0"/>
              <a:t>Çözüm derecelendirme Sorusu: </a:t>
            </a:r>
            <a:r>
              <a:rPr lang="tr-TR" dirty="0"/>
              <a:t>1-10’luk bir ölçek üzerinde, 1 çözüme ilişkin çok az bir fikre sahip olduğunu temsil ederken 10 düzelmek ve iyileşmek için etkin bir şekilde çaba gösterdiğini temsil etmektedir. Bugün kendini ölçeğin hangi noktasında görüyorsun? (Doğan,1999).</a:t>
            </a:r>
          </a:p>
          <a:p>
            <a:endParaRPr lang="tr-TR" dirty="0"/>
          </a:p>
        </p:txBody>
      </p:sp>
    </p:spTree>
    <p:extLst>
      <p:ext uri="{BB962C8B-B14F-4D97-AF65-F5344CB8AC3E}">
        <p14:creationId xmlns:p14="http://schemas.microsoft.com/office/powerpoint/2010/main" val="1913219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b="1" dirty="0"/>
              <a:t>Baş Etme/ Başa Çıkma Soruları</a:t>
            </a:r>
            <a:endParaRPr lang="tr-TR" dirty="0"/>
          </a:p>
          <a:p>
            <a:r>
              <a:rPr lang="tr-TR" b="1" dirty="0"/>
              <a:t>   </a:t>
            </a:r>
            <a:r>
              <a:rPr lang="tr-TR" dirty="0"/>
              <a:t>Danışanın sorun karşısında nasıl ayakta durduğunu göstermeye çalışır. Başa çıkma sorularıyla danışanın ayakta kalmayı sürdürmesi ve daha fazla neler yapılabileceği üzerinde durulmuş olur. </a:t>
            </a:r>
          </a:p>
          <a:p>
            <a:r>
              <a:rPr lang="tr-TR" u="sng" dirty="0"/>
              <a:t>Soru:</a:t>
            </a:r>
            <a:r>
              <a:rPr lang="tr-TR" dirty="0"/>
              <a:t>  ‘Bu durumla nasıl başa çıktınız? Bu sorunun daha da kötüye girmesini nasıl önlüyorsunuz? (Doğan, 1999).</a:t>
            </a:r>
          </a:p>
          <a:p>
            <a:r>
              <a:rPr lang="tr-TR" u="sng" dirty="0"/>
              <a:t>Kazanım:</a:t>
            </a:r>
            <a:r>
              <a:rPr lang="tr-TR" dirty="0"/>
              <a:t> Danışan baş etme gücünü ve yollarını somutlaştırır, farkındalık sağlar.</a:t>
            </a:r>
          </a:p>
        </p:txBody>
      </p:sp>
    </p:spTree>
    <p:extLst>
      <p:ext uri="{BB962C8B-B14F-4D97-AF65-F5344CB8AC3E}">
        <p14:creationId xmlns:p14="http://schemas.microsoft.com/office/powerpoint/2010/main" val="1720722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b="1" dirty="0"/>
              <a:t>İltifatlar</a:t>
            </a:r>
            <a:endParaRPr lang="tr-TR" dirty="0"/>
          </a:p>
          <a:p>
            <a:r>
              <a:rPr lang="tr-TR" b="1" dirty="0"/>
              <a:t>   </a:t>
            </a:r>
            <a:r>
              <a:rPr lang="tr-TR" dirty="0"/>
              <a:t>Danışanın rutin olarak gördüğü güçlü ve başarılı yönlerini göstermeye çalışır. Doğrudan iltifat; danışanın cevabının olumlu değerlendirilip, olumlu tepki verilmesidir. Dolaylı iltifat ima yoluyla danışana övgüde bulunulmasıdır. Öz-iltifatta danışanın kendine yönelik iltifatıdır (Doğan, 1999).Planlı yapılır ve ailelere görev olarak verilebilir (Nazlı, 2011). İltifatlar başarılı stratejileri vurgular ve danışanın dikkatini bu noktaya çeker. Yapamadıklarına yoğunlaşan danışan yaptıklarını keşfetmeye başlar. Danışan örtük olarak neyi yapmayacağı değil, neyi daha fazla yapması gerektiği söylenir (</a:t>
            </a:r>
            <a:r>
              <a:rPr lang="tr-TR" dirty="0" err="1"/>
              <a:t>Nichols</a:t>
            </a:r>
            <a:r>
              <a:rPr lang="tr-TR" dirty="0"/>
              <a:t>, 2013). </a:t>
            </a:r>
          </a:p>
        </p:txBody>
      </p:sp>
    </p:spTree>
    <p:extLst>
      <p:ext uri="{BB962C8B-B14F-4D97-AF65-F5344CB8AC3E}">
        <p14:creationId xmlns:p14="http://schemas.microsoft.com/office/powerpoint/2010/main" val="31762967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20</TotalTime>
  <Words>919</Words>
  <Application>Microsoft Office PowerPoint</Application>
  <PresentationFormat>Ekran Gösterisi (4:3)</PresentationFormat>
  <Paragraphs>45</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Bookman Old Style</vt:lpstr>
      <vt:lpstr>Calibri</vt:lpstr>
      <vt:lpstr>Gill Sans MT</vt:lpstr>
      <vt:lpstr>Wingdings</vt:lpstr>
      <vt:lpstr>Wingdings 3</vt:lpstr>
      <vt:lpstr>Kaynak</vt:lpstr>
      <vt:lpstr>Ankara Üniversitesi  Sağlık Bilimleri Fakültesi Çocuk Gelişimi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Serdarhan.Duru</cp:lastModifiedBy>
  <cp:revision>12</cp:revision>
  <dcterms:created xsi:type="dcterms:W3CDTF">2017-04-26T08:36:58Z</dcterms:created>
  <dcterms:modified xsi:type="dcterms:W3CDTF">2021-10-25T07:02:29Z</dcterms:modified>
</cp:coreProperties>
</file>