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7" r:id="rId4"/>
    <p:sldId id="269" r:id="rId5"/>
    <p:sldId id="266" r:id="rId6"/>
    <p:sldId id="270" r:id="rId7"/>
    <p:sldId id="271" r:id="rId8"/>
    <p:sldId id="27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A8AF"/>
    <a:srgbClr val="9F6900"/>
    <a:srgbClr val="003399"/>
    <a:srgbClr val="0000CC"/>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8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19264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409621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78091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39E6D79-EABE-47C5-9C7D-4BE297061BEC}"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709157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39E6D79-EABE-47C5-9C7D-4BE297061BEC}"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383647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39E6D79-EABE-47C5-9C7D-4BE297061BEC}"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6558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39E6D79-EABE-47C5-9C7D-4BE297061BEC}" type="datetimeFigureOut">
              <a:rPr lang="tr-TR" smtClean="0"/>
              <a:t>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385204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39E6D79-EABE-47C5-9C7D-4BE297061BEC}" type="datetimeFigureOut">
              <a:rPr lang="tr-TR" smtClean="0"/>
              <a:t>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328961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39E6D79-EABE-47C5-9C7D-4BE297061BEC}" type="datetimeFigureOut">
              <a:rPr lang="tr-TR" smtClean="0"/>
              <a:t>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62016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18579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39E6D79-EABE-47C5-9C7D-4BE297061BEC}"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B4D75-FAC4-4DBB-8A76-7E008C2855F5}" type="slidenum">
              <a:rPr lang="tr-TR" smtClean="0"/>
              <a:t>‹#›</a:t>
            </a:fld>
            <a:endParaRPr lang="tr-TR"/>
          </a:p>
        </p:txBody>
      </p:sp>
    </p:spTree>
    <p:extLst>
      <p:ext uri="{BB962C8B-B14F-4D97-AF65-F5344CB8AC3E}">
        <p14:creationId xmlns:p14="http://schemas.microsoft.com/office/powerpoint/2010/main" val="244422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E6D79-EABE-47C5-9C7D-4BE297061BEC}" type="datetimeFigureOut">
              <a:rPr lang="tr-TR" smtClean="0"/>
              <a:t>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4D75-FAC4-4DBB-8A76-7E008C2855F5}" type="slidenum">
              <a:rPr lang="tr-TR" smtClean="0"/>
              <a:t>‹#›</a:t>
            </a:fld>
            <a:endParaRPr lang="tr-TR"/>
          </a:p>
        </p:txBody>
      </p:sp>
    </p:spTree>
    <p:extLst>
      <p:ext uri="{BB962C8B-B14F-4D97-AF65-F5344CB8AC3E}">
        <p14:creationId xmlns:p14="http://schemas.microsoft.com/office/powerpoint/2010/main" val="1796576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2882" y="5120536"/>
            <a:ext cx="12305211" cy="1754326"/>
          </a:xfrm>
          <a:prstGeom prst="rect">
            <a:avLst/>
          </a:prstGeom>
        </p:spPr>
        <p:txBody>
          <a:bodyPr wrap="square">
            <a:spAutoFit/>
          </a:bodyPr>
          <a:lstStyle/>
          <a:p>
            <a:pPr algn="ctr"/>
            <a:r>
              <a:rPr lang="tr-TR" sz="5400" smtClean="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İKİ FARKLI İLETİŞİM</a:t>
            </a:r>
          </a:p>
          <a:p>
            <a:pPr algn="ctr"/>
            <a:r>
              <a:rPr lang="tr-TR" sz="5400" smtClean="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KÜLTÜREL MODEL</a:t>
            </a:r>
            <a:endParaRPr lang="tr-TR" sz="5400">
              <a:solidFill>
                <a:schemeClr val="bg1"/>
              </a:solidFill>
              <a:effectLst>
                <a:outerShdw blurRad="38100" dist="38100" dir="2700000" algn="tl">
                  <a:srgbClr val="000000">
                    <a:alpha val="43137"/>
                  </a:srgbClr>
                </a:outerShdw>
              </a:effectLst>
            </a:endParaRPr>
          </a:p>
        </p:txBody>
      </p:sp>
      <p:pic>
        <p:nvPicPr>
          <p:cNvPr id="6" name="Picture 4" descr="İlgili resim"/>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442909" y="409903"/>
            <a:ext cx="5053628" cy="459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451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81941" y="2008555"/>
            <a:ext cx="8096721" cy="2554545"/>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İletişimde “ortak olan”, iletişim kurmayı bizim için ortaklaşa hale getiren nedir? </a:t>
            </a:r>
            <a:endPar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endParaRPr lang="tr-TR" sz="3200">
              <a:solidFill>
                <a:schemeClr val="bg1"/>
              </a:solidFill>
              <a:latin typeface="Calibri" panose="020F0502020204030204" pitchFamily="34" charset="0"/>
              <a:cs typeface="Times New Roman" panose="02020603050405020304" pitchFamily="18" charset="0"/>
            </a:endParaRPr>
          </a:p>
          <a:p>
            <a:pPr algn="ctr"/>
            <a:r>
              <a:rPr lang="tr-TR" sz="3200" smtClean="0">
                <a:solidFill>
                  <a:schemeClr val="bg1"/>
                </a:solidFill>
                <a:latin typeface="Calibri" panose="020F0502020204030204" pitchFamily="34" charset="0"/>
                <a:cs typeface="Times New Roman" panose="02020603050405020304" pitchFamily="18" charset="0"/>
              </a:rPr>
              <a:t>Bu </a:t>
            </a:r>
            <a:r>
              <a:rPr lang="tr-TR" sz="3200" smtClean="0">
                <a:solidFill>
                  <a:schemeClr val="bg1"/>
                </a:solidFill>
                <a:latin typeface="Calibri" panose="020F0502020204030204" pitchFamily="34" charset="0"/>
                <a:cs typeface="Times New Roman" panose="02020603050405020304" pitchFamily="18" charset="0"/>
              </a:rPr>
              <a:t>konudaki ikinci yaklaşım, iletişim kurmayı olanaklı kılan ortak kültürün varlığını esas </a:t>
            </a:r>
            <a:r>
              <a:rPr lang="tr-TR" sz="3200" smtClean="0">
                <a:solidFill>
                  <a:schemeClr val="bg1"/>
                </a:solidFill>
                <a:latin typeface="Calibri" panose="020F0502020204030204" pitchFamily="34" charset="0"/>
                <a:cs typeface="Times New Roman" panose="02020603050405020304" pitchFamily="18" charset="0"/>
              </a:rPr>
              <a:t>alır.</a:t>
            </a:r>
            <a:endParaRPr lang="tr-TR" sz="3200">
              <a:solidFill>
                <a:schemeClr val="bg1"/>
              </a:solidFill>
            </a:endParaRPr>
          </a:p>
        </p:txBody>
      </p:sp>
    </p:spTree>
    <p:extLst>
      <p:ext uri="{BB962C8B-B14F-4D97-AF65-F5344CB8AC3E}">
        <p14:creationId xmlns:p14="http://schemas.microsoft.com/office/powerpoint/2010/main" val="1018532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01781" y="1647820"/>
            <a:ext cx="9980023" cy="3108543"/>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Raymond Williams (2005: 105), c</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ulture</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sözcüğünün İngilizce dilindeki en karmaşık birkaç sözcükten biri olduğunu belirtir: Yakınkökü olan Latince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cultura</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“yetiştirme”, “bakıp büyütme” gibi anlamlar taşır. İngilizce’ye onbeşinci yüzyıl başlarında geçen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culture </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sözcüğünün o zamanki anlamı, “ekinlerin ve hayvanların doğal büyüme sürecinin gözetilmesi”dir. Onaltıncı yüzyılın başında, insanın gelişim sürecinin gözetimi de sözcüğün </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kapsamına </a:t>
            </a:r>
            <a:r>
              <a:rPr lang="en-GB" sz="28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girmiştir</a:t>
            </a:r>
            <a:r>
              <a:rPr lang="tr-TR" sz="28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tr-TR" sz="2800">
              <a:solidFill>
                <a:schemeClr val="bg1"/>
              </a:solidFill>
            </a:endParaRPr>
          </a:p>
        </p:txBody>
      </p:sp>
    </p:spTree>
    <p:extLst>
      <p:ext uri="{BB962C8B-B14F-4D97-AF65-F5344CB8AC3E}">
        <p14:creationId xmlns:p14="http://schemas.microsoft.com/office/powerpoint/2010/main" val="14602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28800" y="2342832"/>
            <a:ext cx="9222377" cy="2062103"/>
          </a:xfrm>
          <a:prstGeom prst="rect">
            <a:avLst/>
          </a:prstGeom>
        </p:spPr>
        <p:txBody>
          <a:bodyPr wrap="square">
            <a:spAutoFit/>
          </a:bodyPr>
          <a:lstStyle/>
          <a:p>
            <a:pPr algn="ctr">
              <a:spcAft>
                <a:spcPts val="800"/>
              </a:spcAft>
            </a:pP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Kültür insanlığın tüm ürün ve eylemlerini kapsar. Bu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açıdan </a:t>
            </a: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R.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Williams’a göre</a:t>
            </a:r>
            <a:r>
              <a:rPr lang="tr-TR"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kültür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“sıradan olandır”; insan ilişkilerinin ve insani varoluşun çoğul biçimlerine ve yaşam şekillerine göndermede bulunur. </a:t>
            </a:r>
            <a:endParaRPr lang="tr-TR" sz="3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9315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97280" y="1848956"/>
            <a:ext cx="10241280" cy="3539430"/>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Aktarım modelindeki doğrusal iletişim anlayışının tersine kültürel model, iletişimin ortak bir gerçeklik tasavvuru inşa etmek ve bunu devam ettirmekteki döngüsel niteliğine vurgu yapar. Aktarım modeli, anlamı toplumsal bağlamından yalıtarak onu bir noktadan diğerine değişmeksizin taşınabilir tarzda alır. Buna karşılık kültürel modelde insanların ortak bir anlam dünyasını paylaşmadan iletişim kuramayacakları varsayımından hareketle, iletişimin bu ortaklığı (yeniden) üreten boyutları üzerinde durulur. </a:t>
            </a:r>
            <a:endParaRPr lang="tr-TR" sz="2800">
              <a:solidFill>
                <a:schemeClr val="bg1"/>
              </a:solidFill>
            </a:endParaRPr>
          </a:p>
        </p:txBody>
      </p:sp>
    </p:spTree>
    <p:extLst>
      <p:ext uri="{BB962C8B-B14F-4D97-AF65-F5344CB8AC3E}">
        <p14:creationId xmlns:p14="http://schemas.microsoft.com/office/powerpoint/2010/main" val="2803855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01783" y="5169767"/>
            <a:ext cx="10398034" cy="1077218"/>
          </a:xfrm>
          <a:prstGeom prst="rect">
            <a:avLst/>
          </a:prstGeom>
        </p:spPr>
        <p:txBody>
          <a:bodyPr wrap="square">
            <a:spAutoFit/>
          </a:bodyPr>
          <a:lstStyle/>
          <a:p>
            <a:pPr algn="ct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James Carey (1992), kültür ve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iletişim </a:t>
            </a:r>
            <a:r>
              <a:rPr lang="en-GB" sz="32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arasındaki </a:t>
            </a:r>
            <a:r>
              <a:rPr lang="en-GB" sz="3200">
                <a:solidFill>
                  <a:schemeClr val="bg1"/>
                </a:solidFill>
                <a:latin typeface="Calibri" panose="020F0502020204030204" pitchFamily="34" charset="0"/>
                <a:ea typeface="Calibri" panose="020F0502020204030204" pitchFamily="34" charset="0"/>
                <a:cs typeface="Times New Roman" panose="02020603050405020304" pitchFamily="18" charset="0"/>
              </a:rPr>
              <a:t>bağlantıdan hareketle, “ritüel olarak iletişim” yaklaşımını geliştirmiştir.</a:t>
            </a:r>
            <a:endParaRPr lang="tr-TR" sz="3200">
              <a:solidFill>
                <a:schemeClr val="bg1"/>
              </a:solidFill>
            </a:endParaRPr>
          </a:p>
        </p:txBody>
      </p:sp>
      <p:pic>
        <p:nvPicPr>
          <p:cNvPr id="4" name="Resim 3"/>
          <p:cNvPicPr>
            <a:picLocks noChangeAspect="1"/>
          </p:cNvPicPr>
          <p:nvPr/>
        </p:nvPicPr>
        <p:blipFill>
          <a:blip r:embed="rId2"/>
          <a:stretch>
            <a:fillRect/>
          </a:stretch>
        </p:blipFill>
        <p:spPr>
          <a:xfrm>
            <a:off x="4302715" y="407267"/>
            <a:ext cx="3743325" cy="4762500"/>
          </a:xfrm>
          <a:prstGeom prst="rect">
            <a:avLst/>
          </a:prstGeom>
        </p:spPr>
      </p:pic>
    </p:spTree>
    <p:extLst>
      <p:ext uri="{BB962C8B-B14F-4D97-AF65-F5344CB8AC3E}">
        <p14:creationId xmlns:p14="http://schemas.microsoft.com/office/powerpoint/2010/main" val="1198130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15291" y="2167822"/>
            <a:ext cx="9274629" cy="2246769"/>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Ritüel yaklaşımında iletişim, “ortak”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common</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“topluluk”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community</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“paylaşım”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communion</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 gibi aynı kökeni paylaşan terimlerle bağlantısı içinde ele alınır. İnsan iletişiminin varlık nedeni yeni mesajlar iletmek değil, içinde bulunduğumuz kültürel ortaklığın yeniden üretmek ve sürdürmektir. </a:t>
            </a:r>
            <a:endParaRPr lang="tr-TR" sz="2800">
              <a:solidFill>
                <a:schemeClr val="bg1"/>
              </a:solidFill>
            </a:endParaRPr>
          </a:p>
        </p:txBody>
      </p:sp>
    </p:spTree>
    <p:extLst>
      <p:ext uri="{BB962C8B-B14F-4D97-AF65-F5344CB8AC3E}">
        <p14:creationId xmlns:p14="http://schemas.microsoft.com/office/powerpoint/2010/main" val="3846874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794" y="1977071"/>
            <a:ext cx="9196252" cy="2677656"/>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Carey’nin düşüncesinde, insanların toplumsal bir ortaklık kurabilmesi ve bu ortaklığı zamansal olarak sürdürebilmesi ancak iletişim yoluyla mümkündür: “Toplum insanların simgesel edimleri yoluyla varlık kazanır, bu simgesel edimler dünyayı anlamlandırmamızı sağlar, müşterek yorumlama tarzlarıyla bize ortak bir kimlik kazandırır”</a:t>
            </a:r>
            <a:endParaRPr lang="tr-TR" sz="2800">
              <a:solidFill>
                <a:schemeClr val="bg1"/>
              </a:solidFill>
            </a:endParaRPr>
          </a:p>
        </p:txBody>
      </p:sp>
    </p:spTree>
    <p:extLst>
      <p:ext uri="{BB962C8B-B14F-4D97-AF65-F5344CB8AC3E}">
        <p14:creationId xmlns:p14="http://schemas.microsoft.com/office/powerpoint/2010/main" val="42520480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315</Words>
  <Application>Microsoft Office PowerPoint</Application>
  <PresentationFormat>Geniş ekran</PresentationFormat>
  <Paragraphs>11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OGUZHANTAS</dc:creator>
  <cp:lastModifiedBy>O T</cp:lastModifiedBy>
  <cp:revision>23</cp:revision>
  <dcterms:created xsi:type="dcterms:W3CDTF">2017-09-25T11:55:51Z</dcterms:created>
  <dcterms:modified xsi:type="dcterms:W3CDTF">2018-02-20T08:38:06Z</dcterms:modified>
</cp:coreProperties>
</file>