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62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6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2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16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66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8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2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1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3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03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2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6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1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0473E-4C1C-4550-8E3C-C49AE9FE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705111"/>
            <a:ext cx="4253948" cy="5947480"/>
          </a:xfrm>
        </p:spPr>
        <p:txBody>
          <a:bodyPr>
            <a:normAutofit/>
          </a:bodyPr>
          <a:lstStyle/>
          <a:p>
            <a:r>
              <a:rPr lang="en-GB" cap="all" dirty="0" err="1">
                <a:solidFill>
                  <a:schemeClr val="tx1"/>
                </a:solidFill>
              </a:rPr>
              <a:t>earLy</a:t>
            </a:r>
            <a:r>
              <a:rPr lang="en-GB" cap="all" dirty="0">
                <a:solidFill>
                  <a:schemeClr val="tx1"/>
                </a:solidFill>
              </a:rPr>
              <a:t> </a:t>
            </a:r>
            <a:r>
              <a:rPr lang="en-GB" cap="all" dirty="0" err="1">
                <a:solidFill>
                  <a:schemeClr val="tx1"/>
                </a:solidFill>
              </a:rPr>
              <a:t>settLeMents</a:t>
            </a:r>
            <a:r>
              <a:rPr lang="en-GB" cap="all" dirty="0">
                <a:solidFill>
                  <a:schemeClr val="tx1"/>
                </a:solidFill>
              </a:rPr>
              <a:t>, </a:t>
            </a:r>
            <a:r>
              <a:rPr lang="en-GB" cap="all" dirty="0" err="1">
                <a:solidFill>
                  <a:schemeClr val="tx1"/>
                </a:solidFill>
              </a:rPr>
              <a:t>CeLts</a:t>
            </a:r>
            <a:r>
              <a:rPr lang="en-GB" cap="all" dirty="0">
                <a:solidFill>
                  <a:schemeClr val="tx1"/>
                </a:solidFill>
              </a:rPr>
              <a:t>, </a:t>
            </a:r>
            <a:r>
              <a:rPr lang="en-GB" cap="all" dirty="0" err="1">
                <a:solidFill>
                  <a:schemeClr val="tx1"/>
                </a:solidFill>
              </a:rPr>
              <a:t>anD</a:t>
            </a:r>
            <a:r>
              <a:rPr lang="en-GB" cap="all" dirty="0">
                <a:solidFill>
                  <a:schemeClr val="tx1"/>
                </a:solidFill>
              </a:rPr>
              <a:t> </a:t>
            </a:r>
            <a:r>
              <a:rPr lang="en-GB" cap="all" dirty="0" err="1">
                <a:solidFill>
                  <a:schemeClr val="tx1"/>
                </a:solidFill>
              </a:rPr>
              <a:t>roMans</a:t>
            </a:r>
            <a:r>
              <a:rPr lang="en-GB" cap="all" dirty="0">
                <a:solidFill>
                  <a:schemeClr val="tx1"/>
                </a:solidFill>
              </a:rPr>
              <a:t> (prehistory to Ca. 450 </a:t>
            </a:r>
            <a:r>
              <a:rPr lang="en-GB" cap="all" dirty="0" err="1">
                <a:solidFill>
                  <a:schemeClr val="tx1"/>
                </a:solidFill>
              </a:rPr>
              <a:t>c.e.</a:t>
            </a:r>
            <a:r>
              <a:rPr lang="en-GB" cap="all" dirty="0">
                <a:solidFill>
                  <a:schemeClr val="tx1"/>
                </a:solidFill>
              </a:rPr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5B64F-2D5D-4889-80DB-E18FCCE08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70" y="705113"/>
            <a:ext cx="6358129" cy="553666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chemeClr val="tx1"/>
                </a:solidFill>
              </a:rPr>
              <a:t>The Old Stone Age: </a:t>
            </a:r>
            <a:r>
              <a:rPr lang="en-GB" sz="2400" b="0" dirty="0">
                <a:solidFill>
                  <a:schemeClr val="tx1"/>
                </a:solidFill>
              </a:rPr>
              <a:t>The very first men of all are called </a:t>
            </a:r>
            <a:r>
              <a:rPr lang="en-GB" sz="2400" b="0" i="1" dirty="0">
                <a:solidFill>
                  <a:schemeClr val="tx1"/>
                </a:solidFill>
              </a:rPr>
              <a:t>Eolithic</a:t>
            </a:r>
            <a:r>
              <a:rPr lang="en-GB" sz="2400" b="0" dirty="0">
                <a:solidFill>
                  <a:schemeClr val="tx1"/>
                </a:solidFill>
              </a:rPr>
              <a:t>, from a Greek word meaning “early stone.”</a:t>
            </a:r>
            <a:endParaRPr lang="tr-TR" sz="24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b="0" i="1" dirty="0" err="1">
                <a:solidFill>
                  <a:schemeClr val="tx1"/>
                </a:solidFill>
              </a:rPr>
              <a:t>Palæolithic</a:t>
            </a:r>
            <a:r>
              <a:rPr lang="en-GB" sz="2400" b="0" dirty="0">
                <a:solidFill>
                  <a:schemeClr val="tx1"/>
                </a:solidFill>
              </a:rPr>
              <a:t> (Old Stone Age) men came after them</a:t>
            </a:r>
            <a:r>
              <a:rPr lang="tr-TR" sz="2400" b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39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C0C0-01A2-4375-BF26-F987121E5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Britons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09E6-DD5E-4CCF-8E11-7F8B727D2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The Britons lived in huts covered with mud and straw.</a:t>
            </a:r>
            <a:endParaRPr lang="tr-TR" sz="2600" b="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They were nearly all farmers.</a:t>
            </a:r>
            <a:endParaRPr lang="tr-TR" sz="2600" b="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They made their own clothes.</a:t>
            </a:r>
          </a:p>
        </p:txBody>
      </p:sp>
    </p:spTree>
    <p:extLst>
      <p:ext uri="{BB962C8B-B14F-4D97-AF65-F5344CB8AC3E}">
        <p14:creationId xmlns:p14="http://schemas.microsoft.com/office/powerpoint/2010/main" val="3683644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F03F-1DD6-4432-A747-7E8DD092C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Celts and the Iron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0994C-6EC8-4E9F-900D-D416EF0EB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71" y="705113"/>
            <a:ext cx="6450894" cy="5417391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b="0" dirty="0">
                <a:solidFill>
                  <a:schemeClr val="tx1"/>
                </a:solidFill>
              </a:rPr>
              <a:t>In the Iron Age, Britain came to be dominated by a group of people known as the Celts.</a:t>
            </a:r>
            <a:endParaRPr lang="tr-TR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723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AC8E1-B95F-4E85-B7D2-15AF1BA8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T</a:t>
            </a:r>
            <a:r>
              <a:rPr lang="en-GB" dirty="0" err="1">
                <a:solidFill>
                  <a:schemeClr val="tx1"/>
                </a:solidFill>
              </a:rPr>
              <a:t>rade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F9FAC-B9F5-490F-ABFF-A79045645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71" y="705113"/>
            <a:ext cx="6450894" cy="5795078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Money </a:t>
            </a:r>
            <a:r>
              <a:rPr lang="tr-TR" sz="2600" b="0" dirty="0" err="1">
                <a:solidFill>
                  <a:schemeClr val="tx1"/>
                </a:solidFill>
              </a:rPr>
              <a:t>began</a:t>
            </a:r>
            <a:r>
              <a:rPr lang="tr-TR" sz="2600" b="0" dirty="0">
                <a:solidFill>
                  <a:schemeClr val="tx1"/>
                </a:solidFill>
              </a:rPr>
              <a:t> </a:t>
            </a:r>
            <a:r>
              <a:rPr lang="en-GB" sz="2600" b="0" dirty="0">
                <a:solidFill>
                  <a:schemeClr val="tx1"/>
                </a:solidFill>
              </a:rPr>
              <a:t>to be used</a:t>
            </a:r>
            <a:r>
              <a:rPr lang="tr-TR" sz="2600" b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The earliest link between Britain and the Mediterranean economy was the Cornish tin trade</a:t>
            </a:r>
          </a:p>
        </p:txBody>
      </p:sp>
    </p:spTree>
    <p:extLst>
      <p:ext uri="{BB962C8B-B14F-4D97-AF65-F5344CB8AC3E}">
        <p14:creationId xmlns:p14="http://schemas.microsoft.com/office/powerpoint/2010/main" val="582561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2B7F-D1A4-4FED-9231-49CD0F92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Coming of the Romans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62F4F-617A-4157-AE2F-C22DC9F6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4123" y="1229139"/>
            <a:ext cx="6533321" cy="4399722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200" b="0" dirty="0">
                <a:solidFill>
                  <a:schemeClr val="tx1"/>
                </a:solidFill>
              </a:rPr>
              <a:t>T</a:t>
            </a:r>
            <a:r>
              <a:rPr lang="en-GB" sz="2200" b="0" dirty="0">
                <a:solidFill>
                  <a:schemeClr val="tx1"/>
                </a:solidFill>
              </a:rPr>
              <a:t>he date of the first invasion of Britain by the Romans</a:t>
            </a:r>
            <a:r>
              <a:rPr lang="tr-TR" sz="2200" b="0" dirty="0">
                <a:solidFill>
                  <a:schemeClr val="tx1"/>
                </a:solidFill>
              </a:rPr>
              <a:t> is 55 BC.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Julius Caesar had conquered Gaul in 58 and become proconsul of the province.</a:t>
            </a:r>
            <a:endParaRPr lang="tr-TR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62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A3369-9A6E-4E4D-BEA9-24ED91AD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Roman Conquest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93620-ED85-4352-A18D-9D0AB12DB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617" y="705112"/>
            <a:ext cx="6539948" cy="5814957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400" b="0" dirty="0">
                <a:solidFill>
                  <a:schemeClr val="tx1"/>
                </a:solidFill>
              </a:rPr>
              <a:t>I</a:t>
            </a:r>
            <a:r>
              <a:rPr lang="en-GB" sz="2400" b="0" dirty="0">
                <a:solidFill>
                  <a:schemeClr val="tx1"/>
                </a:solidFill>
              </a:rPr>
              <a:t>n the year 43 AD. </a:t>
            </a:r>
            <a:r>
              <a:rPr lang="tr-TR" sz="2400" b="0" dirty="0">
                <a:solidFill>
                  <a:schemeClr val="tx1"/>
                </a:solidFill>
              </a:rPr>
              <a:t>t</a:t>
            </a:r>
            <a:r>
              <a:rPr lang="en-GB" sz="2400" b="0" dirty="0">
                <a:solidFill>
                  <a:schemeClr val="tx1"/>
                </a:solidFill>
              </a:rPr>
              <a:t>he Roman Emperor Claudius conquer</a:t>
            </a:r>
            <a:r>
              <a:rPr lang="tr-TR" sz="2400" b="0" dirty="0" err="1">
                <a:solidFill>
                  <a:schemeClr val="tx1"/>
                </a:solidFill>
              </a:rPr>
              <a:t>ed</a:t>
            </a:r>
            <a:r>
              <a:rPr lang="en-GB" sz="2400" b="0" dirty="0">
                <a:solidFill>
                  <a:schemeClr val="tx1"/>
                </a:solidFill>
              </a:rPr>
              <a:t> Britain and make the Britons pay him taxes or tribute.</a:t>
            </a:r>
          </a:p>
        </p:txBody>
      </p:sp>
    </p:spTree>
    <p:extLst>
      <p:ext uri="{BB962C8B-B14F-4D97-AF65-F5344CB8AC3E}">
        <p14:creationId xmlns:p14="http://schemas.microsoft.com/office/powerpoint/2010/main" val="1100065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09EB1-AA48-4F92-84AF-FA20E1837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Julius Agricola (40–93)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166D4-B8E8-47E7-B990-74BED91A5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780" y="491704"/>
            <a:ext cx="6570164" cy="5874591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600" b="0" dirty="0">
                <a:solidFill>
                  <a:schemeClr val="tx1"/>
                </a:solidFill>
              </a:rPr>
              <a:t>Julius Agricola (40–93) was the governor of Britannia in the late 70s.</a:t>
            </a:r>
            <a:endParaRPr lang="tr-TR" sz="2600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2600" b="0" dirty="0">
                <a:solidFill>
                  <a:schemeClr val="tx1"/>
                </a:solidFill>
              </a:rPr>
              <a:t>H</a:t>
            </a:r>
            <a:r>
              <a:rPr lang="en-GB" sz="2600" b="0" dirty="0">
                <a:solidFill>
                  <a:schemeClr val="tx1"/>
                </a:solidFill>
              </a:rPr>
              <a:t>e spreads garrisons of Roman troops all over the country to keep it in order and gradually the headquarters of each garrison became a town.</a:t>
            </a:r>
            <a:endParaRPr lang="tr-TR" sz="2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142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7235" y="758246"/>
            <a:ext cx="4658480" cy="538631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79E7E5-1EAF-464A-960D-AF0C49FBB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606" y="2635867"/>
            <a:ext cx="3611029" cy="1084901"/>
          </a:xfrm>
        </p:spPr>
        <p:txBody>
          <a:bodyPr>
            <a:normAutofit/>
          </a:bodyPr>
          <a:lstStyle/>
          <a:p>
            <a:r>
              <a:rPr lang="en-GB" sz="2600" dirty="0"/>
              <a:t>Hadrian’s Wall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60C0F7-61A6-4E64-A77E-AFBD8112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84060" y="0"/>
            <a:ext cx="7507940" cy="7652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grass, outdoor, sky, rock&#10;&#10;Description automatically generated">
            <a:extLst>
              <a:ext uri="{FF2B5EF4-FFF2-40B4-BE49-F238E27FC236}">
                <a16:creationId xmlns:a16="http://schemas.microsoft.com/office/drawing/2014/main" id="{C61DC19C-B6EB-4B1F-9D98-E7DE6CB3BD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67" r="-1" b="8790"/>
          <a:stretch/>
        </p:blipFill>
        <p:spPr>
          <a:xfrm>
            <a:off x="4695713" y="713436"/>
            <a:ext cx="7500472" cy="543112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6" y="6144564"/>
            <a:ext cx="4656246" cy="713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715122" y="6167615"/>
            <a:ext cx="747382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624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713436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BE6F2-6E34-469E-9EC4-EE61B4E5C350}"/>
              </a:ext>
            </a:extLst>
          </p:cNvPr>
          <p:cNvSpPr txBox="1"/>
          <p:nvPr/>
        </p:nvSpPr>
        <p:spPr>
          <a:xfrm>
            <a:off x="10833652" y="6479393"/>
            <a:ext cx="11031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English Heritage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4012E-1D41-2A29-8DAA-8D9830ED4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6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218A0-E6DD-48CD-95FC-6AC45B1D2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Roman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F3821-9F80-47B7-AD8D-1538E433E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71" y="705113"/>
            <a:ext cx="6417764" cy="5510157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All military arrangements kept Britons quiet and undisturbed by </a:t>
            </a:r>
            <a:r>
              <a:rPr lang="en-GB" sz="2200" b="0">
                <a:solidFill>
                  <a:schemeClr val="tx1"/>
                </a:solidFill>
              </a:rPr>
              <a:t>their enemies.</a:t>
            </a:r>
            <a:endParaRPr lang="tr-TR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06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EB23D-83DD-4A0E-8C2B-E5F76D5EC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4145183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BIBLIOGRAPHY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4F132-CA21-4868-BCC5-895367170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Burns, William E. </a:t>
            </a:r>
            <a:r>
              <a:rPr lang="en-GB" sz="2200" b="0" i="1" dirty="0">
                <a:solidFill>
                  <a:schemeClr val="tx1"/>
                </a:solidFill>
              </a:rPr>
              <a:t>A Brief History of Great Britain</a:t>
            </a:r>
            <a:r>
              <a:rPr lang="en-GB" sz="2200" b="0" dirty="0">
                <a:solidFill>
                  <a:schemeClr val="tx1"/>
                </a:solidFill>
              </a:rPr>
              <a:t>. Facts on File, 2010.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Dance, E. H. </a:t>
            </a:r>
            <a:r>
              <a:rPr lang="en-GB" sz="2200" b="0" i="1" dirty="0">
                <a:solidFill>
                  <a:schemeClr val="tx1"/>
                </a:solidFill>
              </a:rPr>
              <a:t>Outlines of British Social History</a:t>
            </a:r>
            <a:r>
              <a:rPr lang="en-GB" sz="2200" b="0" dirty="0">
                <a:solidFill>
                  <a:schemeClr val="tx1"/>
                </a:solidFill>
              </a:rPr>
              <a:t>. Longmans, Green &amp; Co., 1950.</a:t>
            </a:r>
          </a:p>
        </p:txBody>
      </p:sp>
    </p:spTree>
    <p:extLst>
      <p:ext uri="{BB962C8B-B14F-4D97-AF65-F5344CB8AC3E}">
        <p14:creationId xmlns:p14="http://schemas.microsoft.com/office/powerpoint/2010/main" val="2652960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4EE865D-5A59-4DD1-A94D-A8DBE4A9E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65BEC9-9A64-4330-A094-2323D0EE1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7891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1DA58A-A755-4FCE-9BED-1E4AD6C95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611461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5A7516-D057-4314-A22A-80E9D29B07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979" y="1296537"/>
            <a:ext cx="3668146" cy="4192167"/>
          </a:xfrm>
          <a:prstGeom prst="rect">
            <a:avLst/>
          </a:prstGeom>
        </p:spPr>
      </p:pic>
      <p:pic>
        <p:nvPicPr>
          <p:cNvPr id="3" name="Picture 2" descr="A picture containing text, primate, mammal, black&#10;&#10;Description automatically generated">
            <a:extLst>
              <a:ext uri="{FF2B5EF4-FFF2-40B4-BE49-F238E27FC236}">
                <a16:creationId xmlns:a16="http://schemas.microsoft.com/office/drawing/2014/main" id="{5FB339CF-03C4-4DF0-9B62-C6C63F92BF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23"/>
          <a:stretch/>
        </p:blipFill>
        <p:spPr>
          <a:xfrm>
            <a:off x="7223307" y="1395584"/>
            <a:ext cx="2815214" cy="416101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E23EFB5-5855-497F-AC57-6C194148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6184551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14EFBA-DEC5-4782-9B45-CEF1661DB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21586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B4EDE3-85A8-4BB1-9EBA-B05BB56CF336}"/>
              </a:ext>
            </a:extLst>
          </p:cNvPr>
          <p:cNvSpPr txBox="1"/>
          <p:nvPr/>
        </p:nvSpPr>
        <p:spPr>
          <a:xfrm>
            <a:off x="9047544" y="5815217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Eolithic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6D2419-8409-453F-9075-08B992D4D3C2}"/>
              </a:ext>
            </a:extLst>
          </p:cNvPr>
          <p:cNvSpPr txBox="1"/>
          <p:nvPr/>
        </p:nvSpPr>
        <p:spPr>
          <a:xfrm>
            <a:off x="1674888" y="5740440"/>
            <a:ext cx="146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Palæolithic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5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CA4CB2-9071-41EB-AABB-2D8EB939D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A picture containing text, reptile, crocodilian reptile&#10;&#10;Description automatically generated">
            <a:extLst>
              <a:ext uri="{FF2B5EF4-FFF2-40B4-BE49-F238E27FC236}">
                <a16:creationId xmlns:a16="http://schemas.microsoft.com/office/drawing/2014/main" id="{7F112D9B-209F-4B2E-956C-CC8C114B7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84" y="1678646"/>
            <a:ext cx="3691130" cy="193322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86F6BD-9C49-4F4F-99EA-9C5AA318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97806" y="-2"/>
            <a:ext cx="7494194" cy="1641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7DA365B-E064-481A-A62D-18CD31DB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4795" y="1658471"/>
            <a:ext cx="7517205" cy="354105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DBE49D-AABD-458B-B2DF-4D5FA7D5C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205919"/>
            <a:ext cx="4651248" cy="16520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833CC6-729B-40E8-B891-D93467E34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36801" y="3396995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3FB88-4B10-4E3F-A83F-A845EE478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890" y="1828800"/>
            <a:ext cx="7030062" cy="3370729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200" b="0" dirty="0">
                <a:solidFill>
                  <a:schemeClr val="tx1"/>
                </a:solidFill>
              </a:rPr>
              <a:t>W</a:t>
            </a:r>
            <a:r>
              <a:rPr lang="en-GB" sz="2200" b="0" dirty="0" err="1">
                <a:solidFill>
                  <a:schemeClr val="tx1"/>
                </a:solidFill>
              </a:rPr>
              <a:t>eapons</a:t>
            </a:r>
            <a:r>
              <a:rPr lang="en-GB" sz="2200" b="0" dirty="0">
                <a:solidFill>
                  <a:schemeClr val="tx1"/>
                </a:solidFill>
              </a:rPr>
              <a:t> </a:t>
            </a:r>
            <a:r>
              <a:rPr lang="tr-TR" sz="2200" b="0" dirty="0">
                <a:solidFill>
                  <a:schemeClr val="tx1"/>
                </a:solidFill>
              </a:rPr>
              <a:t>of </a:t>
            </a:r>
            <a:r>
              <a:rPr lang="en-GB" sz="2200" b="0" dirty="0" err="1">
                <a:solidFill>
                  <a:schemeClr val="tx1"/>
                </a:solidFill>
              </a:rPr>
              <a:t>Palæolithic</a:t>
            </a:r>
            <a:r>
              <a:rPr lang="en-GB" sz="2200" b="0" dirty="0">
                <a:solidFill>
                  <a:schemeClr val="tx1"/>
                </a:solidFill>
              </a:rPr>
              <a:t> </a:t>
            </a:r>
            <a:r>
              <a:rPr lang="en-GB" sz="2200" b="0" dirty="0" err="1">
                <a:solidFill>
                  <a:schemeClr val="tx1"/>
                </a:solidFill>
              </a:rPr>
              <a:t>manwere</a:t>
            </a:r>
            <a:r>
              <a:rPr lang="en-GB" sz="2200" b="0" dirty="0">
                <a:solidFill>
                  <a:schemeClr val="tx1"/>
                </a:solidFill>
              </a:rPr>
              <a:t> rough.</a:t>
            </a:r>
            <a:endParaRPr lang="tr-TR" sz="22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 err="1">
                <a:solidFill>
                  <a:schemeClr val="tx1"/>
                </a:solidFill>
              </a:rPr>
              <a:t>Palæolithic</a:t>
            </a:r>
            <a:r>
              <a:rPr lang="tr-TR" sz="2200" b="0" dirty="0">
                <a:solidFill>
                  <a:schemeClr val="tx1"/>
                </a:solidFill>
              </a:rPr>
              <a:t> </a:t>
            </a:r>
            <a:r>
              <a:rPr lang="tr-TR" sz="2200" b="0" dirty="0" err="1">
                <a:solidFill>
                  <a:schemeClr val="tx1"/>
                </a:solidFill>
              </a:rPr>
              <a:t>man</a:t>
            </a:r>
            <a:r>
              <a:rPr lang="en-GB" sz="2200" b="0" dirty="0">
                <a:solidFill>
                  <a:schemeClr val="tx1"/>
                </a:solidFill>
              </a:rPr>
              <a:t> even began to build huts and to scratch pictures on the sides of the caves</a:t>
            </a:r>
            <a:r>
              <a:rPr lang="tr-TR" sz="2200" b="0" dirty="0">
                <a:solidFill>
                  <a:schemeClr val="tx1"/>
                </a:solidFill>
              </a:rPr>
              <a:t>.</a:t>
            </a:r>
            <a:endParaRPr lang="en-GB" sz="2200" b="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5757897-7307-46AF-923D-FF5BF45DD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5205919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B3F81E-4198-4EBE-8D1B-EB65E224240D}"/>
              </a:ext>
            </a:extLst>
          </p:cNvPr>
          <p:cNvSpPr txBox="1"/>
          <p:nvPr/>
        </p:nvSpPr>
        <p:spPr>
          <a:xfrm>
            <a:off x="3194561" y="3618265"/>
            <a:ext cx="9781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900" dirty="0"/>
              <a:t>British </a:t>
            </a:r>
            <a:r>
              <a:rPr lang="tr-TR" sz="900" dirty="0" err="1"/>
              <a:t>History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317143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7B5F-6913-42A5-A519-E65BE0645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New Stone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8F4E-6345-4E20-B839-EFC2E9BC6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407" y="451948"/>
            <a:ext cx="7123043" cy="59541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200" b="0" dirty="0">
                <a:solidFill>
                  <a:schemeClr val="tx1"/>
                </a:solidFill>
              </a:rPr>
              <a:t>M</a:t>
            </a:r>
            <a:r>
              <a:rPr lang="en-GB" sz="2200" b="0" dirty="0" err="1">
                <a:solidFill>
                  <a:schemeClr val="tx1"/>
                </a:solidFill>
              </a:rPr>
              <a:t>en</a:t>
            </a:r>
            <a:r>
              <a:rPr lang="en-GB" sz="2200" b="0" dirty="0">
                <a:solidFill>
                  <a:schemeClr val="tx1"/>
                </a:solidFill>
              </a:rPr>
              <a:t> began to progress rapidly in civilisation. This more civilised period is called the </a:t>
            </a:r>
            <a:r>
              <a:rPr lang="en-GB" sz="2200" b="0" i="1" dirty="0">
                <a:solidFill>
                  <a:schemeClr val="tx1"/>
                </a:solidFill>
              </a:rPr>
              <a:t>Neolithic</a:t>
            </a:r>
            <a:r>
              <a:rPr lang="en-GB" sz="2200" b="0" dirty="0">
                <a:solidFill>
                  <a:schemeClr val="tx1"/>
                </a:solidFill>
              </a:rPr>
              <a:t>.</a:t>
            </a:r>
            <a:endParaRPr lang="tr-TR" sz="22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They made their stone weapons and tools much more skilfully.</a:t>
            </a:r>
            <a:endParaRPr lang="tr-TR" sz="22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200" b="0" dirty="0">
                <a:solidFill>
                  <a:schemeClr val="tx1"/>
                </a:solidFill>
              </a:rPr>
              <a:t>They built their huts together in villages.</a:t>
            </a:r>
            <a:endParaRPr lang="tr-TR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50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C9BC-E7DB-4EB0-B7B9-9DFFD52C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Bronze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4DFAF-1B31-41D7-B808-59CACCA83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b="0" dirty="0">
                <a:solidFill>
                  <a:schemeClr val="tx1"/>
                </a:solidFill>
              </a:rPr>
              <a:t>It is guessed the period lasted for 3500 (41 BC – 6 BC) years and ended.</a:t>
            </a:r>
            <a:endParaRPr lang="tr-TR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b="0" dirty="0">
                <a:solidFill>
                  <a:schemeClr val="tx1"/>
                </a:solidFill>
              </a:rPr>
              <a:t>The inhabitants of Britain were still quite savage at a time (about 2000 years before Christ).</a:t>
            </a:r>
          </a:p>
        </p:txBody>
      </p:sp>
    </p:spTree>
    <p:extLst>
      <p:ext uri="{BB962C8B-B14F-4D97-AF65-F5344CB8AC3E}">
        <p14:creationId xmlns:p14="http://schemas.microsoft.com/office/powerpoint/2010/main" val="408230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69C41-F564-4E08-A341-4C2560641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Trade in the Bronze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06DD9-11B4-4FDC-BCE7-D8EAAB386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b="0" dirty="0">
                <a:solidFill>
                  <a:schemeClr val="tx1"/>
                </a:solidFill>
              </a:rPr>
              <a:t>T</a:t>
            </a:r>
            <a:r>
              <a:rPr lang="en-GB" sz="2400" b="0" dirty="0" err="1">
                <a:solidFill>
                  <a:schemeClr val="tx1"/>
                </a:solidFill>
              </a:rPr>
              <a:t>raders</a:t>
            </a:r>
            <a:r>
              <a:rPr lang="en-GB" sz="2400" b="0" dirty="0">
                <a:solidFill>
                  <a:schemeClr val="tx1"/>
                </a:solidFill>
              </a:rPr>
              <a:t> </a:t>
            </a:r>
            <a:r>
              <a:rPr lang="en-GB" sz="2400" b="0">
                <a:solidFill>
                  <a:schemeClr val="tx1"/>
                </a:solidFill>
              </a:rPr>
              <a:t>came </a:t>
            </a:r>
            <a:r>
              <a:rPr lang="tr-TR" sz="2400" b="0">
                <a:solidFill>
                  <a:schemeClr val="tx1"/>
                </a:solidFill>
              </a:rPr>
              <a:t>Britain </a:t>
            </a:r>
            <a:r>
              <a:rPr lang="en-GB" sz="2400" b="0" dirty="0">
                <a:solidFill>
                  <a:schemeClr val="tx1"/>
                </a:solidFill>
              </a:rPr>
              <a:t>to obtain tin in exchange for goods from their own lands.</a:t>
            </a:r>
          </a:p>
        </p:txBody>
      </p:sp>
    </p:spTree>
    <p:extLst>
      <p:ext uri="{BB962C8B-B14F-4D97-AF65-F5344CB8AC3E}">
        <p14:creationId xmlns:p14="http://schemas.microsoft.com/office/powerpoint/2010/main" val="322920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095508"/>
            <a:ext cx="4668819" cy="50168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829EA8-22B6-4249-A5B3-E5A21F7E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5" y="1709530"/>
            <a:ext cx="3754671" cy="252851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cap="all" dirty="0">
                <a:solidFill>
                  <a:schemeClr val="bg1"/>
                </a:solidFill>
              </a:rPr>
              <a:t>Stonehenge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D49B71-B686-4DFD-93AD-40CB19B62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2066" y="0"/>
            <a:ext cx="7519934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grass, building, outdoor, field&#10;&#10;Description automatically generated">
            <a:extLst>
              <a:ext uri="{FF2B5EF4-FFF2-40B4-BE49-F238E27FC236}">
                <a16:creationId xmlns:a16="http://schemas.microsoft.com/office/drawing/2014/main" id="{8E033978-3E3A-443D-A13C-29284E2901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962" y="1095508"/>
            <a:ext cx="5016894" cy="501689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6534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323D9D-87E5-4B49-9B72-DA352F98A9F7}"/>
              </a:ext>
            </a:extLst>
          </p:cNvPr>
          <p:cNvSpPr txBox="1"/>
          <p:nvPr/>
        </p:nvSpPr>
        <p:spPr>
          <a:xfrm>
            <a:off x="10938856" y="6511753"/>
            <a:ext cx="5838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399414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6302F-EBBA-4FE3-84CD-8B131D83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Goidels and Brythons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81A6A-16CA-4648-B261-9C9DBE609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71" y="705113"/>
            <a:ext cx="6609920" cy="57752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tr-TR" sz="24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b="0" dirty="0">
                <a:solidFill>
                  <a:schemeClr val="tx1"/>
                </a:solidFill>
              </a:rPr>
              <a:t>E</a:t>
            </a:r>
            <a:r>
              <a:rPr lang="en-GB" sz="2400" b="0" dirty="0" err="1">
                <a:solidFill>
                  <a:schemeClr val="tx1"/>
                </a:solidFill>
              </a:rPr>
              <a:t>ngland</a:t>
            </a:r>
            <a:r>
              <a:rPr lang="en-GB" sz="2400" b="0" dirty="0">
                <a:solidFill>
                  <a:schemeClr val="tx1"/>
                </a:solidFill>
              </a:rPr>
              <a:t> was invaded by a tribe called </a:t>
            </a:r>
            <a:r>
              <a:rPr lang="en-GB" sz="2400" b="0" i="1" dirty="0">
                <a:solidFill>
                  <a:schemeClr val="tx1"/>
                </a:solidFill>
              </a:rPr>
              <a:t>Goidels</a:t>
            </a:r>
            <a:r>
              <a:rPr lang="en-GB" sz="2400" b="0" dirty="0">
                <a:solidFill>
                  <a:schemeClr val="tx1"/>
                </a:solidFill>
              </a:rPr>
              <a:t>.</a:t>
            </a:r>
            <a:endParaRPr lang="tr-TR" sz="2400" b="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b="0" dirty="0">
                <a:solidFill>
                  <a:schemeClr val="tx1"/>
                </a:solidFill>
              </a:rPr>
              <a:t>Then in the 5</a:t>
            </a:r>
            <a:r>
              <a:rPr lang="en-GB" sz="2400" b="0" baseline="30000" dirty="0">
                <a:solidFill>
                  <a:schemeClr val="tx1"/>
                </a:solidFill>
              </a:rPr>
              <a:t>th</a:t>
            </a:r>
            <a:r>
              <a:rPr lang="en-GB" sz="2400" b="0" dirty="0">
                <a:solidFill>
                  <a:schemeClr val="tx1"/>
                </a:solidFill>
              </a:rPr>
              <a:t> BC a new tribe called </a:t>
            </a:r>
            <a:r>
              <a:rPr lang="en-GB" sz="2400" b="0" i="1" dirty="0" err="1">
                <a:solidFill>
                  <a:schemeClr val="tx1"/>
                </a:solidFill>
              </a:rPr>
              <a:t>Brythons</a:t>
            </a:r>
            <a:r>
              <a:rPr lang="en-GB" sz="2400" b="0" dirty="0">
                <a:solidFill>
                  <a:schemeClr val="tx1"/>
                </a:solidFill>
              </a:rPr>
              <a:t> came.</a:t>
            </a:r>
            <a:endParaRPr lang="tr-TR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66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77BE8-5737-4DBA-9844-54A1A3AB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The Iron Age and the Britons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3BF91-592E-4D9E-B10F-E2B3C2410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7861" y="477078"/>
            <a:ext cx="6579704" cy="6003235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b="0" dirty="0">
                <a:solidFill>
                  <a:schemeClr val="tx1"/>
                </a:solidFill>
              </a:rPr>
              <a:t>Iron came relatively late to Britain compared to other parts of </a:t>
            </a:r>
            <a:r>
              <a:rPr lang="en-GB" sz="2000" b="0" dirty="0" err="1">
                <a:solidFill>
                  <a:schemeClr val="tx1"/>
                </a:solidFill>
              </a:rPr>
              <a:t>Europ</a:t>
            </a:r>
            <a:r>
              <a:rPr lang="tr-TR" sz="2000" b="0" dirty="0">
                <a:solidFill>
                  <a:schemeClr val="tx1"/>
                </a:solidFill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400283629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RightStep">
      <a:dk1>
        <a:srgbClr val="000000"/>
      </a:dk1>
      <a:lt1>
        <a:srgbClr val="FFFFFF"/>
      </a:lt1>
      <a:dk2>
        <a:srgbClr val="412436"/>
      </a:dk2>
      <a:lt2>
        <a:srgbClr val="E8E4E2"/>
      </a:lt2>
      <a:accent1>
        <a:srgbClr val="7EA8B9"/>
      </a:accent1>
      <a:accent2>
        <a:srgbClr val="7F90BA"/>
      </a:accent2>
      <a:accent3>
        <a:srgbClr val="9C96C6"/>
      </a:accent3>
      <a:accent4>
        <a:srgbClr val="9F7FBA"/>
      </a:accent4>
      <a:accent5>
        <a:srgbClr val="C292C4"/>
      </a:accent5>
      <a:accent6>
        <a:srgbClr val="BA7FA4"/>
      </a:accent6>
      <a:hlink>
        <a:srgbClr val="A97660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471</Words>
  <Application>Microsoft Office PowerPoint</Application>
  <PresentationFormat>Geniş ekran</PresentationFormat>
  <Paragraphs>49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Meiryo</vt:lpstr>
      <vt:lpstr>Corbel</vt:lpstr>
      <vt:lpstr>Wingdings</vt:lpstr>
      <vt:lpstr>ShojiVTI</vt:lpstr>
      <vt:lpstr>earLy settLeMents, CeLts, anD roMans (prehistory to Ca. 450 c.e.)</vt:lpstr>
      <vt:lpstr>PowerPoint Sunusu</vt:lpstr>
      <vt:lpstr>PowerPoint Sunusu</vt:lpstr>
      <vt:lpstr>The New Stone Age</vt:lpstr>
      <vt:lpstr>The Bronze Age</vt:lpstr>
      <vt:lpstr>Trade in the Bronze Age</vt:lpstr>
      <vt:lpstr>Stonehenge</vt:lpstr>
      <vt:lpstr>Goidels and Brythons</vt:lpstr>
      <vt:lpstr>The Iron Age and the Britons</vt:lpstr>
      <vt:lpstr>The Britons</vt:lpstr>
      <vt:lpstr>The Celts and the Iron Age</vt:lpstr>
      <vt:lpstr>Trade</vt:lpstr>
      <vt:lpstr>The Coming of the Romans</vt:lpstr>
      <vt:lpstr>The Roman Conquest</vt:lpstr>
      <vt:lpstr>Julius Agricola (40–93)</vt:lpstr>
      <vt:lpstr>Hadrian’s Wall</vt:lpstr>
      <vt:lpstr>The Roman Peace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BRITAIN</dc:title>
  <dc:creator>Author</dc:creator>
  <cp:lastModifiedBy>Author</cp:lastModifiedBy>
  <cp:revision>19</cp:revision>
  <dcterms:created xsi:type="dcterms:W3CDTF">2021-03-03T07:30:08Z</dcterms:created>
  <dcterms:modified xsi:type="dcterms:W3CDTF">2023-02-27T19:22:36Z</dcterms:modified>
</cp:coreProperties>
</file>