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6"/>
  </p:notesMasterIdLst>
  <p:sldIdLst>
    <p:sldId id="256" r:id="rId2"/>
    <p:sldId id="306" r:id="rId3"/>
    <p:sldId id="265" r:id="rId4"/>
    <p:sldId id="307"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4" r:id="rId43"/>
    <p:sldId id="305" r:id="rId44"/>
    <p:sldId id="258" r:id="rId4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E1F6D-DAAD-42EA-BBE6-B2D2676D4E28}" type="datetimeFigureOut">
              <a:rPr lang="tr-TR" smtClean="0"/>
              <a:t>15.2.2018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02CD3B-25E1-46E4-9558-9D602E80D256}" type="slidenum">
              <a:rPr lang="tr-TR" smtClean="0"/>
              <a:t>‹#›</a:t>
            </a:fld>
            <a:endParaRPr lang="tr-TR"/>
          </a:p>
        </p:txBody>
      </p:sp>
    </p:spTree>
    <p:extLst>
      <p:ext uri="{BB962C8B-B14F-4D97-AF65-F5344CB8AC3E}">
        <p14:creationId xmlns:p14="http://schemas.microsoft.com/office/powerpoint/2010/main" val="3923808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9C14658-0DDA-42FE-ADD9-7D54BA3B3EEF}"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242859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CE70DF5-1AC6-4625-BFD2-9A85EFA0D128}"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21885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48D772-7B50-46E0-BB5E-EB7A5BB48D7E}"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55604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E322BFC-2DFD-4634-97BB-FCED4DA2D5D5}"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3374630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EC99165-FCBE-4C0C-9C6E-9033F548FECC}"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5276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73ADFF7-9F77-471D-B5E2-86CBEF913DDA}"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3075650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8EDAAA-92AD-4A2A-A15E-3EABBB34BA65}"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3743555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E60A9F-E731-4B98-B918-4540E0FBC7A4}"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647936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778AE8-3696-4DA6-B77A-150AC3628CCB}"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1950562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D0938E-894C-46F5-AE44-708816ADD8A5}" type="datetime1">
              <a:rPr lang="tr-TR" smtClean="0"/>
              <a:t>15.2.2018</a:t>
            </a:fld>
            <a:endParaRPr lang="tr-TR"/>
          </a:p>
        </p:txBody>
      </p:sp>
      <p:sp>
        <p:nvSpPr>
          <p:cNvPr id="5" name="Footer Placeholder 4"/>
          <p:cNvSpPr>
            <a:spLocks noGrp="1"/>
          </p:cNvSpPr>
          <p:nvPr>
            <p:ph type="ftr" sz="quarter" idx="11"/>
          </p:nvPr>
        </p:nvSpPr>
        <p:spPr/>
        <p:txBody>
          <a:bodyPr/>
          <a:lstStyle/>
          <a:p>
            <a:r>
              <a:rPr lang="sv-SE" smtClean="0"/>
              <a:t>Öğr. Gör. Dr. Pınar KIZILHAN</a:t>
            </a:r>
            <a:endParaRPr lang="tr-TR"/>
          </a:p>
        </p:txBody>
      </p:sp>
      <p:sp>
        <p:nvSpPr>
          <p:cNvPr id="6" name="Slide Number Placeholder 5"/>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1739225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976484-A558-4FF5-8F1E-79C7DB10D7C1}"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KIZILHAN</a:t>
            </a:r>
            <a:endParaRPr lang="tr-TR"/>
          </a:p>
        </p:txBody>
      </p:sp>
      <p:sp>
        <p:nvSpPr>
          <p:cNvPr id="7" name="Slide Number Placeholder 6"/>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250906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752855-7A50-4544-8F8D-DC14D50593DE}" type="datetime1">
              <a:rPr lang="tr-TR" smtClean="0"/>
              <a:t>15.2.2018</a:t>
            </a:fld>
            <a:endParaRPr lang="tr-TR"/>
          </a:p>
        </p:txBody>
      </p:sp>
      <p:sp>
        <p:nvSpPr>
          <p:cNvPr id="8" name="Footer Placeholder 7"/>
          <p:cNvSpPr>
            <a:spLocks noGrp="1"/>
          </p:cNvSpPr>
          <p:nvPr>
            <p:ph type="ftr" sz="quarter" idx="11"/>
          </p:nvPr>
        </p:nvSpPr>
        <p:spPr/>
        <p:txBody>
          <a:bodyPr/>
          <a:lstStyle/>
          <a:p>
            <a:r>
              <a:rPr lang="sv-SE" smtClean="0"/>
              <a:t>Öğr. Gör. Dr. Pınar KIZILHAN</a:t>
            </a:r>
            <a:endParaRPr lang="tr-TR"/>
          </a:p>
        </p:txBody>
      </p:sp>
      <p:sp>
        <p:nvSpPr>
          <p:cNvPr id="9" name="Slide Number Placeholder 8"/>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4159084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36C0159-D9A1-4555-BD89-40CA380C5965}" type="datetime1">
              <a:rPr lang="tr-TR" smtClean="0"/>
              <a:t>15.2.2018</a:t>
            </a:fld>
            <a:endParaRPr lang="tr-TR"/>
          </a:p>
        </p:txBody>
      </p:sp>
      <p:sp>
        <p:nvSpPr>
          <p:cNvPr id="4" name="Footer Placeholder 3"/>
          <p:cNvSpPr>
            <a:spLocks noGrp="1"/>
          </p:cNvSpPr>
          <p:nvPr>
            <p:ph type="ftr" sz="quarter" idx="11"/>
          </p:nvPr>
        </p:nvSpPr>
        <p:spPr/>
        <p:txBody>
          <a:bodyPr/>
          <a:lstStyle/>
          <a:p>
            <a:r>
              <a:rPr lang="sv-SE" smtClean="0"/>
              <a:t>Öğr. Gör. Dr. Pınar KIZILHAN</a:t>
            </a:r>
            <a:endParaRPr lang="tr-TR"/>
          </a:p>
        </p:txBody>
      </p:sp>
      <p:sp>
        <p:nvSpPr>
          <p:cNvPr id="5" name="Slide Number Placeholder 4"/>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352430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8A4B79-EB3D-4924-AEFA-0AC5DB7A5742}" type="datetime1">
              <a:rPr lang="tr-TR" smtClean="0"/>
              <a:t>15.2.2018</a:t>
            </a:fld>
            <a:endParaRPr lang="tr-TR"/>
          </a:p>
        </p:txBody>
      </p:sp>
      <p:sp>
        <p:nvSpPr>
          <p:cNvPr id="3" name="Footer Placeholder 2"/>
          <p:cNvSpPr>
            <a:spLocks noGrp="1"/>
          </p:cNvSpPr>
          <p:nvPr>
            <p:ph type="ftr" sz="quarter" idx="11"/>
          </p:nvPr>
        </p:nvSpPr>
        <p:spPr/>
        <p:txBody>
          <a:bodyPr/>
          <a:lstStyle/>
          <a:p>
            <a:r>
              <a:rPr lang="sv-SE" smtClean="0"/>
              <a:t>Öğr. Gör. Dr. Pınar KIZILHAN</a:t>
            </a:r>
            <a:endParaRPr lang="tr-TR"/>
          </a:p>
        </p:txBody>
      </p:sp>
      <p:sp>
        <p:nvSpPr>
          <p:cNvPr id="4" name="Slide Number Placeholder 3"/>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2403787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D406E4F-312F-425F-A95D-6C72C55EDB91}"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KIZILHAN</a:t>
            </a:r>
            <a:endParaRPr lang="tr-TR"/>
          </a:p>
        </p:txBody>
      </p:sp>
      <p:sp>
        <p:nvSpPr>
          <p:cNvPr id="7" name="Slide Number Placeholder 6"/>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4048428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BE0CA80-A5C5-46AB-98B2-7E6FB0ABFCF3}" type="datetime1">
              <a:rPr lang="tr-TR" smtClean="0"/>
              <a:t>15.2.2018</a:t>
            </a:fld>
            <a:endParaRPr lang="tr-TR"/>
          </a:p>
        </p:txBody>
      </p:sp>
      <p:sp>
        <p:nvSpPr>
          <p:cNvPr id="6" name="Footer Placeholder 5"/>
          <p:cNvSpPr>
            <a:spLocks noGrp="1"/>
          </p:cNvSpPr>
          <p:nvPr>
            <p:ph type="ftr" sz="quarter" idx="11"/>
          </p:nvPr>
        </p:nvSpPr>
        <p:spPr/>
        <p:txBody>
          <a:bodyPr/>
          <a:lstStyle/>
          <a:p>
            <a:r>
              <a:rPr lang="sv-SE" smtClean="0"/>
              <a:t>Öğr. Gör. Dr. Pınar KIZILHAN</a:t>
            </a:r>
            <a:endParaRPr lang="tr-TR"/>
          </a:p>
        </p:txBody>
      </p:sp>
      <p:sp>
        <p:nvSpPr>
          <p:cNvPr id="7" name="Slide Number Placeholder 6"/>
          <p:cNvSpPr>
            <a:spLocks noGrp="1"/>
          </p:cNvSpPr>
          <p:nvPr>
            <p:ph type="sldNum" sz="quarter" idx="12"/>
          </p:nvPr>
        </p:nvSpPr>
        <p:spPr/>
        <p:txBody>
          <a:bodyPr/>
          <a:lstStyle/>
          <a:p>
            <a:fld id="{69C4E96E-0B57-4007-A0A0-1E09DF360CD5}" type="slidenum">
              <a:rPr lang="tr-TR" smtClean="0"/>
              <a:t>‹#›</a:t>
            </a:fld>
            <a:endParaRPr lang="tr-TR"/>
          </a:p>
        </p:txBody>
      </p:sp>
    </p:spTree>
    <p:extLst>
      <p:ext uri="{BB962C8B-B14F-4D97-AF65-F5344CB8AC3E}">
        <p14:creationId xmlns:p14="http://schemas.microsoft.com/office/powerpoint/2010/main" val="337965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2D3077-DCB1-4963-85E3-4851D398C4F0}" type="datetime1">
              <a:rPr lang="tr-TR" smtClean="0"/>
              <a:t>15.2.2018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sv-SE" smtClean="0"/>
              <a:t>Öğr. Gör. Dr. Pınar KIZILHAN</a:t>
            </a:r>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C4E96E-0B57-4007-A0A0-1E09DF360CD5}" type="slidenum">
              <a:rPr lang="tr-TR" smtClean="0"/>
              <a:t>‹#›</a:t>
            </a:fld>
            <a:endParaRPr lang="tr-TR"/>
          </a:p>
        </p:txBody>
      </p:sp>
    </p:spTree>
    <p:extLst>
      <p:ext uri="{BB962C8B-B14F-4D97-AF65-F5344CB8AC3E}">
        <p14:creationId xmlns:p14="http://schemas.microsoft.com/office/powerpoint/2010/main" val="12159394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EĞİTİMDE ETKİN ÖĞRENME</a:t>
            </a:r>
            <a:endParaRPr lang="tr-TR" dirty="0"/>
          </a:p>
        </p:txBody>
      </p:sp>
      <p:sp>
        <p:nvSpPr>
          <p:cNvPr id="3" name="Alt Başlık 2"/>
          <p:cNvSpPr>
            <a:spLocks noGrp="1"/>
          </p:cNvSpPr>
          <p:nvPr>
            <p:ph type="subTitle" idx="1"/>
          </p:nvPr>
        </p:nvSpPr>
        <p:spPr/>
        <p:txBody>
          <a:bodyPr/>
          <a:lstStyle/>
          <a:p>
            <a:r>
              <a:rPr lang="tr-TR" dirty="0" smtClean="0"/>
              <a:t>«ÖĞRENME YAKLAŞIMLARINDA PARADİGMATİK DÖÜNÜŞÜM»</a:t>
            </a:r>
          </a:p>
          <a:p>
            <a:r>
              <a:rPr lang="tr-TR" dirty="0" err="1" smtClean="0"/>
              <a:t>Oluşturmacı</a:t>
            </a:r>
            <a:r>
              <a:rPr lang="tr-TR" dirty="0" smtClean="0"/>
              <a:t> ve Davranışçı Öğrenme Kuramları</a:t>
            </a:r>
            <a:endParaRPr lang="tr-TR" dirty="0"/>
          </a:p>
        </p:txBody>
      </p:sp>
    </p:spTree>
    <p:extLst>
      <p:ext uri="{BB962C8B-B14F-4D97-AF65-F5344CB8AC3E}">
        <p14:creationId xmlns:p14="http://schemas.microsoft.com/office/powerpoint/2010/main" val="3852999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03512" y="274638"/>
            <a:ext cx="5976664" cy="1143000"/>
          </a:xfrm>
        </p:spPr>
        <p:txBody>
          <a:bodyPr>
            <a:noAutofit/>
          </a:bodyPr>
          <a:lstStyle/>
          <a:p>
            <a:pPr algn="l"/>
            <a:r>
              <a:rPr lang="tr-TR" sz="3200" b="1" i="1" u="sng" dirty="0" err="1">
                <a:solidFill>
                  <a:srgbClr val="FF0000"/>
                </a:solidFill>
              </a:rPr>
              <a:t>Yapılandırmacı</a:t>
            </a:r>
            <a:r>
              <a:rPr lang="tr-TR" sz="3200" b="1" i="1" u="sng" dirty="0">
                <a:solidFill>
                  <a:srgbClr val="FF0000"/>
                </a:solidFill>
              </a:rPr>
              <a:t> Anlayışta  Sınıf Yönetimi Stratejileri </a:t>
            </a:r>
          </a:p>
        </p:txBody>
      </p:sp>
      <p:sp>
        <p:nvSpPr>
          <p:cNvPr id="3" name="İçerik Yer Tutucusu 2"/>
          <p:cNvSpPr>
            <a:spLocks noGrp="1"/>
          </p:cNvSpPr>
          <p:nvPr>
            <p:ph idx="1"/>
          </p:nvPr>
        </p:nvSpPr>
        <p:spPr/>
        <p:txBody>
          <a:bodyPr>
            <a:normAutofit fontScale="85000" lnSpcReduction="20000"/>
          </a:bodyPr>
          <a:lstStyle/>
          <a:p>
            <a:pPr algn="just">
              <a:lnSpc>
                <a:spcPct val="150000"/>
              </a:lnSpc>
            </a:pPr>
            <a:r>
              <a:rPr lang="tr-TR" sz="2400" dirty="0"/>
              <a:t>Öğretmenler anlatan ve açıklayan rolünden, öğrencinin araştırmacı, kendisinin rehber olduğu rolü uygulamalı, </a:t>
            </a:r>
          </a:p>
          <a:p>
            <a:pPr algn="just">
              <a:lnSpc>
                <a:spcPct val="150000"/>
              </a:lnSpc>
            </a:pPr>
            <a:endParaRPr lang="tr-TR" sz="2400" dirty="0"/>
          </a:p>
          <a:p>
            <a:pPr algn="just">
              <a:lnSpc>
                <a:spcPct val="150000"/>
              </a:lnSpc>
            </a:pPr>
            <a:r>
              <a:rPr lang="tr-TR" sz="2400" dirty="0"/>
              <a:t>Etkinlikler sunulurken öğretmen tarafından gösterilir,  öğrencilerin kendi keşiflerini yapabilecekleri yolları açıklayabilir, </a:t>
            </a:r>
          </a:p>
          <a:p>
            <a:pPr algn="just">
              <a:lnSpc>
                <a:spcPct val="150000"/>
              </a:lnSpc>
            </a:pPr>
            <a:endParaRPr lang="tr-TR" sz="2400" dirty="0"/>
          </a:p>
          <a:p>
            <a:pPr algn="just">
              <a:lnSpc>
                <a:spcPct val="150000"/>
              </a:lnSpc>
            </a:pPr>
            <a:r>
              <a:rPr lang="tr-TR" sz="2400" dirty="0"/>
              <a:t>Okul yöneticileri, aile üyeleri, iş arkadaşları öğrenci merkezli </a:t>
            </a:r>
            <a:r>
              <a:rPr lang="tr-TR" sz="2400" dirty="0" err="1"/>
              <a:t>yapılandırmacı</a:t>
            </a:r>
            <a:r>
              <a:rPr lang="tr-TR" sz="2400" dirty="0"/>
              <a:t> yaklaşımı desteklemek için sınıfa davet edilebilir. </a:t>
            </a:r>
          </a:p>
        </p:txBody>
      </p:sp>
      <p:sp>
        <p:nvSpPr>
          <p:cNvPr id="4" name="Veri Yer Tutucusu 3"/>
          <p:cNvSpPr>
            <a:spLocks noGrp="1"/>
          </p:cNvSpPr>
          <p:nvPr>
            <p:ph type="dt" sz="half" idx="10"/>
          </p:nvPr>
        </p:nvSpPr>
        <p:spPr/>
        <p:txBody>
          <a:bodyPr/>
          <a:lstStyle/>
          <a:p>
            <a:fld id="{A77A23CD-A0EE-423A-9117-2C2D3F3FD94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10</a:t>
            </a:fld>
            <a:endParaRPr lang="tr-TR"/>
          </a:p>
        </p:txBody>
      </p:sp>
    </p:spTree>
    <p:extLst>
      <p:ext uri="{BB962C8B-B14F-4D97-AF65-F5344CB8AC3E}">
        <p14:creationId xmlns:p14="http://schemas.microsoft.com/office/powerpoint/2010/main" val="22839236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marL="0" indent="0" algn="just">
              <a:lnSpc>
                <a:spcPct val="150000"/>
              </a:lnSpc>
              <a:buNone/>
            </a:pPr>
            <a:r>
              <a:rPr lang="tr-TR" sz="2400" dirty="0" err="1"/>
              <a:t>Yapılandırmacı</a:t>
            </a:r>
            <a:r>
              <a:rPr lang="tr-TR" sz="2400" dirty="0"/>
              <a:t> sınıf ortamında öğrenci davranışları boyutunda problemler azdır, bunun nedenleri;</a:t>
            </a:r>
          </a:p>
          <a:p>
            <a:pPr marL="0" indent="0" algn="just">
              <a:lnSpc>
                <a:spcPct val="150000"/>
              </a:lnSpc>
              <a:buNone/>
            </a:pPr>
            <a:endParaRPr lang="tr-TR" sz="2400" dirty="0"/>
          </a:p>
          <a:p>
            <a:pPr lvl="1" algn="just">
              <a:lnSpc>
                <a:spcPct val="150000"/>
              </a:lnSpc>
            </a:pPr>
            <a:r>
              <a:rPr lang="tr-TR" sz="2000" dirty="0"/>
              <a:t>Öğrencilerin sıkılmaması,</a:t>
            </a:r>
          </a:p>
          <a:p>
            <a:pPr lvl="1" algn="just">
              <a:lnSpc>
                <a:spcPct val="150000"/>
              </a:lnSpc>
            </a:pPr>
            <a:r>
              <a:rPr lang="tr-TR" sz="2000" dirty="0"/>
              <a:t>Öğrencilere saygı gösterilmesi,</a:t>
            </a:r>
          </a:p>
          <a:p>
            <a:pPr lvl="1" algn="just">
              <a:lnSpc>
                <a:spcPct val="150000"/>
              </a:lnSpc>
            </a:pPr>
            <a:r>
              <a:rPr lang="tr-TR" sz="2000" dirty="0"/>
              <a:t>Öğrencilerin keşiflerine ve yaptıklarına değer verilmesi,</a:t>
            </a:r>
          </a:p>
          <a:p>
            <a:pPr lvl="1" algn="just">
              <a:lnSpc>
                <a:spcPct val="150000"/>
              </a:lnSpc>
            </a:pPr>
            <a:r>
              <a:rPr lang="tr-TR" sz="2000" dirty="0"/>
              <a:t>Öğrencilerin derste yaptıklarına ilişkin söz hakkı olması,</a:t>
            </a:r>
          </a:p>
          <a:p>
            <a:pPr lvl="1" algn="just">
              <a:lnSpc>
                <a:spcPct val="150000"/>
              </a:lnSpc>
            </a:pPr>
            <a:r>
              <a:rPr lang="tr-TR" sz="2000" dirty="0"/>
              <a:t>Öğrencilerin etkinliklerde yer alırken kendi olumlu fikirlerini oluşturmaları,</a:t>
            </a:r>
          </a:p>
          <a:p>
            <a:pPr lvl="1" algn="just">
              <a:lnSpc>
                <a:spcPct val="150000"/>
              </a:lnSpc>
            </a:pPr>
            <a:r>
              <a:rPr lang="tr-TR" sz="2000" dirty="0"/>
              <a:t>Karışıklıklar ve belirsizlikler engellenir, öğrenciler cesaretlendirilir. </a:t>
            </a:r>
          </a:p>
          <a:p>
            <a:pPr lvl="1" algn="just">
              <a:lnSpc>
                <a:spcPct val="150000"/>
              </a:lnSpc>
            </a:pPr>
            <a:endParaRPr lang="tr-TR" sz="2000" dirty="0"/>
          </a:p>
          <a:p>
            <a:pPr lvl="1" algn="just">
              <a:lnSpc>
                <a:spcPct val="150000"/>
              </a:lnSpc>
            </a:pPr>
            <a:endParaRPr lang="tr-TR" sz="2400" dirty="0"/>
          </a:p>
          <a:p>
            <a:pPr lvl="1" algn="just">
              <a:lnSpc>
                <a:spcPct val="150000"/>
              </a:lnSpc>
            </a:pPr>
            <a:endParaRPr lang="tr-TR" sz="2400" dirty="0"/>
          </a:p>
        </p:txBody>
      </p:sp>
      <p:sp>
        <p:nvSpPr>
          <p:cNvPr id="2" name="Veri Yer Tutucusu 1"/>
          <p:cNvSpPr>
            <a:spLocks noGrp="1"/>
          </p:cNvSpPr>
          <p:nvPr>
            <p:ph type="dt" sz="half" idx="10"/>
          </p:nvPr>
        </p:nvSpPr>
        <p:spPr/>
        <p:txBody>
          <a:bodyPr/>
          <a:lstStyle/>
          <a:p>
            <a:fld id="{1CEBADFD-817D-4FF8-9A93-C9F537B65B32}" type="datetime1">
              <a:rPr lang="tr-TR" smtClean="0"/>
              <a:t>15.2.2018</a:t>
            </a:fld>
            <a:endParaRPr lang="tr-TR"/>
          </a:p>
        </p:txBody>
      </p:sp>
      <p:sp>
        <p:nvSpPr>
          <p:cNvPr id="4" name="Altbilgi Yer Tutucusu 3"/>
          <p:cNvSpPr>
            <a:spLocks noGrp="1"/>
          </p:cNvSpPr>
          <p:nvPr>
            <p:ph type="ftr" sz="quarter" idx="11"/>
          </p:nvPr>
        </p:nvSpPr>
        <p:spPr/>
        <p:txBody>
          <a:bodyPr/>
          <a:lstStyle/>
          <a:p>
            <a:r>
              <a:rPr lang="sv-SE" smtClean="0"/>
              <a:t>Öğr. Gör. Dr. Pınar KIZILHAN</a:t>
            </a:r>
            <a:endParaRPr lang="tr-TR"/>
          </a:p>
        </p:txBody>
      </p:sp>
      <p:sp>
        <p:nvSpPr>
          <p:cNvPr id="5" name="Slayt Numarası Yer Tutucusu 4"/>
          <p:cNvSpPr>
            <a:spLocks noGrp="1"/>
          </p:cNvSpPr>
          <p:nvPr>
            <p:ph type="sldNum" sz="quarter" idx="12"/>
          </p:nvPr>
        </p:nvSpPr>
        <p:spPr/>
        <p:txBody>
          <a:bodyPr/>
          <a:lstStyle/>
          <a:p>
            <a:fld id="{69C4E96E-0B57-4007-A0A0-1E09DF360CD5}" type="slidenum">
              <a:rPr lang="tr-TR" smtClean="0"/>
              <a:t>11</a:t>
            </a:fld>
            <a:endParaRPr lang="tr-TR"/>
          </a:p>
        </p:txBody>
      </p:sp>
    </p:spTree>
    <p:extLst>
      <p:ext uri="{BB962C8B-B14F-4D97-AF65-F5344CB8AC3E}">
        <p14:creationId xmlns:p14="http://schemas.microsoft.com/office/powerpoint/2010/main" val="1610443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err="1"/>
              <a:t>Yapılandırmacı</a:t>
            </a:r>
            <a:r>
              <a:rPr lang="tr-TR" sz="2400" dirty="0"/>
              <a:t> sınıf yönetiminde öğretmenler, davranış problemlerinin önüne geçmek için </a:t>
            </a:r>
            <a:r>
              <a:rPr lang="tr-TR" sz="2400" b="1" i="1" u="sng" dirty="0">
                <a:solidFill>
                  <a:srgbClr val="FF0000"/>
                </a:solidFill>
              </a:rPr>
              <a:t>ben dili</a:t>
            </a:r>
            <a:r>
              <a:rPr lang="tr-TR" sz="2400" dirty="0"/>
              <a:t>nin ilkelerinden yararlanabilirler. </a:t>
            </a:r>
          </a:p>
          <a:p>
            <a:pPr algn="just">
              <a:lnSpc>
                <a:spcPct val="150000"/>
              </a:lnSpc>
            </a:pPr>
            <a:endParaRPr lang="tr-TR" sz="2400" dirty="0"/>
          </a:p>
          <a:p>
            <a:pPr algn="just">
              <a:lnSpc>
                <a:spcPct val="150000"/>
              </a:lnSpc>
            </a:pPr>
            <a:endParaRPr lang="tr-TR" sz="2400" dirty="0"/>
          </a:p>
          <a:p>
            <a:pPr algn="just">
              <a:lnSpc>
                <a:spcPct val="150000"/>
              </a:lnSpc>
            </a:pPr>
            <a:r>
              <a:rPr lang="tr-TR" sz="2400" dirty="0"/>
              <a:t>Bu anlayış disipline dayalı sınıf yönetimi ile tam anlamıyla zıttır. </a:t>
            </a:r>
            <a:r>
              <a:rPr lang="tr-TR" sz="2400" dirty="0" err="1"/>
              <a:t>Yapılandırmacılığı</a:t>
            </a:r>
            <a:r>
              <a:rPr lang="tr-TR" sz="2400" dirty="0"/>
              <a:t> benimsemiş öğretmenler, ödül-ceza merkezli sınıf yönetiminden uzak dururlar. </a:t>
            </a:r>
          </a:p>
        </p:txBody>
      </p:sp>
      <p:sp>
        <p:nvSpPr>
          <p:cNvPr id="4" name="Veri Yer Tutucusu 3"/>
          <p:cNvSpPr>
            <a:spLocks noGrp="1"/>
          </p:cNvSpPr>
          <p:nvPr>
            <p:ph type="dt" sz="half" idx="10"/>
          </p:nvPr>
        </p:nvSpPr>
        <p:spPr/>
        <p:txBody>
          <a:bodyPr/>
          <a:lstStyle/>
          <a:p>
            <a:fld id="{20612D18-AA19-424B-81BC-9D5374CE61D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12</a:t>
            </a:fld>
            <a:endParaRPr lang="tr-TR"/>
          </a:p>
        </p:txBody>
      </p:sp>
    </p:spTree>
    <p:extLst>
      <p:ext uri="{BB962C8B-B14F-4D97-AF65-F5344CB8AC3E}">
        <p14:creationId xmlns:p14="http://schemas.microsoft.com/office/powerpoint/2010/main" val="739379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1544" y="1052737"/>
            <a:ext cx="8219256" cy="5073427"/>
          </a:xfrm>
        </p:spPr>
        <p:txBody>
          <a:bodyPr>
            <a:normAutofit/>
          </a:bodyPr>
          <a:lstStyle/>
          <a:p>
            <a:pPr lvl="1" algn="just">
              <a:lnSpc>
                <a:spcPct val="150000"/>
              </a:lnSpc>
            </a:pPr>
            <a:r>
              <a:rPr lang="tr-TR" sz="2000" dirty="0"/>
              <a:t>Öğrencilerin bir dizi kurala uymasını beklemekten vazgeçmek,</a:t>
            </a:r>
          </a:p>
          <a:p>
            <a:pPr algn="just">
              <a:lnSpc>
                <a:spcPct val="150000"/>
              </a:lnSpc>
            </a:pPr>
            <a:endParaRPr lang="tr-TR" sz="2400" dirty="0"/>
          </a:p>
          <a:p>
            <a:pPr lvl="1" algn="just">
              <a:lnSpc>
                <a:spcPct val="150000"/>
              </a:lnSpc>
            </a:pPr>
            <a:r>
              <a:rPr lang="tr-TR" sz="2000" dirty="0"/>
              <a:t>Etkili öğretmenlik yapmanın sınıfta iyi emirler vermekle eş anlamlı olduğu düşüncesinden vazgeçmek </a:t>
            </a:r>
          </a:p>
          <a:p>
            <a:pPr algn="just">
              <a:lnSpc>
                <a:spcPct val="150000"/>
              </a:lnSpc>
            </a:pPr>
            <a:endParaRPr lang="tr-TR" sz="2400" dirty="0"/>
          </a:p>
          <a:p>
            <a:pPr marL="0" indent="0" algn="just">
              <a:lnSpc>
                <a:spcPct val="150000"/>
              </a:lnSpc>
              <a:buNone/>
            </a:pPr>
            <a:r>
              <a:rPr lang="tr-TR" sz="2400" dirty="0"/>
              <a:t>		</a:t>
            </a:r>
            <a:r>
              <a:rPr lang="tr-TR" sz="2400" dirty="0" err="1"/>
              <a:t>yapılandırmacı</a:t>
            </a:r>
            <a:r>
              <a:rPr lang="tr-TR" sz="2400" dirty="0"/>
              <a:t> sınıfların oluşmasına katkı sağlayabilir. </a:t>
            </a:r>
          </a:p>
        </p:txBody>
      </p:sp>
      <p:sp>
        <p:nvSpPr>
          <p:cNvPr id="2" name="Veri Yer Tutucusu 1"/>
          <p:cNvSpPr>
            <a:spLocks noGrp="1"/>
          </p:cNvSpPr>
          <p:nvPr>
            <p:ph type="dt" sz="half" idx="10"/>
          </p:nvPr>
        </p:nvSpPr>
        <p:spPr/>
        <p:txBody>
          <a:bodyPr/>
          <a:lstStyle/>
          <a:p>
            <a:fld id="{E154FBCC-0637-4236-B723-F699B81ADEF9}" type="datetime1">
              <a:rPr lang="tr-TR" smtClean="0"/>
              <a:t>15.2.2018</a:t>
            </a:fld>
            <a:endParaRPr lang="tr-TR"/>
          </a:p>
        </p:txBody>
      </p:sp>
      <p:sp>
        <p:nvSpPr>
          <p:cNvPr id="4" name="Altbilgi Yer Tutucusu 3"/>
          <p:cNvSpPr>
            <a:spLocks noGrp="1"/>
          </p:cNvSpPr>
          <p:nvPr>
            <p:ph type="ftr" sz="quarter" idx="11"/>
          </p:nvPr>
        </p:nvSpPr>
        <p:spPr/>
        <p:txBody>
          <a:bodyPr/>
          <a:lstStyle/>
          <a:p>
            <a:r>
              <a:rPr lang="sv-SE" smtClean="0"/>
              <a:t>Öğr. Gör. Dr. Pınar KIZILHAN</a:t>
            </a:r>
            <a:endParaRPr lang="tr-TR"/>
          </a:p>
        </p:txBody>
      </p:sp>
      <p:sp>
        <p:nvSpPr>
          <p:cNvPr id="5" name="Slayt Numarası Yer Tutucusu 4"/>
          <p:cNvSpPr>
            <a:spLocks noGrp="1"/>
          </p:cNvSpPr>
          <p:nvPr>
            <p:ph type="sldNum" sz="quarter" idx="12"/>
          </p:nvPr>
        </p:nvSpPr>
        <p:spPr/>
        <p:txBody>
          <a:bodyPr/>
          <a:lstStyle/>
          <a:p>
            <a:fld id="{69C4E96E-0B57-4007-A0A0-1E09DF360CD5}" type="slidenum">
              <a:rPr lang="tr-TR" smtClean="0"/>
              <a:t>13</a:t>
            </a:fld>
            <a:endParaRPr lang="tr-TR"/>
          </a:p>
        </p:txBody>
      </p:sp>
    </p:spTree>
    <p:extLst>
      <p:ext uri="{BB962C8B-B14F-4D97-AF65-F5344CB8AC3E}">
        <p14:creationId xmlns:p14="http://schemas.microsoft.com/office/powerpoint/2010/main" val="3412486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lnSpc>
                <a:spcPct val="150000"/>
              </a:lnSpc>
            </a:pPr>
            <a:endParaRPr lang="tr-TR" sz="2400" dirty="0"/>
          </a:p>
          <a:p>
            <a:pPr algn="just">
              <a:lnSpc>
                <a:spcPct val="150000"/>
              </a:lnSpc>
            </a:pPr>
            <a:r>
              <a:rPr lang="tr-TR" sz="2400" dirty="0"/>
              <a:t>Etkin katılım arttıkça, öğrencinin hedeften uzaklaşabilme, zamanın verimsiz kullanabilmesi ve konunun dağılabilme riski artabilir. Bu nedenle etkin katılımın arttığı </a:t>
            </a:r>
            <a:r>
              <a:rPr lang="tr-TR" sz="2400" dirty="0" err="1" smtClean="0"/>
              <a:t>yapılandırmacı</a:t>
            </a:r>
            <a:r>
              <a:rPr lang="tr-TR" sz="2400" dirty="0" smtClean="0"/>
              <a:t> ortamların </a:t>
            </a:r>
            <a:r>
              <a:rPr lang="tr-TR" sz="2400" dirty="0"/>
              <a:t>sınıf yönetiminde, öğretmenlerin görev ve sorumlulukları artar.  </a:t>
            </a:r>
          </a:p>
        </p:txBody>
      </p:sp>
      <p:sp>
        <p:nvSpPr>
          <p:cNvPr id="4" name="Veri Yer Tutucusu 3"/>
          <p:cNvSpPr>
            <a:spLocks noGrp="1"/>
          </p:cNvSpPr>
          <p:nvPr>
            <p:ph type="dt" sz="half" idx="10"/>
          </p:nvPr>
        </p:nvSpPr>
        <p:spPr/>
        <p:txBody>
          <a:bodyPr/>
          <a:lstStyle/>
          <a:p>
            <a:fld id="{A33F624A-5240-446D-8D3C-E94DB9316DBB}"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14</a:t>
            </a:fld>
            <a:endParaRPr lang="tr-TR"/>
          </a:p>
        </p:txBody>
      </p:sp>
    </p:spTree>
    <p:extLst>
      <p:ext uri="{BB962C8B-B14F-4D97-AF65-F5344CB8AC3E}">
        <p14:creationId xmlns:p14="http://schemas.microsoft.com/office/powerpoint/2010/main" val="3648376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sz="2400" dirty="0"/>
              <a:t>Öğretmen, öğrencinin elde ettiği bilgiyi yeni durumlara aktarmasına, karşılaştırma yapmasına, özgün olanı keşfetmesine, öz eleştiri, öz değerlendirme yapmasına ve bilgiyi paylaşmasına yardımcı olmalıdır. </a:t>
            </a:r>
          </a:p>
        </p:txBody>
      </p:sp>
      <p:sp>
        <p:nvSpPr>
          <p:cNvPr id="4" name="Veri Yer Tutucusu 3"/>
          <p:cNvSpPr>
            <a:spLocks noGrp="1"/>
          </p:cNvSpPr>
          <p:nvPr>
            <p:ph type="dt" sz="half" idx="10"/>
          </p:nvPr>
        </p:nvSpPr>
        <p:spPr/>
        <p:txBody>
          <a:bodyPr/>
          <a:lstStyle/>
          <a:p>
            <a:fld id="{0ACB6F16-B892-4A13-8065-47017E8AE03E}"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15</a:t>
            </a:fld>
            <a:endParaRPr lang="tr-TR"/>
          </a:p>
        </p:txBody>
      </p:sp>
    </p:spTree>
    <p:extLst>
      <p:ext uri="{BB962C8B-B14F-4D97-AF65-F5344CB8AC3E}">
        <p14:creationId xmlns:p14="http://schemas.microsoft.com/office/powerpoint/2010/main" val="9912792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a:t>
            </a:r>
            <a:r>
              <a:rPr lang="tr-TR" sz="2400" dirty="0" err="1"/>
              <a:t>Vygotsky’nin</a:t>
            </a:r>
            <a:r>
              <a:rPr lang="tr-TR" sz="2400" dirty="0"/>
              <a:t> teorisi, </a:t>
            </a:r>
          </a:p>
          <a:p>
            <a:pPr algn="just"/>
            <a:endParaRPr lang="tr-TR" sz="2400" dirty="0"/>
          </a:p>
          <a:p>
            <a:pPr algn="just"/>
            <a:r>
              <a:rPr lang="tr-TR" sz="2400" dirty="0"/>
              <a:t>Sosyal çevreyi, gelişim ve öğrenmeyi kolaylaştıran bir kavram olarak gören yapısal bir teoridir. </a:t>
            </a:r>
          </a:p>
          <a:p>
            <a:pPr algn="just"/>
            <a:endParaRPr lang="tr-TR" sz="2400" dirty="0"/>
          </a:p>
          <a:p>
            <a:pPr algn="just"/>
            <a:r>
              <a:rPr lang="tr-TR" sz="2400" dirty="0" err="1"/>
              <a:t>Vygotsky’nin</a:t>
            </a:r>
            <a:r>
              <a:rPr lang="tr-TR" sz="2400" dirty="0"/>
              <a:t> psikolojik düşünceye olan temel katkılarından biri sosyal açıdan anlamlı etkinliklerin, insan bilinci üzerinde önemli bir etkisi olmasına yaptığı vurgudur. </a:t>
            </a:r>
          </a:p>
          <a:p>
            <a:pPr algn="just"/>
            <a:endParaRPr lang="tr-TR" sz="2400" dirty="0"/>
          </a:p>
          <a:p>
            <a:pPr algn="just"/>
            <a:r>
              <a:rPr lang="tr-TR" sz="2400" dirty="0"/>
              <a:t>Öğrencilerin dünyalarındaki kişilerle, nesnelerle ve kurumlarla etkileşim yöntemleri onların düşüncelerini değiştirir. </a:t>
            </a:r>
          </a:p>
        </p:txBody>
      </p:sp>
      <p:sp>
        <p:nvSpPr>
          <p:cNvPr id="4" name="Veri Yer Tutucusu 3"/>
          <p:cNvSpPr>
            <a:spLocks noGrp="1"/>
          </p:cNvSpPr>
          <p:nvPr>
            <p:ph type="dt" sz="half" idx="10"/>
          </p:nvPr>
        </p:nvSpPr>
        <p:spPr/>
        <p:txBody>
          <a:bodyPr/>
          <a:lstStyle/>
          <a:p>
            <a:fld id="{7360E4A0-2A68-4317-8165-7F40237EE28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3023758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err="1">
                <a:solidFill>
                  <a:prstClr val="black"/>
                </a:solidFill>
                <a:ea typeface="+mn-ea"/>
                <a:cs typeface="+mn-cs"/>
              </a:rPr>
              <a:t>Vygotsky’nin</a:t>
            </a:r>
            <a:r>
              <a:rPr lang="tr-TR" sz="2400" dirty="0">
                <a:solidFill>
                  <a:prstClr val="black"/>
                </a:solidFill>
                <a:ea typeface="+mn-ea"/>
                <a:cs typeface="+mn-cs"/>
              </a:rPr>
              <a:t> teorisindeki temel noktalar,</a:t>
            </a:r>
            <a:endParaRPr lang="tr-TR" dirty="0"/>
          </a:p>
        </p:txBody>
      </p:sp>
      <p:sp>
        <p:nvSpPr>
          <p:cNvPr id="3" name="İçerik Yer Tutucusu 2"/>
          <p:cNvSpPr>
            <a:spLocks noGrp="1"/>
          </p:cNvSpPr>
          <p:nvPr>
            <p:ph idx="1"/>
          </p:nvPr>
        </p:nvSpPr>
        <p:spPr/>
        <p:txBody>
          <a:bodyPr>
            <a:normAutofit lnSpcReduction="10000"/>
          </a:bodyPr>
          <a:lstStyle/>
          <a:p>
            <a:endParaRPr lang="tr-TR" sz="2400" dirty="0"/>
          </a:p>
          <a:p>
            <a:r>
              <a:rPr lang="tr-TR" sz="2400" dirty="0"/>
              <a:t>Sosyal etkileşim çok önemlidir,</a:t>
            </a:r>
          </a:p>
          <a:p>
            <a:endParaRPr lang="tr-TR" sz="2400" dirty="0"/>
          </a:p>
          <a:p>
            <a:r>
              <a:rPr lang="tr-TR" sz="2400" dirty="0"/>
              <a:t>Öz düzenleme sosyal etkileşimlerde meydana gelen eylemlerin ve işlemlerin içselleştirilmesi aracılığı ile geliştirilir,</a:t>
            </a:r>
          </a:p>
          <a:p>
            <a:endParaRPr lang="tr-TR" sz="2400" dirty="0"/>
          </a:p>
          <a:p>
            <a:r>
              <a:rPr lang="tr-TR" sz="2400" dirty="0"/>
              <a:t>İnsan gelişimi araçların (dil, semboller) kültürel aktarımı ile gelişir.</a:t>
            </a:r>
          </a:p>
        </p:txBody>
      </p:sp>
      <p:sp>
        <p:nvSpPr>
          <p:cNvPr id="4" name="Veri Yer Tutucusu 3"/>
          <p:cNvSpPr>
            <a:spLocks noGrp="1"/>
          </p:cNvSpPr>
          <p:nvPr>
            <p:ph type="dt" sz="half" idx="10"/>
          </p:nvPr>
        </p:nvSpPr>
        <p:spPr/>
        <p:txBody>
          <a:bodyPr/>
          <a:lstStyle/>
          <a:p>
            <a:fld id="{9B1B7B32-39BF-4004-90CD-1045FCD0B5D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388986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err="1">
                <a:solidFill>
                  <a:schemeClr val="accent2">
                    <a:lumMod val="60000"/>
                    <a:lumOff val="40000"/>
                  </a:schemeClr>
                </a:solidFill>
              </a:rPr>
              <a:t>Yapılandırmacılık</a:t>
            </a:r>
            <a:endParaRPr lang="tr-TR" dirty="0">
              <a:solidFill>
                <a:schemeClr val="accent2">
                  <a:lumMod val="60000"/>
                  <a:lumOff val="40000"/>
                </a:schemeClr>
              </a:solidFill>
            </a:endParaRPr>
          </a:p>
        </p:txBody>
      </p:sp>
      <p:sp>
        <p:nvSpPr>
          <p:cNvPr id="3" name="İçerik Yer Tutucusu 2"/>
          <p:cNvSpPr>
            <a:spLocks noGrp="1"/>
          </p:cNvSpPr>
          <p:nvPr>
            <p:ph idx="1"/>
          </p:nvPr>
        </p:nvSpPr>
        <p:spPr>
          <a:xfrm>
            <a:off x="2135560" y="2132857"/>
            <a:ext cx="8075240" cy="3993307"/>
          </a:xfrm>
        </p:spPr>
        <p:txBody>
          <a:bodyPr>
            <a:normAutofit/>
          </a:bodyPr>
          <a:lstStyle/>
          <a:p>
            <a:pPr algn="just"/>
            <a:r>
              <a:rPr lang="tr-TR" sz="2800" dirty="0"/>
              <a:t>Öğrenen bireylerin bilgiyi nasıl öğrendiklerine ilişkin bir kuram olarak gelişmeye başlayan </a:t>
            </a:r>
            <a:r>
              <a:rPr lang="tr-TR" sz="2800" dirty="0" err="1"/>
              <a:t>yapılandırmacılık</a:t>
            </a:r>
            <a:r>
              <a:rPr lang="tr-TR" sz="2800" dirty="0"/>
              <a:t>, zamanla öğrenenlerin bilgiyi nasıl yapılandırdıklarına ilişkin bir </a:t>
            </a:r>
            <a:r>
              <a:rPr lang="tr-TR" sz="2800" dirty="0">
                <a:solidFill>
                  <a:schemeClr val="accent2">
                    <a:lumMod val="60000"/>
                    <a:lumOff val="40000"/>
                  </a:schemeClr>
                </a:solidFill>
              </a:rPr>
              <a:t>model</a:t>
            </a:r>
            <a:r>
              <a:rPr lang="tr-TR" sz="2800" dirty="0"/>
              <a:t>e dönüşmüştür. </a:t>
            </a:r>
          </a:p>
        </p:txBody>
      </p:sp>
      <p:sp>
        <p:nvSpPr>
          <p:cNvPr id="4" name="Veri Yer Tutucusu 3"/>
          <p:cNvSpPr>
            <a:spLocks noGrp="1"/>
          </p:cNvSpPr>
          <p:nvPr>
            <p:ph type="dt" sz="half" idx="10"/>
          </p:nvPr>
        </p:nvSpPr>
        <p:spPr/>
        <p:txBody>
          <a:bodyPr/>
          <a:lstStyle/>
          <a:p>
            <a:fld id="{06A2622B-BF44-4751-9B4A-81C15A66151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10240822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	</a:t>
            </a:r>
            <a:r>
              <a:rPr lang="tr-TR" dirty="0" err="1" smtClean="0"/>
              <a:t>Yapılandırmacılıkta</a:t>
            </a:r>
            <a:r>
              <a:rPr lang="tr-TR" dirty="0" smtClean="0"/>
              <a:t> bilginin tekrarı değil, </a:t>
            </a:r>
          </a:p>
          <a:p>
            <a:pPr algn="just"/>
            <a:endParaRPr lang="tr-TR" dirty="0" smtClean="0"/>
          </a:p>
          <a:p>
            <a:pPr algn="just"/>
            <a:r>
              <a:rPr lang="tr-TR" dirty="0" smtClean="0">
                <a:solidFill>
                  <a:schemeClr val="accent6">
                    <a:lumMod val="75000"/>
                  </a:schemeClr>
                </a:solidFill>
              </a:rPr>
              <a:t>bilginin transferi </a:t>
            </a:r>
            <a:r>
              <a:rPr lang="tr-TR" dirty="0" smtClean="0"/>
              <a:t>ve </a:t>
            </a:r>
          </a:p>
          <a:p>
            <a:pPr algn="just"/>
            <a:r>
              <a:rPr lang="tr-TR" dirty="0" smtClean="0"/>
              <a:t>yeniden yapılandırılması </a:t>
            </a:r>
            <a:r>
              <a:rPr lang="tr-TR" dirty="0" smtClean="0">
                <a:solidFill>
                  <a:schemeClr val="accent6">
                    <a:lumMod val="75000"/>
                  </a:schemeClr>
                </a:solidFill>
              </a:rPr>
              <a:t>(güncellenmesi) </a:t>
            </a:r>
          </a:p>
          <a:p>
            <a:pPr algn="just"/>
            <a:endParaRPr lang="tr-TR" dirty="0"/>
          </a:p>
          <a:p>
            <a:pPr marL="3657600" lvl="8" indent="0" algn="just">
              <a:buNone/>
            </a:pPr>
            <a:r>
              <a:rPr lang="tr-TR" dirty="0" smtClean="0"/>
              <a:t>		</a:t>
            </a:r>
            <a:r>
              <a:rPr lang="tr-TR" sz="2400" dirty="0"/>
              <a:t>önemlidir. </a:t>
            </a:r>
          </a:p>
          <a:p>
            <a:pPr algn="just"/>
            <a:endParaRPr lang="tr-TR" dirty="0"/>
          </a:p>
        </p:txBody>
      </p:sp>
      <p:sp>
        <p:nvSpPr>
          <p:cNvPr id="4" name="Veri Yer Tutucusu 3"/>
          <p:cNvSpPr>
            <a:spLocks noGrp="1"/>
          </p:cNvSpPr>
          <p:nvPr>
            <p:ph type="dt" sz="half" idx="10"/>
          </p:nvPr>
        </p:nvSpPr>
        <p:spPr/>
        <p:txBody>
          <a:bodyPr/>
          <a:lstStyle/>
          <a:p>
            <a:fld id="{0D7E8846-55EC-41A9-BC70-21B1715AB074}"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19</a:t>
            </a:fld>
            <a:endParaRPr lang="tr-TR"/>
          </a:p>
        </p:txBody>
      </p:sp>
    </p:spTree>
    <p:extLst>
      <p:ext uri="{BB962C8B-B14F-4D97-AF65-F5344CB8AC3E}">
        <p14:creationId xmlns:p14="http://schemas.microsoft.com/office/powerpoint/2010/main" val="2092961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a:t>Ö</a:t>
            </a:r>
            <a:r>
              <a:rPr lang="en-US" dirty="0" err="1"/>
              <a:t>ğrenmenin</a:t>
            </a:r>
            <a:r>
              <a:rPr lang="en-US" dirty="0"/>
              <a:t> </a:t>
            </a:r>
            <a:r>
              <a:rPr lang="en-US" dirty="0" err="1"/>
              <a:t>kritik</a:t>
            </a:r>
            <a:r>
              <a:rPr lang="en-US" dirty="0"/>
              <a:t> </a:t>
            </a:r>
            <a:r>
              <a:rPr lang="en-US" dirty="0" err="1"/>
              <a:t>başarı</a:t>
            </a:r>
            <a:r>
              <a:rPr lang="en-US" dirty="0"/>
              <a:t> </a:t>
            </a:r>
            <a:r>
              <a:rPr lang="en-US" dirty="0" err="1"/>
              <a:t>unsurları</a:t>
            </a:r>
            <a:r>
              <a:rPr lang="en-US" dirty="0"/>
              <a:t> </a:t>
            </a:r>
            <a:r>
              <a:rPr lang="en-US" dirty="0" err="1"/>
              <a:t>öğrenenin</a:t>
            </a:r>
            <a:r>
              <a:rPr lang="en-US" dirty="0"/>
              <a:t> </a:t>
            </a:r>
            <a:r>
              <a:rPr lang="en-US" dirty="0" err="1"/>
              <a:t>bireysel</a:t>
            </a:r>
            <a:r>
              <a:rPr lang="en-US" dirty="0"/>
              <a:t> </a:t>
            </a:r>
            <a:r>
              <a:rPr lang="en-US" dirty="0" err="1"/>
              <a:t>eğilim</a:t>
            </a:r>
            <a:r>
              <a:rPr lang="en-US" dirty="0"/>
              <a:t> </a:t>
            </a:r>
            <a:r>
              <a:rPr lang="en-US" dirty="0" err="1"/>
              <a:t>veya</a:t>
            </a:r>
            <a:r>
              <a:rPr lang="en-US" dirty="0"/>
              <a:t> </a:t>
            </a:r>
            <a:r>
              <a:rPr lang="en-US" dirty="0" err="1"/>
              <a:t>ilgileri</a:t>
            </a:r>
            <a:r>
              <a:rPr lang="tr-TR" dirty="0" err="1" smtClean="0"/>
              <a:t>dir</a:t>
            </a:r>
            <a:r>
              <a:rPr lang="tr-TR" dirty="0" smtClean="0"/>
              <a:t>.  E</a:t>
            </a:r>
            <a:r>
              <a:rPr lang="en-US" dirty="0" err="1" smtClean="0"/>
              <a:t>ğitim</a:t>
            </a:r>
            <a:r>
              <a:rPr lang="en-US" dirty="0" smtClean="0"/>
              <a:t> </a:t>
            </a:r>
            <a:r>
              <a:rPr lang="en-US" dirty="0" err="1"/>
              <a:t>sistemimize</a:t>
            </a:r>
            <a:r>
              <a:rPr lang="en-US" dirty="0"/>
              <a:t> </a:t>
            </a:r>
            <a:r>
              <a:rPr lang="en-US" dirty="0" err="1"/>
              <a:t>egemen</a:t>
            </a:r>
            <a:r>
              <a:rPr lang="en-US" dirty="0"/>
              <a:t> </a:t>
            </a:r>
            <a:r>
              <a:rPr lang="en-US" dirty="0" err="1"/>
              <a:t>olan</a:t>
            </a:r>
            <a:r>
              <a:rPr lang="en-US" dirty="0"/>
              <a:t> “</a:t>
            </a:r>
            <a:r>
              <a:rPr lang="en-US" dirty="0" err="1"/>
              <a:t>öğrenme</a:t>
            </a:r>
            <a:r>
              <a:rPr lang="en-US" dirty="0"/>
              <a:t>” </a:t>
            </a:r>
            <a:r>
              <a:rPr lang="en-US" dirty="0" err="1" smtClean="0"/>
              <a:t>anlayışı</a:t>
            </a:r>
            <a:r>
              <a:rPr lang="tr-TR" dirty="0" smtClean="0"/>
              <a:t>,</a:t>
            </a:r>
            <a:r>
              <a:rPr lang="en-US" dirty="0" smtClean="0"/>
              <a:t> </a:t>
            </a:r>
            <a:r>
              <a:rPr lang="tr-TR" dirty="0" smtClean="0"/>
              <a:t>g</a:t>
            </a:r>
            <a:r>
              <a:rPr lang="en-US" dirty="0" err="1" smtClean="0"/>
              <a:t>örünürde</a:t>
            </a:r>
            <a:r>
              <a:rPr lang="en-US" dirty="0" smtClean="0"/>
              <a:t> </a:t>
            </a:r>
            <a:r>
              <a:rPr lang="en-US" dirty="0" err="1"/>
              <a:t>sadece</a:t>
            </a:r>
            <a:r>
              <a:rPr lang="en-US" dirty="0"/>
              <a:t> “</a:t>
            </a:r>
            <a:r>
              <a:rPr lang="en-US" dirty="0" err="1"/>
              <a:t>öğrenme</a:t>
            </a:r>
            <a:r>
              <a:rPr lang="en-US" dirty="0"/>
              <a:t>” </a:t>
            </a:r>
            <a:r>
              <a:rPr lang="en-US" dirty="0" err="1"/>
              <a:t>nedir</a:t>
            </a:r>
            <a:r>
              <a:rPr lang="en-US" dirty="0"/>
              <a:t>, </a:t>
            </a:r>
            <a:r>
              <a:rPr lang="en-US" dirty="0" err="1"/>
              <a:t>nasıl</a:t>
            </a:r>
            <a:r>
              <a:rPr lang="en-US" dirty="0"/>
              <a:t> </a:t>
            </a:r>
            <a:r>
              <a:rPr lang="en-US" dirty="0" err="1"/>
              <a:t>gerçekleşir</a:t>
            </a:r>
            <a:r>
              <a:rPr lang="en-US" dirty="0"/>
              <a:t> </a:t>
            </a:r>
            <a:r>
              <a:rPr lang="en-US" dirty="0" err="1"/>
              <a:t>sorularıyla</a:t>
            </a:r>
            <a:r>
              <a:rPr lang="en-US" dirty="0"/>
              <a:t> </a:t>
            </a:r>
            <a:r>
              <a:rPr lang="en-US" dirty="0" err="1"/>
              <a:t>sınırlıymış</a:t>
            </a:r>
            <a:r>
              <a:rPr lang="en-US" dirty="0"/>
              <a:t> </a:t>
            </a:r>
            <a:r>
              <a:rPr lang="en-US" dirty="0" err="1"/>
              <a:t>gibi</a:t>
            </a:r>
            <a:r>
              <a:rPr lang="en-US" dirty="0"/>
              <a:t> </a:t>
            </a:r>
            <a:r>
              <a:rPr lang="en-US" dirty="0" err="1"/>
              <a:t>görünürken</a:t>
            </a:r>
            <a:r>
              <a:rPr lang="en-US" dirty="0"/>
              <a:t>, </a:t>
            </a:r>
            <a:r>
              <a:rPr lang="en-US" dirty="0" err="1"/>
              <a:t>gerçekte</a:t>
            </a:r>
            <a:r>
              <a:rPr lang="en-US" dirty="0"/>
              <a:t> </a:t>
            </a:r>
            <a:r>
              <a:rPr lang="en-US" dirty="0" err="1"/>
              <a:t>öğrenme</a:t>
            </a:r>
            <a:r>
              <a:rPr lang="en-US" dirty="0"/>
              <a:t> </a:t>
            </a:r>
            <a:r>
              <a:rPr lang="en-US" dirty="0" err="1"/>
              <a:t>anlayışı</a:t>
            </a:r>
            <a:r>
              <a:rPr lang="en-US" dirty="0"/>
              <a:t> “</a:t>
            </a:r>
            <a:r>
              <a:rPr lang="en-US" dirty="0" err="1"/>
              <a:t>öğrenene</a:t>
            </a:r>
            <a:r>
              <a:rPr lang="en-US" dirty="0"/>
              <a:t>” </a:t>
            </a:r>
            <a:r>
              <a:rPr lang="en-US" dirty="0" err="1"/>
              <a:t>ilişkin</a:t>
            </a:r>
            <a:r>
              <a:rPr lang="en-US" dirty="0"/>
              <a:t> </a:t>
            </a:r>
            <a:r>
              <a:rPr lang="en-US" dirty="0" err="1"/>
              <a:t>varsayımlarımızla</a:t>
            </a:r>
            <a:r>
              <a:rPr lang="en-US" dirty="0"/>
              <a:t> </a:t>
            </a:r>
            <a:r>
              <a:rPr lang="en-US" dirty="0" err="1"/>
              <a:t>doğrudan</a:t>
            </a:r>
            <a:r>
              <a:rPr lang="en-US" dirty="0"/>
              <a:t> </a:t>
            </a:r>
            <a:r>
              <a:rPr lang="en-US" dirty="0" err="1"/>
              <a:t>ilgilidir</a:t>
            </a:r>
            <a:r>
              <a:rPr lang="en-US" dirty="0"/>
              <a:t>. </a:t>
            </a:r>
            <a:r>
              <a:rPr lang="en-US" dirty="0" err="1"/>
              <a:t>Yani</a:t>
            </a:r>
            <a:r>
              <a:rPr lang="en-US" dirty="0"/>
              <a:t> </a:t>
            </a:r>
            <a:r>
              <a:rPr lang="en-US" dirty="0" err="1"/>
              <a:t>birey</a:t>
            </a:r>
            <a:r>
              <a:rPr lang="en-US" dirty="0"/>
              <a:t> </a:t>
            </a:r>
            <a:r>
              <a:rPr lang="en-US" dirty="0" err="1"/>
              <a:t>ya</a:t>
            </a:r>
            <a:r>
              <a:rPr lang="en-US" dirty="0"/>
              <a:t> da </a:t>
            </a:r>
            <a:r>
              <a:rPr lang="en-US" dirty="0" err="1"/>
              <a:t>insana</a:t>
            </a:r>
            <a:r>
              <a:rPr lang="en-US" dirty="0"/>
              <a:t> </a:t>
            </a:r>
            <a:r>
              <a:rPr lang="en-US" dirty="0" err="1"/>
              <a:t>ilişkin</a:t>
            </a:r>
            <a:r>
              <a:rPr lang="en-US" dirty="0"/>
              <a:t> </a:t>
            </a:r>
            <a:r>
              <a:rPr lang="en-US" dirty="0" err="1"/>
              <a:t>algımız</a:t>
            </a:r>
            <a:r>
              <a:rPr lang="en-US" dirty="0"/>
              <a:t> “</a:t>
            </a:r>
            <a:r>
              <a:rPr lang="en-US" dirty="0" err="1"/>
              <a:t>öğrenme</a:t>
            </a:r>
            <a:r>
              <a:rPr lang="en-US" dirty="0"/>
              <a:t>” </a:t>
            </a:r>
            <a:r>
              <a:rPr lang="en-US" dirty="0" err="1"/>
              <a:t>kavramından</a:t>
            </a:r>
            <a:r>
              <a:rPr lang="en-US" dirty="0"/>
              <a:t> ne </a:t>
            </a:r>
            <a:r>
              <a:rPr lang="en-US" dirty="0" err="1" smtClean="0"/>
              <a:t>anladığımızı</a:t>
            </a:r>
            <a:r>
              <a:rPr lang="tr-TR" dirty="0" smtClean="0"/>
              <a:t> </a:t>
            </a:r>
            <a:r>
              <a:rPr lang="en-US" dirty="0" smtClean="0"/>
              <a:t>da </a:t>
            </a:r>
            <a:r>
              <a:rPr lang="en-US" dirty="0" err="1"/>
              <a:t>belirler</a:t>
            </a:r>
            <a:r>
              <a:rPr lang="en-US" dirty="0"/>
              <a:t> </a:t>
            </a:r>
            <a:r>
              <a:rPr lang="en-US" dirty="0" err="1"/>
              <a:t>ve</a:t>
            </a:r>
            <a:r>
              <a:rPr lang="en-US" dirty="0"/>
              <a:t> </a:t>
            </a:r>
            <a:r>
              <a:rPr lang="en-US" dirty="0" err="1" smtClean="0"/>
              <a:t>sınırlar</a:t>
            </a:r>
            <a:r>
              <a:rPr lang="tr-TR" dirty="0" smtClean="0"/>
              <a:t> (Şimşek, 1998)</a:t>
            </a:r>
            <a:r>
              <a:rPr lang="en-US" dirty="0" smtClean="0"/>
              <a:t>. </a:t>
            </a:r>
            <a:endParaRPr lang="tr-TR" dirty="0" smtClean="0"/>
          </a:p>
          <a:p>
            <a:pPr marL="0" indent="0" algn="just">
              <a:lnSpc>
                <a:spcPct val="150000"/>
              </a:lnSpc>
              <a:buNone/>
            </a:pPr>
            <a:endParaRPr lang="tr-TR" sz="1200" dirty="0" smtClean="0"/>
          </a:p>
          <a:p>
            <a:pPr marL="0" indent="0" algn="just">
              <a:lnSpc>
                <a:spcPct val="150000"/>
              </a:lnSpc>
              <a:buNone/>
            </a:pPr>
            <a:endParaRPr lang="tr-TR" sz="1200" dirty="0"/>
          </a:p>
          <a:p>
            <a:pPr marL="0" indent="0" algn="just">
              <a:lnSpc>
                <a:spcPct val="150000"/>
              </a:lnSpc>
              <a:buNone/>
            </a:pPr>
            <a:r>
              <a:rPr lang="tr-TR" sz="1200" dirty="0" smtClean="0"/>
              <a:t>Özden</a:t>
            </a:r>
            <a:r>
              <a:rPr lang="tr-TR" sz="1200" dirty="0"/>
              <a:t>, Y. Şimşek, H. 1998.  Davranışçılıktan </a:t>
            </a:r>
            <a:r>
              <a:rPr lang="tr-TR" sz="1200" dirty="0" err="1"/>
              <a:t>Oluşturmacılığa</a:t>
            </a:r>
            <a:r>
              <a:rPr lang="tr-TR" sz="1200" dirty="0"/>
              <a:t>: “Öğrenme” Paradigmasının Dönüşümü ve Türk Eğitimi. “Bilgi ve Toplum” Dergisi Sayı 1, (1,19).</a:t>
            </a:r>
          </a:p>
          <a:p>
            <a:pPr marL="0" indent="0" algn="just">
              <a:lnSpc>
                <a:spcPct val="150000"/>
              </a:lnSpc>
              <a:buNone/>
            </a:pPr>
            <a:endParaRPr lang="tr-TR" dirty="0"/>
          </a:p>
          <a:p>
            <a:pPr algn="just">
              <a:lnSpc>
                <a:spcPct val="150000"/>
              </a:lnSpc>
            </a:pPr>
            <a:endParaRPr lang="tr-TR" dirty="0"/>
          </a:p>
        </p:txBody>
      </p:sp>
      <p:sp>
        <p:nvSpPr>
          <p:cNvPr id="4" name="Veri Yer Tutucusu 3"/>
          <p:cNvSpPr>
            <a:spLocks noGrp="1"/>
          </p:cNvSpPr>
          <p:nvPr>
            <p:ph type="dt" sz="half" idx="10"/>
          </p:nvPr>
        </p:nvSpPr>
        <p:spPr/>
        <p:txBody>
          <a:bodyPr/>
          <a:lstStyle/>
          <a:p>
            <a:fld id="{9CFB8952-A629-48E2-99BC-40F286AE398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2</a:t>
            </a:fld>
            <a:endParaRPr lang="tr-TR"/>
          </a:p>
        </p:txBody>
      </p:sp>
    </p:spTree>
    <p:extLst>
      <p:ext uri="{BB962C8B-B14F-4D97-AF65-F5344CB8AC3E}">
        <p14:creationId xmlns:p14="http://schemas.microsoft.com/office/powerpoint/2010/main" val="2179469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Öğrenen bireyin aktif olduğu </a:t>
            </a:r>
            <a:r>
              <a:rPr lang="tr-TR" dirty="0" err="1"/>
              <a:t>yapılandırmacı</a:t>
            </a:r>
            <a:r>
              <a:rPr lang="tr-TR" dirty="0"/>
              <a:t> öğrenmede; okumak ve dinlemek yerine tartışma, düşünceleri gerekçeleri ile savunma, varsayımlarda bulunma, sorgulama ve üretilen düşünceleri paylaşma gibi öğrenme sürecine aktif katılım yoluyla öğrenme gerçekleşir. </a:t>
            </a:r>
            <a:endParaRPr lang="tr-TR" dirty="0" smtClean="0"/>
          </a:p>
          <a:p>
            <a:pPr algn="just">
              <a:lnSpc>
                <a:spcPct val="150000"/>
              </a:lnSpc>
            </a:pPr>
            <a:r>
              <a:rPr lang="tr-TR" dirty="0"/>
              <a:t>Bireylerin etkileşimine önem verilir. Öğrenenler, bilgiyi olduğu gibi almak yerine, bilgiyi yaratır ya da tekrar keşfeder.  </a:t>
            </a:r>
          </a:p>
          <a:p>
            <a:pPr algn="just">
              <a:lnSpc>
                <a:spcPct val="150000"/>
              </a:lnSpc>
            </a:pPr>
            <a:endParaRPr lang="tr-TR" dirty="0"/>
          </a:p>
          <a:p>
            <a:pPr>
              <a:lnSpc>
                <a:spcPct val="150000"/>
              </a:lnSpc>
            </a:pPr>
            <a:endParaRPr lang="tr-TR" dirty="0"/>
          </a:p>
        </p:txBody>
      </p:sp>
      <p:sp>
        <p:nvSpPr>
          <p:cNvPr id="4" name="Veri Yer Tutucusu 3"/>
          <p:cNvSpPr>
            <a:spLocks noGrp="1"/>
          </p:cNvSpPr>
          <p:nvPr>
            <p:ph type="dt" sz="half" idx="10"/>
          </p:nvPr>
        </p:nvSpPr>
        <p:spPr/>
        <p:txBody>
          <a:bodyPr/>
          <a:lstStyle/>
          <a:p>
            <a:fld id="{1ABB1EC0-8C02-4A62-AA72-381B4D2D5736}"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25827177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err="1" smtClean="0"/>
              <a:t>Yapılandırmacılığa</a:t>
            </a:r>
            <a:r>
              <a:rPr lang="tr-TR" dirty="0" smtClean="0"/>
              <a:t> (</a:t>
            </a:r>
            <a:r>
              <a:rPr lang="tr-TR" dirty="0" err="1" smtClean="0"/>
              <a:t>constructivism</a:t>
            </a:r>
            <a:r>
              <a:rPr lang="tr-TR" dirty="0" smtClean="0"/>
              <a:t>) göre öğretim; öğrencilere önceden belirlenmiş içeriğin doğrudan aktarılması olarak değil, öğrenmenin kolaylaştırılması, öğrenme işinde öğrenciye dış dünyaya ilişkin kendi bireysel bilgi, anlam ya da yorumlarını yapılandırması için rehberlik edilmesi sürecidir. </a:t>
            </a:r>
            <a:endParaRPr lang="tr-TR" dirty="0"/>
          </a:p>
        </p:txBody>
      </p:sp>
      <p:sp>
        <p:nvSpPr>
          <p:cNvPr id="4" name="Veri Yer Tutucusu 3"/>
          <p:cNvSpPr>
            <a:spLocks noGrp="1"/>
          </p:cNvSpPr>
          <p:nvPr>
            <p:ph type="dt" sz="half" idx="10"/>
          </p:nvPr>
        </p:nvSpPr>
        <p:spPr/>
        <p:txBody>
          <a:bodyPr/>
          <a:lstStyle/>
          <a:p>
            <a:fld id="{FC0D6D6F-6CDB-44BC-AEF0-2DAD3942EEC6}"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29943247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sz="2800" dirty="0"/>
              <a:t>Bu sürecin temel özellikleri şunlardır;</a:t>
            </a:r>
          </a:p>
          <a:p>
            <a:pPr>
              <a:buFont typeface="Arial" charset="0"/>
              <a:buChar char="•"/>
            </a:pPr>
            <a:endParaRPr lang="tr-TR" sz="2400" dirty="0"/>
          </a:p>
          <a:p>
            <a:pPr>
              <a:buFont typeface="Arial" charset="0"/>
              <a:buChar char="•"/>
            </a:pPr>
            <a:r>
              <a:rPr lang="tr-TR" sz="2400" dirty="0"/>
              <a:t>Öğrenci merkezlidir,</a:t>
            </a:r>
          </a:p>
          <a:p>
            <a:pPr>
              <a:buFont typeface="Arial" charset="0"/>
              <a:buChar char="•"/>
            </a:pPr>
            <a:r>
              <a:rPr lang="tr-TR" sz="2400" dirty="0"/>
              <a:t>Öğretmen rehberlik yapandır, bilgi sunan değildir,</a:t>
            </a:r>
          </a:p>
          <a:p>
            <a:pPr>
              <a:buFont typeface="Arial" charset="0"/>
              <a:buChar char="•"/>
            </a:pPr>
            <a:r>
              <a:rPr lang="tr-TR" sz="2400" dirty="0"/>
              <a:t>Öğrenmenin merkezinde bilgi değil, bilginin işlenmesi anlayışı egemendir,</a:t>
            </a:r>
          </a:p>
          <a:p>
            <a:pPr>
              <a:buFont typeface="Arial" charset="0"/>
              <a:buChar char="•"/>
            </a:pPr>
            <a:r>
              <a:rPr lang="tr-TR" sz="2400" dirty="0"/>
              <a:t>Düşünmeyi öğrenme ve yaratıcılık temel esastır,</a:t>
            </a:r>
          </a:p>
          <a:p>
            <a:pPr>
              <a:buFont typeface="Arial" charset="0"/>
              <a:buChar char="•"/>
            </a:pPr>
            <a:r>
              <a:rPr lang="tr-TR" sz="2400" dirty="0"/>
              <a:t>Ana felsefe öğrenme değil, öğrenmeyi öğrenmedir,</a:t>
            </a:r>
          </a:p>
          <a:p>
            <a:pPr>
              <a:buFont typeface="Arial" charset="0"/>
              <a:buChar char="•"/>
            </a:pPr>
            <a:r>
              <a:rPr lang="tr-TR" sz="2400" dirty="0"/>
              <a:t>Öğrenme doğaçlama olarak biçimlenir,</a:t>
            </a:r>
          </a:p>
          <a:p>
            <a:pPr>
              <a:buFont typeface="Arial" charset="0"/>
              <a:buChar char="•"/>
            </a:pPr>
            <a:r>
              <a:rPr lang="tr-TR" sz="2400" dirty="0"/>
              <a:t>Ne kadar öğrenildiği değil, nasıl ve niçin öğrenildiği önemlidir,</a:t>
            </a:r>
          </a:p>
          <a:p>
            <a:pPr marL="0" indent="0">
              <a:buNone/>
            </a:pPr>
            <a:endParaRPr lang="tr-TR" sz="2400" dirty="0"/>
          </a:p>
          <a:p>
            <a:pPr>
              <a:buFont typeface="Arial" charset="0"/>
              <a:buChar char="•"/>
            </a:pPr>
            <a:endParaRPr lang="tr-TR" dirty="0" smtClean="0"/>
          </a:p>
          <a:p>
            <a:pPr>
              <a:buFont typeface="Arial" charset="0"/>
              <a:buChar char="•"/>
            </a:pPr>
            <a:endParaRPr lang="tr-TR" dirty="0" smtClean="0"/>
          </a:p>
          <a:p>
            <a:pPr>
              <a:buFont typeface="Arial" charset="0"/>
              <a:buChar char="•"/>
            </a:pPr>
            <a:endParaRPr lang="tr-TR" dirty="0" smtClean="0"/>
          </a:p>
          <a:p>
            <a:pPr marL="0" indent="0">
              <a:buNone/>
            </a:pPr>
            <a:endParaRPr lang="tr-TR" dirty="0"/>
          </a:p>
        </p:txBody>
      </p:sp>
      <p:sp>
        <p:nvSpPr>
          <p:cNvPr id="4" name="Veri Yer Tutucusu 3"/>
          <p:cNvSpPr>
            <a:spLocks noGrp="1"/>
          </p:cNvSpPr>
          <p:nvPr>
            <p:ph type="dt" sz="half" idx="10"/>
          </p:nvPr>
        </p:nvSpPr>
        <p:spPr/>
        <p:txBody>
          <a:bodyPr/>
          <a:lstStyle/>
          <a:p>
            <a:fld id="{18685EF2-C169-42AD-B991-83927F12DDEB}"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19107631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endParaRPr lang="tr-TR" dirty="0" smtClean="0"/>
          </a:p>
          <a:p>
            <a:pPr algn="just"/>
            <a:endParaRPr lang="tr-TR" dirty="0"/>
          </a:p>
          <a:p>
            <a:pPr algn="just">
              <a:lnSpc>
                <a:spcPct val="150000"/>
              </a:lnSpc>
            </a:pPr>
            <a:r>
              <a:rPr lang="tr-TR" dirty="0" err="1" smtClean="0"/>
              <a:t>Yapılandırmacılık</a:t>
            </a:r>
            <a:r>
              <a:rPr lang="tr-TR" dirty="0" smtClean="0"/>
              <a:t>, 18. </a:t>
            </a:r>
            <a:r>
              <a:rPr lang="tr-TR" dirty="0" err="1" smtClean="0"/>
              <a:t>yy’da</a:t>
            </a:r>
            <a:r>
              <a:rPr lang="tr-TR" dirty="0" smtClean="0"/>
              <a:t> insanların, kendi kendilerine ne yapılandırırlarsa onu anlayabildiklerini söyleyen felsefeci </a:t>
            </a:r>
            <a:r>
              <a:rPr lang="tr-TR" dirty="0" err="1" smtClean="0">
                <a:solidFill>
                  <a:schemeClr val="accent6">
                    <a:lumMod val="75000"/>
                  </a:schemeClr>
                </a:solidFill>
              </a:rPr>
              <a:t>Giambatista</a:t>
            </a:r>
            <a:r>
              <a:rPr lang="tr-TR" dirty="0" smtClean="0">
                <a:solidFill>
                  <a:schemeClr val="accent6">
                    <a:lumMod val="75000"/>
                  </a:schemeClr>
                </a:solidFill>
              </a:rPr>
              <a:t> </a:t>
            </a:r>
            <a:r>
              <a:rPr lang="tr-TR" dirty="0" err="1" smtClean="0">
                <a:solidFill>
                  <a:schemeClr val="accent6">
                    <a:lumMod val="75000"/>
                  </a:schemeClr>
                </a:solidFill>
              </a:rPr>
              <a:t>Vico</a:t>
            </a:r>
            <a:r>
              <a:rPr lang="tr-TR" dirty="0" err="1" smtClean="0"/>
              <a:t>’nun</a:t>
            </a:r>
            <a:r>
              <a:rPr lang="tr-TR" dirty="0" smtClean="0"/>
              <a:t> çalışmalarına kadar uzanır. </a:t>
            </a:r>
            <a:r>
              <a:rPr lang="tr-TR" dirty="0" err="1"/>
              <a:t>Vico</a:t>
            </a:r>
            <a:r>
              <a:rPr lang="tr-TR" dirty="0"/>
              <a:t> 1710’da </a:t>
            </a:r>
            <a:r>
              <a:rPr lang="tr-TR" dirty="0" smtClean="0"/>
              <a:t>«bir </a:t>
            </a:r>
            <a:r>
              <a:rPr lang="tr-TR" dirty="0"/>
              <a:t>şeyi bilen onu </a:t>
            </a:r>
            <a:r>
              <a:rPr lang="tr-TR" dirty="0" smtClean="0"/>
              <a:t>açıklayabilendir» </a:t>
            </a:r>
            <a:r>
              <a:rPr lang="tr-TR" dirty="0"/>
              <a:t>ifadesini kullanmıştır. </a:t>
            </a:r>
          </a:p>
          <a:p>
            <a:pPr algn="just"/>
            <a:endParaRPr lang="tr-TR" dirty="0"/>
          </a:p>
        </p:txBody>
      </p:sp>
      <p:sp>
        <p:nvSpPr>
          <p:cNvPr id="4" name="Veri Yer Tutucusu 3"/>
          <p:cNvSpPr>
            <a:spLocks noGrp="1"/>
          </p:cNvSpPr>
          <p:nvPr>
            <p:ph type="dt" sz="half" idx="10"/>
          </p:nvPr>
        </p:nvSpPr>
        <p:spPr/>
        <p:txBody>
          <a:bodyPr/>
          <a:lstStyle/>
          <a:p>
            <a:fld id="{621074C4-2741-4D87-B6F3-FB600D432721}"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23</a:t>
            </a:fld>
            <a:endParaRPr lang="tr-TR"/>
          </a:p>
        </p:txBody>
      </p:sp>
    </p:spTree>
    <p:extLst>
      <p:ext uri="{BB962C8B-B14F-4D97-AF65-F5344CB8AC3E}">
        <p14:creationId xmlns:p14="http://schemas.microsoft.com/office/powerpoint/2010/main" val="16352805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sz="2000" dirty="0"/>
              <a:t>Çocuğun düşünme sisteminin nasıl işlediği konusunda </a:t>
            </a:r>
            <a:r>
              <a:rPr lang="tr-TR" sz="2000" dirty="0" err="1"/>
              <a:t>Piaget’in</a:t>
            </a:r>
            <a:r>
              <a:rPr lang="tr-TR" sz="2000" dirty="0"/>
              <a:t> </a:t>
            </a:r>
            <a:r>
              <a:rPr lang="tr-TR" sz="2000" dirty="0">
                <a:solidFill>
                  <a:schemeClr val="accent6">
                    <a:lumMod val="75000"/>
                  </a:schemeClr>
                </a:solidFill>
              </a:rPr>
              <a:t>sosyal etkileşim, şema, özümleme </a:t>
            </a:r>
            <a:r>
              <a:rPr lang="tr-TR" sz="2000" dirty="0"/>
              <a:t>kurgusundan farklı olarak, insanın içine doğduğu </a:t>
            </a:r>
            <a:r>
              <a:rPr lang="tr-TR" sz="2000" dirty="0">
                <a:solidFill>
                  <a:schemeClr val="accent6">
                    <a:lumMod val="75000"/>
                  </a:schemeClr>
                </a:solidFill>
              </a:rPr>
              <a:t>kültürel çevre</a:t>
            </a:r>
            <a:r>
              <a:rPr lang="tr-TR" sz="2000" dirty="0"/>
              <a:t>yi göz önüne alarak, </a:t>
            </a:r>
            <a:r>
              <a:rPr lang="tr-TR" sz="2000" dirty="0" err="1"/>
              <a:t>Piaget’in</a:t>
            </a:r>
            <a:r>
              <a:rPr lang="tr-TR" sz="2000" dirty="0"/>
              <a:t> </a:t>
            </a:r>
            <a:r>
              <a:rPr lang="tr-TR" sz="2000" dirty="0">
                <a:solidFill>
                  <a:srgbClr val="7030A0"/>
                </a:solidFill>
              </a:rPr>
              <a:t>‘içsel konuşma’ </a:t>
            </a:r>
            <a:r>
              <a:rPr lang="tr-TR" sz="2000" dirty="0"/>
              <a:t>mekanizmasına karşılık </a:t>
            </a:r>
            <a:r>
              <a:rPr lang="tr-TR" sz="2000" dirty="0">
                <a:solidFill>
                  <a:srgbClr val="7030A0"/>
                </a:solidFill>
              </a:rPr>
              <a:t>‘sosyal konuşma’ </a:t>
            </a:r>
            <a:r>
              <a:rPr lang="tr-TR" sz="2000" dirty="0"/>
              <a:t>kavramını geliştiren </a:t>
            </a:r>
            <a:r>
              <a:rPr lang="tr-TR" sz="2000" dirty="0" err="1"/>
              <a:t>Lev</a:t>
            </a:r>
            <a:r>
              <a:rPr lang="tr-TR" sz="2000" dirty="0"/>
              <a:t> </a:t>
            </a:r>
            <a:r>
              <a:rPr lang="tr-TR" sz="2000" dirty="0" err="1"/>
              <a:t>Semenovich</a:t>
            </a:r>
            <a:r>
              <a:rPr lang="tr-TR" sz="2000" dirty="0"/>
              <a:t> </a:t>
            </a:r>
            <a:r>
              <a:rPr lang="tr-TR" sz="2000" dirty="0" err="1"/>
              <a:t>Vygotsky’in</a:t>
            </a:r>
            <a:r>
              <a:rPr lang="tr-TR" sz="2000" dirty="0"/>
              <a:t> katkısı büyüktür. </a:t>
            </a:r>
          </a:p>
        </p:txBody>
      </p:sp>
      <p:sp>
        <p:nvSpPr>
          <p:cNvPr id="4" name="Veri Yer Tutucusu 3"/>
          <p:cNvSpPr>
            <a:spLocks noGrp="1"/>
          </p:cNvSpPr>
          <p:nvPr>
            <p:ph type="dt" sz="half" idx="10"/>
          </p:nvPr>
        </p:nvSpPr>
        <p:spPr/>
        <p:txBody>
          <a:bodyPr/>
          <a:lstStyle/>
          <a:p>
            <a:fld id="{0F34F65E-ED52-4F4F-A1EA-FC3490FF0BE3}"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24</a:t>
            </a:fld>
            <a:endParaRPr lang="tr-TR"/>
          </a:p>
        </p:txBody>
      </p:sp>
    </p:spTree>
    <p:extLst>
      <p:ext uri="{BB962C8B-B14F-4D97-AF65-F5344CB8AC3E}">
        <p14:creationId xmlns:p14="http://schemas.microsoft.com/office/powerpoint/2010/main" val="13179628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8596668" cy="5431762"/>
          </a:xfrm>
        </p:spPr>
        <p:txBody>
          <a:bodyPr>
            <a:normAutofit/>
          </a:bodyPr>
          <a:lstStyle/>
          <a:p>
            <a:pPr algn="just">
              <a:lnSpc>
                <a:spcPct val="150000"/>
              </a:lnSpc>
            </a:pPr>
            <a:r>
              <a:rPr lang="tr-TR" sz="2400" dirty="0" err="1"/>
              <a:t>Piaget</a:t>
            </a:r>
            <a:r>
              <a:rPr lang="tr-TR" sz="2400" dirty="0"/>
              <a:t>, doğumdan ergenliğe kadar insanda bilişsel gelişimi mantıklı bir sırayla, </a:t>
            </a:r>
            <a:r>
              <a:rPr lang="tr-TR" sz="2400" dirty="0" err="1"/>
              <a:t>binişik</a:t>
            </a:r>
            <a:r>
              <a:rPr lang="tr-TR" sz="2400" dirty="0"/>
              <a:t> bir yapı içinde açıklayan ilk bilim adamıdır. </a:t>
            </a:r>
          </a:p>
          <a:p>
            <a:pPr algn="just">
              <a:lnSpc>
                <a:spcPct val="150000"/>
              </a:lnSpc>
            </a:pPr>
            <a:endParaRPr lang="tr-TR" sz="2400" dirty="0"/>
          </a:p>
          <a:p>
            <a:pPr algn="just">
              <a:lnSpc>
                <a:spcPct val="150000"/>
              </a:lnSpc>
            </a:pPr>
            <a:r>
              <a:rPr lang="tr-TR" sz="2400" dirty="0"/>
              <a:t>Kuşkusuz ondan önce ve sonra da bu konuda düşünen ve yazanlar olmasına rağmen, hiç kimsenin görüşleri onunki kadar popüler olmamıştır. </a:t>
            </a:r>
            <a:r>
              <a:rPr lang="tr-TR" sz="2400" dirty="0" err="1"/>
              <a:t>Piaget</a:t>
            </a:r>
            <a:r>
              <a:rPr lang="tr-TR" sz="2400" dirty="0"/>
              <a:t>, kuramını birbirini tamamlayan evreler olarak, insanın dil, eşya ve doğa ile girdiği iletişimi anlamlandırmaya çalışarak geliştirmiştir. </a:t>
            </a:r>
          </a:p>
        </p:txBody>
      </p:sp>
      <p:sp>
        <p:nvSpPr>
          <p:cNvPr id="4" name="Veri Yer Tutucusu 3"/>
          <p:cNvSpPr>
            <a:spLocks noGrp="1"/>
          </p:cNvSpPr>
          <p:nvPr>
            <p:ph type="dt" sz="half" idx="10"/>
          </p:nvPr>
        </p:nvSpPr>
        <p:spPr/>
        <p:txBody>
          <a:bodyPr/>
          <a:lstStyle/>
          <a:p>
            <a:fld id="{DB7BC819-2CDD-47C7-9AFE-3819731156A6}"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22885275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800" dirty="0" err="1"/>
              <a:t>Piaget’e</a:t>
            </a:r>
            <a:r>
              <a:rPr lang="tr-TR" sz="2800" dirty="0"/>
              <a:t> göre; bireyin bilimsel gelişimi hiyerarşik bir yapı içinde gerçekleşir. Bu yapı bütün bireylerde evrenseldir. </a:t>
            </a:r>
          </a:p>
          <a:p>
            <a:pPr algn="just"/>
            <a:endParaRPr lang="tr-TR" sz="2800" dirty="0"/>
          </a:p>
          <a:p>
            <a:pPr algn="just"/>
            <a:r>
              <a:rPr lang="tr-TR" sz="2800" dirty="0"/>
              <a:t>Kültürden kültüre değişikliklerin gerçekleşme yaşları değişse de kurgu ve sıra aynı şekildedir</a:t>
            </a:r>
            <a:r>
              <a:rPr lang="tr-TR" dirty="0" smtClean="0"/>
              <a:t>. </a:t>
            </a:r>
            <a:endParaRPr lang="tr-TR" dirty="0"/>
          </a:p>
        </p:txBody>
      </p:sp>
      <p:sp>
        <p:nvSpPr>
          <p:cNvPr id="4" name="Veri Yer Tutucusu 3"/>
          <p:cNvSpPr>
            <a:spLocks noGrp="1"/>
          </p:cNvSpPr>
          <p:nvPr>
            <p:ph type="dt" sz="half" idx="10"/>
          </p:nvPr>
        </p:nvSpPr>
        <p:spPr/>
        <p:txBody>
          <a:bodyPr/>
          <a:lstStyle/>
          <a:p>
            <a:fld id="{5D927B09-D219-48B4-9914-28A8081D2AE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38679624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solidFill>
                  <a:schemeClr val="accent2">
                    <a:lumMod val="60000"/>
                    <a:lumOff val="40000"/>
                  </a:schemeClr>
                </a:solidFill>
              </a:rPr>
              <a:t>LEV SEMENOVICH VE YAPILANDIRMACILIK</a:t>
            </a:r>
          </a:p>
        </p:txBody>
      </p:sp>
      <p:sp>
        <p:nvSpPr>
          <p:cNvPr id="3" name="İçerik Yer Tutucusu 2"/>
          <p:cNvSpPr>
            <a:spLocks noGrp="1"/>
          </p:cNvSpPr>
          <p:nvPr>
            <p:ph idx="1"/>
          </p:nvPr>
        </p:nvSpPr>
        <p:spPr/>
        <p:txBody>
          <a:bodyPr>
            <a:normAutofit fontScale="92500"/>
          </a:bodyPr>
          <a:lstStyle/>
          <a:p>
            <a:pPr algn="just"/>
            <a:r>
              <a:rPr lang="tr-TR" sz="2400" dirty="0"/>
              <a:t>Sosyal </a:t>
            </a:r>
            <a:r>
              <a:rPr lang="tr-TR" sz="2400" dirty="0" err="1"/>
              <a:t>yapılandırmacılar</a:t>
            </a:r>
            <a:r>
              <a:rPr lang="tr-TR" sz="2400" dirty="0"/>
              <a:t> öğrenmeyi açıklamada, öğrenmede </a:t>
            </a:r>
            <a:r>
              <a:rPr lang="tr-TR" sz="2400" dirty="0">
                <a:solidFill>
                  <a:schemeClr val="accent6">
                    <a:lumMod val="75000"/>
                  </a:schemeClr>
                </a:solidFill>
              </a:rPr>
              <a:t>kültür</a:t>
            </a:r>
            <a:r>
              <a:rPr lang="tr-TR" sz="2400" dirty="0"/>
              <a:t>ün ve </a:t>
            </a:r>
            <a:r>
              <a:rPr lang="tr-TR" sz="2400" dirty="0">
                <a:solidFill>
                  <a:schemeClr val="accent6">
                    <a:lumMod val="75000"/>
                  </a:schemeClr>
                </a:solidFill>
              </a:rPr>
              <a:t>dil</a:t>
            </a:r>
            <a:r>
              <a:rPr lang="tr-TR" sz="2400" dirty="0"/>
              <a:t>in önemli bir etkiye sahip olduğunu vurgulayan </a:t>
            </a:r>
            <a:r>
              <a:rPr lang="tr-TR" sz="2400" dirty="0" err="1"/>
              <a:t>Vygotsky’in</a:t>
            </a:r>
            <a:r>
              <a:rPr lang="tr-TR" sz="2400" dirty="0"/>
              <a:t> görüşlerini kullanır. </a:t>
            </a:r>
          </a:p>
          <a:p>
            <a:pPr marL="0" indent="0" algn="just">
              <a:buNone/>
            </a:pPr>
            <a:endParaRPr lang="tr-TR" sz="2400" dirty="0"/>
          </a:p>
          <a:p>
            <a:pPr algn="just"/>
            <a:r>
              <a:rPr lang="tr-TR" sz="2400" dirty="0" err="1"/>
              <a:t>Vygotsky</a:t>
            </a:r>
            <a:r>
              <a:rPr lang="tr-TR" sz="2400" dirty="0"/>
              <a:t>’ göre sosyal etkileşim, çocuğun öğrenmesinde önemli bir yer tutar. Ona göre çocuğun öğrenme potansiyeli, bireylerle birlikte olduğunda ortaya çıkar. Başkalarıyla etkileşerek öğrenmenin aracı da dildir. Dil aracılığı ile başkalarını dinler, başkalarıyla konuşuruz. Bu yüzden </a:t>
            </a:r>
            <a:r>
              <a:rPr lang="tr-TR" sz="2400" dirty="0" err="1"/>
              <a:t>Vygotsky</a:t>
            </a:r>
            <a:r>
              <a:rPr lang="tr-TR" sz="2400" dirty="0"/>
              <a:t>, </a:t>
            </a:r>
            <a:r>
              <a:rPr lang="tr-TR" sz="2400" dirty="0">
                <a:solidFill>
                  <a:schemeClr val="accent6">
                    <a:lumMod val="75000"/>
                  </a:schemeClr>
                </a:solidFill>
              </a:rPr>
              <a:t>öğrenmede sosyal etkileşime ve dile özel bir önem vermiştir. </a:t>
            </a:r>
          </a:p>
        </p:txBody>
      </p:sp>
      <p:sp>
        <p:nvSpPr>
          <p:cNvPr id="4" name="Veri Yer Tutucusu 3"/>
          <p:cNvSpPr>
            <a:spLocks noGrp="1"/>
          </p:cNvSpPr>
          <p:nvPr>
            <p:ph type="dt" sz="half" idx="10"/>
          </p:nvPr>
        </p:nvSpPr>
        <p:spPr/>
        <p:txBody>
          <a:bodyPr/>
          <a:lstStyle/>
          <a:p>
            <a:fld id="{4DA23A53-3044-435F-92DA-FF76169AF21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27</a:t>
            </a:fld>
            <a:endParaRPr lang="tr-TR"/>
          </a:p>
        </p:txBody>
      </p:sp>
    </p:spTree>
    <p:extLst>
      <p:ext uri="{BB962C8B-B14F-4D97-AF65-F5344CB8AC3E}">
        <p14:creationId xmlns:p14="http://schemas.microsoft.com/office/powerpoint/2010/main" val="31016940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sz="2400" dirty="0"/>
              <a:t>	</a:t>
            </a:r>
            <a:r>
              <a:rPr lang="tr-TR" sz="2400" dirty="0" err="1"/>
              <a:t>Vygotsky</a:t>
            </a:r>
            <a:r>
              <a:rPr lang="tr-TR" sz="2400" dirty="0"/>
              <a:t>, </a:t>
            </a:r>
            <a:r>
              <a:rPr lang="tr-TR" sz="2400" dirty="0" err="1"/>
              <a:t>Piaget’in</a:t>
            </a:r>
            <a:r>
              <a:rPr lang="tr-TR" sz="2400" dirty="0"/>
              <a:t> bilişsel gelişim hakkındaki teorilerine ciddi anlamda karşılık veren ilk kişidir. </a:t>
            </a:r>
          </a:p>
          <a:p>
            <a:pPr marL="0" indent="0" algn="just">
              <a:buNone/>
            </a:pPr>
            <a:endParaRPr lang="tr-TR" sz="2400" dirty="0"/>
          </a:p>
          <a:p>
            <a:pPr marL="0" indent="0" algn="just">
              <a:buNone/>
            </a:pPr>
            <a:r>
              <a:rPr lang="tr-TR" sz="2400" dirty="0"/>
              <a:t>	</a:t>
            </a:r>
            <a:r>
              <a:rPr lang="tr-TR" sz="2400" dirty="0" err="1"/>
              <a:t>Vygotsky</a:t>
            </a:r>
            <a:r>
              <a:rPr lang="tr-TR" sz="2400" dirty="0"/>
              <a:t>, öğrenme-öğretme süreci ile ilgili araştırmalarında, hem öğrenciyi hem de öğretmeni merkeze almıştır.  </a:t>
            </a:r>
          </a:p>
        </p:txBody>
      </p:sp>
      <p:sp>
        <p:nvSpPr>
          <p:cNvPr id="4" name="Veri Yer Tutucusu 3"/>
          <p:cNvSpPr>
            <a:spLocks noGrp="1"/>
          </p:cNvSpPr>
          <p:nvPr>
            <p:ph type="dt" sz="half" idx="10"/>
          </p:nvPr>
        </p:nvSpPr>
        <p:spPr/>
        <p:txBody>
          <a:bodyPr/>
          <a:lstStyle/>
          <a:p>
            <a:fld id="{1DE0C069-C7B8-4091-BF4D-FC04DBC75819}"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28</a:t>
            </a:fld>
            <a:endParaRPr lang="tr-TR"/>
          </a:p>
        </p:txBody>
      </p:sp>
    </p:spTree>
    <p:extLst>
      <p:ext uri="{BB962C8B-B14F-4D97-AF65-F5344CB8AC3E}">
        <p14:creationId xmlns:p14="http://schemas.microsoft.com/office/powerpoint/2010/main" val="5278397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dirty="0" err="1"/>
              <a:t>Vygotsky’a</a:t>
            </a:r>
            <a:r>
              <a:rPr lang="tr-TR" sz="2400" dirty="0"/>
              <a:t> göre </a:t>
            </a:r>
            <a:r>
              <a:rPr lang="tr-TR" sz="2400" dirty="0">
                <a:solidFill>
                  <a:schemeClr val="accent2">
                    <a:lumMod val="60000"/>
                    <a:lumOff val="40000"/>
                  </a:schemeClr>
                </a:solidFill>
              </a:rPr>
              <a:t>öğrenme sosyal bir süreçtir </a:t>
            </a:r>
            <a:r>
              <a:rPr lang="tr-TR" sz="2400" dirty="0"/>
              <a:t>ve insanlar arasındaki etkileşim öğrenmenin temelini oluşturur. Bilme, anlama ve algılama yeteneklerinin gelişiminde sosyal ilişkiler temel bir role sahiptir. </a:t>
            </a:r>
          </a:p>
          <a:p>
            <a:endParaRPr lang="tr-TR" sz="2400" dirty="0"/>
          </a:p>
          <a:p>
            <a:r>
              <a:rPr lang="tr-TR" sz="2400" dirty="0" err="1"/>
              <a:t>Vygotsky’a</a:t>
            </a:r>
            <a:r>
              <a:rPr lang="tr-TR" sz="2400" dirty="0"/>
              <a:t> göre her şey </a:t>
            </a:r>
            <a:r>
              <a:rPr lang="tr-TR" sz="2400" dirty="0">
                <a:solidFill>
                  <a:schemeClr val="accent2">
                    <a:lumMod val="60000"/>
                    <a:lumOff val="40000"/>
                  </a:schemeClr>
                </a:solidFill>
              </a:rPr>
              <a:t>iki farklı düzeyde </a:t>
            </a:r>
            <a:r>
              <a:rPr lang="tr-TR" sz="2400" dirty="0"/>
              <a:t>öğrenilebilir: </a:t>
            </a:r>
          </a:p>
          <a:p>
            <a:endParaRPr lang="tr-TR" sz="2400" dirty="0"/>
          </a:p>
          <a:p>
            <a:r>
              <a:rPr lang="tr-TR" sz="2400" dirty="0"/>
              <a:t>Sosyal düzey (</a:t>
            </a:r>
            <a:r>
              <a:rPr lang="tr-TR" sz="2400" dirty="0" err="1"/>
              <a:t>insanlararası</a:t>
            </a:r>
            <a:r>
              <a:rPr lang="tr-TR" sz="2400" dirty="0"/>
              <a:t> ilişkiler) ve</a:t>
            </a:r>
          </a:p>
          <a:p>
            <a:r>
              <a:rPr lang="tr-TR" sz="2400" dirty="0"/>
              <a:t>Bireysel düzey </a:t>
            </a:r>
          </a:p>
        </p:txBody>
      </p:sp>
      <p:sp>
        <p:nvSpPr>
          <p:cNvPr id="4" name="Veri Yer Tutucusu 3"/>
          <p:cNvSpPr>
            <a:spLocks noGrp="1"/>
          </p:cNvSpPr>
          <p:nvPr>
            <p:ph type="dt" sz="half" idx="10"/>
          </p:nvPr>
        </p:nvSpPr>
        <p:spPr/>
        <p:txBody>
          <a:bodyPr/>
          <a:lstStyle/>
          <a:p>
            <a:fld id="{B8F82F75-43F2-4DD0-AA3A-B880F20BC09F}"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29</a:t>
            </a:fld>
            <a:endParaRPr lang="tr-TR"/>
          </a:p>
        </p:txBody>
      </p:sp>
    </p:spTree>
    <p:extLst>
      <p:ext uri="{BB962C8B-B14F-4D97-AF65-F5344CB8AC3E}">
        <p14:creationId xmlns:p14="http://schemas.microsoft.com/office/powerpoint/2010/main" val="9160149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60000"/>
              </a:lnSpc>
            </a:pPr>
            <a:r>
              <a:rPr lang="tr-TR" sz="3400" dirty="0" err="1"/>
              <a:t>E</a:t>
            </a:r>
            <a:r>
              <a:rPr lang="en-US" sz="3400" dirty="0" err="1" smtClean="0"/>
              <a:t>ğitim</a:t>
            </a:r>
            <a:r>
              <a:rPr lang="en-US" sz="3400" dirty="0" smtClean="0"/>
              <a:t> </a:t>
            </a:r>
            <a:r>
              <a:rPr lang="en-US" sz="3400" dirty="0" err="1"/>
              <a:t>sistemimize</a:t>
            </a:r>
            <a:r>
              <a:rPr lang="en-US" sz="3400" dirty="0"/>
              <a:t> </a:t>
            </a:r>
            <a:r>
              <a:rPr lang="en-US" sz="3400" dirty="0" err="1"/>
              <a:t>egemen</a:t>
            </a:r>
            <a:r>
              <a:rPr lang="en-US" sz="3400" dirty="0"/>
              <a:t> </a:t>
            </a:r>
            <a:r>
              <a:rPr lang="en-US" sz="3400" dirty="0" err="1"/>
              <a:t>davranışçı</a:t>
            </a:r>
            <a:r>
              <a:rPr lang="en-US" sz="3400" dirty="0"/>
              <a:t> program </a:t>
            </a:r>
            <a:r>
              <a:rPr lang="en-US" sz="3400" dirty="0" err="1"/>
              <a:t>anlayışının</a:t>
            </a:r>
            <a:r>
              <a:rPr lang="en-US" sz="3400" dirty="0"/>
              <a:t> </a:t>
            </a:r>
            <a:r>
              <a:rPr lang="en-US" sz="3400" dirty="0" err="1"/>
              <a:t>oluşturmacı</a:t>
            </a:r>
            <a:r>
              <a:rPr lang="en-US" sz="3400" dirty="0"/>
              <a:t> </a:t>
            </a:r>
            <a:r>
              <a:rPr lang="en-US" sz="3400" dirty="0" err="1"/>
              <a:t>bir</a:t>
            </a:r>
            <a:r>
              <a:rPr lang="en-US" sz="3400" dirty="0"/>
              <a:t> program </a:t>
            </a:r>
            <a:r>
              <a:rPr lang="en-US" sz="3400" dirty="0" err="1"/>
              <a:t>anlayışıyla</a:t>
            </a:r>
            <a:r>
              <a:rPr lang="en-US" sz="3400" dirty="0"/>
              <a:t> </a:t>
            </a:r>
            <a:r>
              <a:rPr lang="en-US" sz="3400" dirty="0" err="1"/>
              <a:t>yer</a:t>
            </a:r>
            <a:r>
              <a:rPr lang="en-US" sz="3400" dirty="0"/>
              <a:t> </a:t>
            </a:r>
            <a:r>
              <a:rPr lang="en-US" sz="3400" dirty="0" err="1"/>
              <a:t>değiştirmesi</a:t>
            </a:r>
            <a:r>
              <a:rPr lang="en-US" sz="3400" dirty="0"/>
              <a:t> </a:t>
            </a:r>
            <a:r>
              <a:rPr lang="en-US" sz="3400" dirty="0" err="1"/>
              <a:t>eğitimde</a:t>
            </a:r>
            <a:r>
              <a:rPr lang="en-US" sz="3400" dirty="0"/>
              <a:t> </a:t>
            </a:r>
            <a:r>
              <a:rPr lang="en-US" sz="3400" dirty="0" err="1"/>
              <a:t>gerçekleştirilecek</a:t>
            </a:r>
            <a:r>
              <a:rPr lang="en-US" sz="3400" dirty="0"/>
              <a:t> </a:t>
            </a:r>
            <a:r>
              <a:rPr lang="en-US" sz="3400" dirty="0" err="1"/>
              <a:t>dönüşümün</a:t>
            </a:r>
            <a:r>
              <a:rPr lang="en-US" sz="3400" dirty="0"/>
              <a:t> </a:t>
            </a:r>
            <a:r>
              <a:rPr lang="en-US" sz="3400" dirty="0" err="1"/>
              <a:t>en</a:t>
            </a:r>
            <a:r>
              <a:rPr lang="en-US" sz="3400" dirty="0"/>
              <a:t> </a:t>
            </a:r>
            <a:r>
              <a:rPr lang="en-US" sz="3400" dirty="0" err="1"/>
              <a:t>kritik</a:t>
            </a:r>
            <a:r>
              <a:rPr lang="en-US" sz="3400" dirty="0"/>
              <a:t> </a:t>
            </a:r>
            <a:r>
              <a:rPr lang="en-US" sz="3400" dirty="0" err="1"/>
              <a:t>konularından</a:t>
            </a:r>
            <a:r>
              <a:rPr lang="en-US" sz="3400" dirty="0"/>
              <a:t> </a:t>
            </a:r>
            <a:r>
              <a:rPr lang="en-US" sz="3400" dirty="0" err="1" smtClean="0"/>
              <a:t>biridir</a:t>
            </a:r>
            <a:r>
              <a:rPr lang="tr-TR" sz="3400" dirty="0" smtClean="0"/>
              <a:t>. (Özden ve Şimşek,1998)</a:t>
            </a:r>
            <a:r>
              <a:rPr lang="en-US" sz="3400" dirty="0" smtClean="0"/>
              <a:t>.</a:t>
            </a:r>
            <a:endParaRPr lang="tr-TR" sz="3400" dirty="0" smtClean="0"/>
          </a:p>
          <a:p>
            <a:pPr algn="just">
              <a:lnSpc>
                <a:spcPct val="150000"/>
              </a:lnSpc>
            </a:pPr>
            <a:endParaRPr lang="tr-TR" dirty="0"/>
          </a:p>
          <a:p>
            <a:pPr algn="just">
              <a:lnSpc>
                <a:spcPct val="150000"/>
              </a:lnSpc>
            </a:pPr>
            <a:endParaRPr lang="tr-TR" dirty="0" smtClean="0"/>
          </a:p>
          <a:p>
            <a:pPr algn="just">
              <a:lnSpc>
                <a:spcPct val="150000"/>
              </a:lnSpc>
            </a:pPr>
            <a:endParaRPr lang="tr-TR" dirty="0"/>
          </a:p>
          <a:p>
            <a:pPr marL="0" indent="0" algn="just">
              <a:lnSpc>
                <a:spcPct val="150000"/>
              </a:lnSpc>
              <a:buNone/>
            </a:pPr>
            <a:endParaRPr lang="tr-TR" dirty="0"/>
          </a:p>
          <a:p>
            <a:pPr marL="0" indent="0" algn="just">
              <a:lnSpc>
                <a:spcPct val="150000"/>
              </a:lnSpc>
              <a:buNone/>
            </a:pPr>
            <a:r>
              <a:rPr lang="tr-TR" sz="1400" dirty="0"/>
              <a:t>Özden, Y. Şimşek, H. 1998.  Davranışçılıktan </a:t>
            </a:r>
            <a:r>
              <a:rPr lang="tr-TR" sz="1400" dirty="0" err="1"/>
              <a:t>Oluşturmacılığa</a:t>
            </a:r>
            <a:r>
              <a:rPr lang="tr-TR" sz="1400" dirty="0"/>
              <a:t>: “Öğrenme” Paradigmasının Dönüşümü ve Türk Eğitimi. “Bilgi ve Toplum” Dergisi Sayı 1, (1,19).</a:t>
            </a:r>
          </a:p>
          <a:p>
            <a:pPr algn="just">
              <a:lnSpc>
                <a:spcPct val="150000"/>
              </a:lnSpc>
            </a:pPr>
            <a:endParaRPr lang="tr-TR" dirty="0"/>
          </a:p>
          <a:p>
            <a:pPr algn="just">
              <a:lnSpc>
                <a:spcPct val="150000"/>
              </a:lnSpc>
            </a:pPr>
            <a:endParaRPr lang="tr-TR" dirty="0"/>
          </a:p>
        </p:txBody>
      </p:sp>
      <p:sp>
        <p:nvSpPr>
          <p:cNvPr id="4" name="Veri Yer Tutucusu 3"/>
          <p:cNvSpPr>
            <a:spLocks noGrp="1"/>
          </p:cNvSpPr>
          <p:nvPr>
            <p:ph type="dt" sz="half" idx="10"/>
          </p:nvPr>
        </p:nvSpPr>
        <p:spPr/>
        <p:txBody>
          <a:bodyPr/>
          <a:lstStyle/>
          <a:p>
            <a:fld id="{6E0EDF28-9ADB-4F4C-B6BF-11570CDBFA8A}"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3</a:t>
            </a:fld>
            <a:endParaRPr lang="tr-TR"/>
          </a:p>
        </p:txBody>
      </p:sp>
    </p:spTree>
    <p:extLst>
      <p:ext uri="{BB962C8B-B14F-4D97-AF65-F5344CB8AC3E}">
        <p14:creationId xmlns:p14="http://schemas.microsoft.com/office/powerpoint/2010/main" val="3236125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sz="2800" dirty="0">
                <a:solidFill>
                  <a:schemeClr val="accent2">
                    <a:lumMod val="60000"/>
                    <a:lumOff val="40000"/>
                  </a:schemeClr>
                </a:solidFill>
              </a:rPr>
              <a:t>Sosyal düzey, </a:t>
            </a:r>
            <a:r>
              <a:rPr lang="tr-TR" sz="2800" dirty="0"/>
              <a:t>bireyin yaşam içinde, diğer insanlarla etkileşiminden kaynaklanan, başlangıçta doğaçlama olarak gelişen süreçtir.</a:t>
            </a:r>
          </a:p>
          <a:p>
            <a:pPr algn="just"/>
            <a:endParaRPr lang="tr-TR" sz="2800" dirty="0"/>
          </a:p>
          <a:p>
            <a:pPr algn="just"/>
            <a:r>
              <a:rPr lang="tr-TR" sz="2800" dirty="0">
                <a:solidFill>
                  <a:schemeClr val="accent2">
                    <a:lumMod val="60000"/>
                    <a:lumOff val="40000"/>
                  </a:schemeClr>
                </a:solidFill>
              </a:rPr>
              <a:t>Bireysel düzey </a:t>
            </a:r>
            <a:r>
              <a:rPr lang="tr-TR" sz="2800" dirty="0"/>
              <a:t>ise bireyin kendi bilinci yolu ile sosyal düzeyde kazandıklarının sorgulanarak yapılandırılması sürecidir. </a:t>
            </a:r>
          </a:p>
          <a:p>
            <a:pPr algn="just"/>
            <a:endParaRPr lang="tr-TR" sz="2800" dirty="0"/>
          </a:p>
          <a:p>
            <a:pPr marL="0" indent="0" algn="just">
              <a:buNone/>
            </a:pPr>
            <a:r>
              <a:rPr lang="tr-TR" sz="2800" dirty="0"/>
              <a:t>	Dolayısıyla öğrenme her birey açısından bu iki 	düzeyin bir sentezi olarak yapılandırılan bir süreçtir. </a:t>
            </a:r>
          </a:p>
          <a:p>
            <a:pPr algn="just"/>
            <a:endParaRPr lang="tr-TR" sz="2800" dirty="0">
              <a:solidFill>
                <a:schemeClr val="accent2">
                  <a:lumMod val="60000"/>
                  <a:lumOff val="40000"/>
                </a:schemeClr>
              </a:solidFill>
            </a:endParaRPr>
          </a:p>
        </p:txBody>
      </p:sp>
      <p:sp>
        <p:nvSpPr>
          <p:cNvPr id="4" name="Veri Yer Tutucusu 3"/>
          <p:cNvSpPr>
            <a:spLocks noGrp="1"/>
          </p:cNvSpPr>
          <p:nvPr>
            <p:ph type="dt" sz="half" idx="10"/>
          </p:nvPr>
        </p:nvSpPr>
        <p:spPr/>
        <p:txBody>
          <a:bodyPr/>
          <a:lstStyle/>
          <a:p>
            <a:fld id="{80A46206-9FDB-431F-9BFC-0E8E565CBD8A}"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30</a:t>
            </a:fld>
            <a:endParaRPr lang="tr-TR"/>
          </a:p>
        </p:txBody>
      </p:sp>
    </p:spTree>
    <p:extLst>
      <p:ext uri="{BB962C8B-B14F-4D97-AF65-F5344CB8AC3E}">
        <p14:creationId xmlns:p14="http://schemas.microsoft.com/office/powerpoint/2010/main" val="31479442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err="1"/>
              <a:t>Vygotsky’a</a:t>
            </a:r>
            <a:r>
              <a:rPr lang="tr-TR" sz="2400" dirty="0"/>
              <a:t> göre çocuğun konuşmaları sosyal konuşmadır, fakat çocuk, yetişkinlerin bu yöndeki yeteneklerine sahip olmadığı için sadece seslendirme yapabilmektedir. </a:t>
            </a:r>
          </a:p>
          <a:p>
            <a:pPr algn="just"/>
            <a:endParaRPr lang="tr-TR" sz="2400" dirty="0"/>
          </a:p>
          <a:p>
            <a:pPr algn="just"/>
            <a:r>
              <a:rPr lang="tr-TR" sz="2400" dirty="0"/>
              <a:t>Ona göre konuşmanın gelişimi, aslında sosyal nitelikli olan konuşmanın, önce egosantrik (ben merkezli ve toplu monolog şeklinde) sonra içselleşmiş konuşma niteliklerini kazanarak, yetişkin konuşmasına dönüşmektedir. </a:t>
            </a:r>
          </a:p>
        </p:txBody>
      </p:sp>
      <p:sp>
        <p:nvSpPr>
          <p:cNvPr id="4" name="Veri Yer Tutucusu 3"/>
          <p:cNvSpPr>
            <a:spLocks noGrp="1"/>
          </p:cNvSpPr>
          <p:nvPr>
            <p:ph type="dt" sz="half" idx="10"/>
          </p:nvPr>
        </p:nvSpPr>
        <p:spPr/>
        <p:txBody>
          <a:bodyPr/>
          <a:lstStyle/>
          <a:p>
            <a:fld id="{A58BA675-E64B-41EB-810E-EF0C291EF46C}"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31</a:t>
            </a:fld>
            <a:endParaRPr lang="tr-TR"/>
          </a:p>
        </p:txBody>
      </p:sp>
    </p:spTree>
    <p:extLst>
      <p:ext uri="{BB962C8B-B14F-4D97-AF65-F5344CB8AC3E}">
        <p14:creationId xmlns:p14="http://schemas.microsoft.com/office/powerpoint/2010/main" val="4019994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solidFill>
                  <a:schemeClr val="accent2">
                    <a:lumMod val="60000"/>
                    <a:lumOff val="40000"/>
                  </a:schemeClr>
                </a:solidFill>
              </a:rPr>
              <a:t>Egosantrik Konuşma</a:t>
            </a:r>
          </a:p>
        </p:txBody>
      </p:sp>
      <p:sp>
        <p:nvSpPr>
          <p:cNvPr id="3" name="İçerik Yer Tutucusu 2"/>
          <p:cNvSpPr>
            <a:spLocks noGrp="1"/>
          </p:cNvSpPr>
          <p:nvPr>
            <p:ph idx="1"/>
          </p:nvPr>
        </p:nvSpPr>
        <p:spPr/>
        <p:txBody>
          <a:bodyPr>
            <a:normAutofit/>
          </a:bodyPr>
          <a:lstStyle/>
          <a:p>
            <a:pPr algn="just"/>
            <a:r>
              <a:rPr lang="tr-TR" sz="2400" dirty="0" err="1"/>
              <a:t>Vygotsky</a:t>
            </a:r>
            <a:r>
              <a:rPr lang="tr-TR" sz="2400" dirty="0"/>
              <a:t>’ göre egosantrik konuşma, yaşa bağlı olarak, nicelik yönünden azalmakta, fakat nitelik yönünden artmaktadır.</a:t>
            </a:r>
          </a:p>
          <a:p>
            <a:pPr algn="just"/>
            <a:endParaRPr lang="tr-TR" sz="2400" dirty="0"/>
          </a:p>
          <a:p>
            <a:pPr algn="just"/>
            <a:r>
              <a:rPr lang="tr-TR" sz="2400" dirty="0"/>
              <a:t>Ona göre konuşma üç yaşında en az, yedi yaşında en fazla </a:t>
            </a:r>
            <a:r>
              <a:rPr lang="tr-TR" sz="2400" dirty="0">
                <a:solidFill>
                  <a:schemeClr val="accent2">
                    <a:lumMod val="60000"/>
                    <a:lumOff val="40000"/>
                  </a:schemeClr>
                </a:solidFill>
              </a:rPr>
              <a:t>egosantrik özellik </a:t>
            </a:r>
            <a:r>
              <a:rPr lang="tr-TR" sz="2400" dirty="0"/>
              <a:t>göstermektedir. </a:t>
            </a:r>
          </a:p>
        </p:txBody>
      </p:sp>
      <p:sp>
        <p:nvSpPr>
          <p:cNvPr id="4" name="Veri Yer Tutucusu 3"/>
          <p:cNvSpPr>
            <a:spLocks noGrp="1"/>
          </p:cNvSpPr>
          <p:nvPr>
            <p:ph type="dt" sz="half" idx="10"/>
          </p:nvPr>
        </p:nvSpPr>
        <p:spPr/>
        <p:txBody>
          <a:bodyPr/>
          <a:lstStyle/>
          <a:p>
            <a:fld id="{07C18A6C-9694-49C2-937F-437B055A02C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32</a:t>
            </a:fld>
            <a:endParaRPr lang="tr-TR"/>
          </a:p>
        </p:txBody>
      </p:sp>
    </p:spTree>
    <p:extLst>
      <p:ext uri="{BB962C8B-B14F-4D97-AF65-F5344CB8AC3E}">
        <p14:creationId xmlns:p14="http://schemas.microsoft.com/office/powerpoint/2010/main" val="20234457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err="1">
                <a:solidFill>
                  <a:srgbClr val="C0504D">
                    <a:lumMod val="60000"/>
                    <a:lumOff val="40000"/>
                  </a:srgbClr>
                </a:solidFill>
              </a:rPr>
              <a:t>Vygotsky’in</a:t>
            </a:r>
            <a:r>
              <a:rPr lang="tr-TR" sz="2400" b="1" dirty="0">
                <a:solidFill>
                  <a:srgbClr val="C0504D">
                    <a:lumMod val="60000"/>
                    <a:lumOff val="40000"/>
                  </a:srgbClr>
                </a:solidFill>
              </a:rPr>
              <a:t> görüşleri </a:t>
            </a:r>
            <a:r>
              <a:rPr lang="tr-TR" sz="2400" b="1" dirty="0" err="1">
                <a:solidFill>
                  <a:srgbClr val="C0504D">
                    <a:lumMod val="60000"/>
                    <a:lumOff val="40000"/>
                  </a:srgbClr>
                </a:solidFill>
              </a:rPr>
              <a:t>yapılandırmacılık</a:t>
            </a:r>
            <a:r>
              <a:rPr lang="tr-TR" sz="2400" b="1" dirty="0">
                <a:solidFill>
                  <a:srgbClr val="C0504D">
                    <a:lumMod val="60000"/>
                    <a:lumOff val="40000"/>
                  </a:srgbClr>
                </a:solidFill>
              </a:rPr>
              <a:t> açısından </a:t>
            </a:r>
            <a:br>
              <a:rPr lang="tr-TR" sz="2400" b="1" dirty="0">
                <a:solidFill>
                  <a:srgbClr val="C0504D">
                    <a:lumMod val="60000"/>
                    <a:lumOff val="40000"/>
                  </a:srgbClr>
                </a:solidFill>
              </a:rPr>
            </a:br>
            <a:r>
              <a:rPr lang="tr-TR" sz="2400" b="1" dirty="0">
                <a:solidFill>
                  <a:srgbClr val="C0504D">
                    <a:lumMod val="60000"/>
                    <a:lumOff val="40000"/>
                  </a:srgbClr>
                </a:solidFill>
              </a:rPr>
              <a:t>şu şekilde özetlenebilir:</a:t>
            </a:r>
            <a:endParaRPr lang="tr-TR" dirty="0"/>
          </a:p>
        </p:txBody>
      </p:sp>
      <p:sp>
        <p:nvSpPr>
          <p:cNvPr id="3" name="İçerik Yer Tutucusu 2"/>
          <p:cNvSpPr>
            <a:spLocks noGrp="1"/>
          </p:cNvSpPr>
          <p:nvPr>
            <p:ph idx="1"/>
          </p:nvPr>
        </p:nvSpPr>
        <p:spPr/>
        <p:txBody>
          <a:bodyPr/>
          <a:lstStyle/>
          <a:p>
            <a:endParaRPr lang="tr-TR" sz="2400" b="1" dirty="0">
              <a:solidFill>
                <a:srgbClr val="C0504D">
                  <a:lumMod val="60000"/>
                  <a:lumOff val="40000"/>
                </a:srgbClr>
              </a:solidFill>
            </a:endParaRPr>
          </a:p>
          <a:p>
            <a:r>
              <a:rPr lang="tr-TR" sz="2400" b="1" dirty="0">
                <a:solidFill>
                  <a:schemeClr val="accent3">
                    <a:lumMod val="75000"/>
                  </a:schemeClr>
                </a:solidFill>
              </a:rPr>
              <a:t>Anlam yapıları oluşturma</a:t>
            </a:r>
          </a:p>
          <a:p>
            <a:endParaRPr lang="tr-TR" sz="2400" b="1" dirty="0">
              <a:solidFill>
                <a:schemeClr val="accent3">
                  <a:lumMod val="75000"/>
                </a:schemeClr>
              </a:solidFill>
            </a:endParaRPr>
          </a:p>
          <a:p>
            <a:r>
              <a:rPr lang="tr-TR" sz="2400" b="1" dirty="0">
                <a:solidFill>
                  <a:schemeClr val="accent3">
                    <a:lumMod val="75000"/>
                  </a:schemeClr>
                </a:solidFill>
              </a:rPr>
              <a:t>Bilişsel gelişim araçları</a:t>
            </a:r>
          </a:p>
          <a:p>
            <a:endParaRPr lang="tr-TR" sz="2600" b="1" dirty="0">
              <a:solidFill>
                <a:schemeClr val="accent3">
                  <a:lumMod val="75000"/>
                </a:schemeClr>
              </a:solidFill>
            </a:endParaRPr>
          </a:p>
          <a:p>
            <a:r>
              <a:rPr lang="tr-TR" sz="2600" b="1" dirty="0" err="1">
                <a:solidFill>
                  <a:schemeClr val="accent3">
                    <a:lumMod val="75000"/>
                  </a:schemeClr>
                </a:solidFill>
              </a:rPr>
              <a:t>Yakınsal</a:t>
            </a:r>
            <a:r>
              <a:rPr lang="tr-TR" sz="2600" b="1" dirty="0">
                <a:solidFill>
                  <a:schemeClr val="accent3">
                    <a:lumMod val="75000"/>
                  </a:schemeClr>
                </a:solidFill>
              </a:rPr>
              <a:t> gelişim alanı</a:t>
            </a:r>
            <a:endParaRPr lang="tr-TR" sz="2400" b="1" dirty="0">
              <a:solidFill>
                <a:schemeClr val="accent3">
                  <a:lumMod val="75000"/>
                </a:schemeClr>
              </a:solidFill>
            </a:endParaRPr>
          </a:p>
          <a:p>
            <a:endParaRPr lang="tr-TR" sz="2400" b="1" dirty="0">
              <a:solidFill>
                <a:srgbClr val="C0504D">
                  <a:lumMod val="60000"/>
                  <a:lumOff val="40000"/>
                </a:srgbClr>
              </a:solidFill>
            </a:endParaRPr>
          </a:p>
          <a:p>
            <a:endParaRPr lang="tr-TR" dirty="0"/>
          </a:p>
        </p:txBody>
      </p:sp>
      <p:sp>
        <p:nvSpPr>
          <p:cNvPr id="4" name="Veri Yer Tutucusu 3"/>
          <p:cNvSpPr>
            <a:spLocks noGrp="1"/>
          </p:cNvSpPr>
          <p:nvPr>
            <p:ph type="dt" sz="half" idx="10"/>
          </p:nvPr>
        </p:nvSpPr>
        <p:spPr/>
        <p:txBody>
          <a:bodyPr/>
          <a:lstStyle/>
          <a:p>
            <a:fld id="{19F7DE1C-4724-45D7-8EC6-19979BCF8FD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33</a:t>
            </a:fld>
            <a:endParaRPr lang="tr-TR"/>
          </a:p>
        </p:txBody>
      </p:sp>
    </p:spTree>
    <p:extLst>
      <p:ext uri="{BB962C8B-B14F-4D97-AF65-F5344CB8AC3E}">
        <p14:creationId xmlns:p14="http://schemas.microsoft.com/office/powerpoint/2010/main" val="17370209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err="1">
                <a:solidFill>
                  <a:srgbClr val="C0504D">
                    <a:lumMod val="60000"/>
                    <a:lumOff val="40000"/>
                  </a:srgbClr>
                </a:solidFill>
              </a:rPr>
              <a:t>Vygotsky’in</a:t>
            </a:r>
            <a:r>
              <a:rPr lang="tr-TR" sz="2400" b="1" dirty="0">
                <a:solidFill>
                  <a:srgbClr val="C0504D">
                    <a:lumMod val="60000"/>
                    <a:lumOff val="40000"/>
                  </a:srgbClr>
                </a:solidFill>
              </a:rPr>
              <a:t> görüşleri </a:t>
            </a:r>
            <a:r>
              <a:rPr lang="tr-TR" sz="2400" b="1" dirty="0" err="1">
                <a:solidFill>
                  <a:srgbClr val="C0504D">
                    <a:lumMod val="60000"/>
                    <a:lumOff val="40000"/>
                  </a:srgbClr>
                </a:solidFill>
              </a:rPr>
              <a:t>yapılandırmacılık</a:t>
            </a:r>
            <a:r>
              <a:rPr lang="tr-TR" sz="2400" b="1" dirty="0">
                <a:solidFill>
                  <a:srgbClr val="C0504D">
                    <a:lumMod val="60000"/>
                    <a:lumOff val="40000"/>
                  </a:srgbClr>
                </a:solidFill>
              </a:rPr>
              <a:t> açısından şu şekilde özetlenebilir:</a:t>
            </a:r>
            <a:endParaRPr lang="tr-TR" sz="2400" dirty="0">
              <a:solidFill>
                <a:schemeClr val="accent2">
                  <a:lumMod val="60000"/>
                  <a:lumOff val="40000"/>
                </a:schemeClr>
              </a:solidFill>
            </a:endParaRPr>
          </a:p>
        </p:txBody>
      </p:sp>
      <p:sp>
        <p:nvSpPr>
          <p:cNvPr id="3" name="İçerik Yer Tutucusu 2"/>
          <p:cNvSpPr>
            <a:spLocks noGrp="1"/>
          </p:cNvSpPr>
          <p:nvPr>
            <p:ph idx="1"/>
          </p:nvPr>
        </p:nvSpPr>
        <p:spPr/>
        <p:txBody>
          <a:bodyPr>
            <a:normAutofit/>
          </a:bodyPr>
          <a:lstStyle/>
          <a:p>
            <a:pPr algn="just"/>
            <a:endParaRPr lang="tr-TR" sz="2400" b="1" dirty="0">
              <a:solidFill>
                <a:schemeClr val="accent2">
                  <a:lumMod val="60000"/>
                  <a:lumOff val="40000"/>
                </a:schemeClr>
              </a:solidFill>
            </a:endParaRPr>
          </a:p>
          <a:p>
            <a:pPr algn="just"/>
            <a:r>
              <a:rPr lang="tr-TR" sz="2400" b="1" dirty="0">
                <a:solidFill>
                  <a:schemeClr val="accent2">
                    <a:lumMod val="60000"/>
                    <a:lumOff val="40000"/>
                  </a:schemeClr>
                </a:solidFill>
              </a:rPr>
              <a:t>Anlam yapıları oluşturma: </a:t>
            </a:r>
            <a:r>
              <a:rPr lang="tr-TR" sz="2400" dirty="0"/>
              <a:t>Birey toplumsal bir varlık olarak toplumsal yaşamın içinde, </a:t>
            </a:r>
            <a:r>
              <a:rPr lang="tr-TR" sz="2400" dirty="0">
                <a:solidFill>
                  <a:schemeClr val="accent4">
                    <a:lumMod val="60000"/>
                    <a:lumOff val="40000"/>
                  </a:schemeClr>
                </a:solidFill>
              </a:rPr>
              <a:t>doğaçlama </a:t>
            </a:r>
            <a:r>
              <a:rPr lang="tr-TR" sz="2400" dirty="0"/>
              <a:t>bir şekilde bir sürü bilgi ile karşılaşır. Bu bilgilerin bazılarının bilinçli olarak farkındadır (</a:t>
            </a:r>
            <a:r>
              <a:rPr lang="tr-TR" sz="2400" dirty="0" err="1">
                <a:solidFill>
                  <a:schemeClr val="accent4">
                    <a:lumMod val="60000"/>
                    <a:lumOff val="40000"/>
                  </a:schemeClr>
                </a:solidFill>
              </a:rPr>
              <a:t>formal</a:t>
            </a:r>
            <a:r>
              <a:rPr lang="tr-TR" sz="2400" dirty="0">
                <a:solidFill>
                  <a:schemeClr val="accent4">
                    <a:lumMod val="60000"/>
                    <a:lumOff val="40000"/>
                  </a:schemeClr>
                </a:solidFill>
              </a:rPr>
              <a:t> öğrenme</a:t>
            </a:r>
            <a:r>
              <a:rPr lang="tr-TR" sz="2400" dirty="0"/>
              <a:t>), bazılarının ise değildir (</a:t>
            </a:r>
            <a:r>
              <a:rPr lang="tr-TR" sz="2400" dirty="0" err="1">
                <a:solidFill>
                  <a:schemeClr val="accent4">
                    <a:lumMod val="60000"/>
                    <a:lumOff val="40000"/>
                  </a:schemeClr>
                </a:solidFill>
              </a:rPr>
              <a:t>informal</a:t>
            </a:r>
            <a:r>
              <a:rPr lang="tr-TR" sz="2400" dirty="0">
                <a:solidFill>
                  <a:schemeClr val="accent4">
                    <a:lumMod val="60000"/>
                    <a:lumOff val="40000"/>
                  </a:schemeClr>
                </a:solidFill>
              </a:rPr>
              <a:t> öğrenme</a:t>
            </a:r>
            <a:r>
              <a:rPr lang="tr-TR" sz="2400" dirty="0"/>
              <a:t>). Bireyin diğer insanlardan edindiği bilgileri içselleştirerek kendi bilişsel yapısı içinde, kendine özgü anlam yapıları oluşturulmuş olur. </a:t>
            </a:r>
          </a:p>
          <a:p>
            <a:pPr algn="just"/>
            <a:endParaRPr lang="tr-TR" sz="2400" dirty="0">
              <a:solidFill>
                <a:schemeClr val="accent2">
                  <a:lumMod val="60000"/>
                  <a:lumOff val="40000"/>
                </a:schemeClr>
              </a:solidFill>
            </a:endParaRPr>
          </a:p>
          <a:p>
            <a:pPr algn="just"/>
            <a:endParaRPr lang="tr-TR" sz="2400" dirty="0"/>
          </a:p>
          <a:p>
            <a:endParaRPr lang="tr-TR" sz="2400" dirty="0"/>
          </a:p>
        </p:txBody>
      </p:sp>
      <p:sp>
        <p:nvSpPr>
          <p:cNvPr id="4" name="Veri Yer Tutucusu 3"/>
          <p:cNvSpPr>
            <a:spLocks noGrp="1"/>
          </p:cNvSpPr>
          <p:nvPr>
            <p:ph type="dt" sz="half" idx="10"/>
          </p:nvPr>
        </p:nvSpPr>
        <p:spPr/>
        <p:txBody>
          <a:bodyPr/>
          <a:lstStyle/>
          <a:p>
            <a:fld id="{91AFB883-B242-4CEB-9E76-1D28D493174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34</a:t>
            </a:fld>
            <a:endParaRPr lang="tr-TR"/>
          </a:p>
        </p:txBody>
      </p:sp>
    </p:spTree>
    <p:extLst>
      <p:ext uri="{BB962C8B-B14F-4D97-AF65-F5344CB8AC3E}">
        <p14:creationId xmlns:p14="http://schemas.microsoft.com/office/powerpoint/2010/main" val="18964934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err="1">
                <a:solidFill>
                  <a:srgbClr val="C0504D">
                    <a:lumMod val="60000"/>
                    <a:lumOff val="40000"/>
                  </a:srgbClr>
                </a:solidFill>
              </a:rPr>
              <a:t>Vygotsky’in</a:t>
            </a:r>
            <a:r>
              <a:rPr lang="tr-TR" sz="2400" b="1" dirty="0">
                <a:solidFill>
                  <a:srgbClr val="C0504D">
                    <a:lumMod val="60000"/>
                    <a:lumOff val="40000"/>
                  </a:srgbClr>
                </a:solidFill>
              </a:rPr>
              <a:t> görüşleri </a:t>
            </a:r>
            <a:r>
              <a:rPr lang="tr-TR" sz="2400" b="1" dirty="0" err="1">
                <a:solidFill>
                  <a:srgbClr val="C0504D">
                    <a:lumMod val="60000"/>
                    <a:lumOff val="40000"/>
                  </a:srgbClr>
                </a:solidFill>
              </a:rPr>
              <a:t>yapılandırmacılık</a:t>
            </a:r>
            <a:r>
              <a:rPr lang="tr-TR" sz="2400" b="1" dirty="0">
                <a:solidFill>
                  <a:srgbClr val="C0504D">
                    <a:lumMod val="60000"/>
                    <a:lumOff val="40000"/>
                  </a:srgbClr>
                </a:solidFill>
              </a:rPr>
              <a:t> açısından şu şekilde özetlenebilir:</a:t>
            </a:r>
            <a:endParaRPr lang="tr-TR" b="1" dirty="0"/>
          </a:p>
        </p:txBody>
      </p:sp>
      <p:sp>
        <p:nvSpPr>
          <p:cNvPr id="3" name="İçerik Yer Tutucusu 2"/>
          <p:cNvSpPr>
            <a:spLocks noGrp="1"/>
          </p:cNvSpPr>
          <p:nvPr>
            <p:ph idx="1"/>
          </p:nvPr>
        </p:nvSpPr>
        <p:spPr/>
        <p:txBody>
          <a:bodyPr>
            <a:normAutofit/>
          </a:bodyPr>
          <a:lstStyle/>
          <a:p>
            <a:pPr algn="just"/>
            <a:endParaRPr lang="tr-TR" sz="2400" b="1" dirty="0">
              <a:solidFill>
                <a:schemeClr val="accent2">
                  <a:lumMod val="60000"/>
                  <a:lumOff val="40000"/>
                </a:schemeClr>
              </a:solidFill>
            </a:endParaRPr>
          </a:p>
          <a:p>
            <a:pPr algn="just"/>
            <a:r>
              <a:rPr lang="tr-TR" sz="2400" b="1" dirty="0">
                <a:solidFill>
                  <a:schemeClr val="accent2">
                    <a:lumMod val="60000"/>
                    <a:lumOff val="40000"/>
                  </a:schemeClr>
                </a:solidFill>
              </a:rPr>
              <a:t>Bilişsel gelişim araçları: </a:t>
            </a:r>
            <a:r>
              <a:rPr lang="tr-TR" sz="2400" dirty="0"/>
              <a:t>Çocuğun bilişsel gelişimini sağlayan temel bazı araçlar vardır. Dil, içinde yaşanılan kültür, sosyal yapı ve içindeki önemli aktörler (çocuk açısından), bilişsel gelişimdeki en önemli bilişsel gelişim araçlarıdır.</a:t>
            </a:r>
          </a:p>
          <a:p>
            <a:endParaRPr lang="tr-TR" dirty="0"/>
          </a:p>
        </p:txBody>
      </p:sp>
      <p:sp>
        <p:nvSpPr>
          <p:cNvPr id="4" name="Veri Yer Tutucusu 3"/>
          <p:cNvSpPr>
            <a:spLocks noGrp="1"/>
          </p:cNvSpPr>
          <p:nvPr>
            <p:ph type="dt" sz="half" idx="10"/>
          </p:nvPr>
        </p:nvSpPr>
        <p:spPr/>
        <p:txBody>
          <a:bodyPr/>
          <a:lstStyle/>
          <a:p>
            <a:fld id="{9FC109A8-92FE-4A3B-ADE6-2AD7DBB418E8}"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35</a:t>
            </a:fld>
            <a:endParaRPr lang="tr-TR"/>
          </a:p>
        </p:txBody>
      </p:sp>
    </p:spTree>
    <p:extLst>
      <p:ext uri="{BB962C8B-B14F-4D97-AF65-F5344CB8AC3E}">
        <p14:creationId xmlns:p14="http://schemas.microsoft.com/office/powerpoint/2010/main" val="16565703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err="1">
                <a:solidFill>
                  <a:srgbClr val="C0504D">
                    <a:lumMod val="60000"/>
                    <a:lumOff val="40000"/>
                  </a:srgbClr>
                </a:solidFill>
              </a:rPr>
              <a:t>Vygotsky’in</a:t>
            </a:r>
            <a:r>
              <a:rPr lang="tr-TR" sz="2400" b="1" dirty="0">
                <a:solidFill>
                  <a:srgbClr val="C0504D">
                    <a:lumMod val="60000"/>
                    <a:lumOff val="40000"/>
                  </a:srgbClr>
                </a:solidFill>
              </a:rPr>
              <a:t> görüşleri </a:t>
            </a:r>
            <a:r>
              <a:rPr lang="tr-TR" sz="2400" b="1" dirty="0" err="1">
                <a:solidFill>
                  <a:srgbClr val="C0504D">
                    <a:lumMod val="60000"/>
                    <a:lumOff val="40000"/>
                  </a:srgbClr>
                </a:solidFill>
              </a:rPr>
              <a:t>yapılandırmacılık</a:t>
            </a:r>
            <a:r>
              <a:rPr lang="tr-TR" sz="2400" b="1" dirty="0">
                <a:solidFill>
                  <a:srgbClr val="C0504D">
                    <a:lumMod val="60000"/>
                    <a:lumOff val="40000"/>
                  </a:srgbClr>
                </a:solidFill>
              </a:rPr>
              <a:t> açısından şu şekilde özetlenebilir:</a:t>
            </a:r>
            <a:endParaRPr lang="tr-TR" dirty="0"/>
          </a:p>
        </p:txBody>
      </p:sp>
      <p:sp>
        <p:nvSpPr>
          <p:cNvPr id="3" name="İçerik Yer Tutucusu 2"/>
          <p:cNvSpPr>
            <a:spLocks noGrp="1"/>
          </p:cNvSpPr>
          <p:nvPr>
            <p:ph idx="1"/>
          </p:nvPr>
        </p:nvSpPr>
        <p:spPr>
          <a:xfrm>
            <a:off x="1981200" y="1600201"/>
            <a:ext cx="8229600" cy="3773016"/>
          </a:xfrm>
        </p:spPr>
        <p:txBody>
          <a:bodyPr>
            <a:normAutofit fontScale="62500" lnSpcReduction="20000"/>
          </a:bodyPr>
          <a:lstStyle/>
          <a:p>
            <a:pPr algn="just"/>
            <a:r>
              <a:rPr lang="tr-TR" sz="2800" b="1" dirty="0" err="1">
                <a:solidFill>
                  <a:schemeClr val="accent2">
                    <a:lumMod val="60000"/>
                    <a:lumOff val="40000"/>
                  </a:schemeClr>
                </a:solidFill>
              </a:rPr>
              <a:t>Yakınsal</a:t>
            </a:r>
            <a:r>
              <a:rPr lang="tr-TR" sz="2800" b="1" dirty="0">
                <a:solidFill>
                  <a:schemeClr val="accent2">
                    <a:lumMod val="60000"/>
                    <a:lumOff val="40000"/>
                  </a:schemeClr>
                </a:solidFill>
              </a:rPr>
              <a:t> gelişim alanı: </a:t>
            </a:r>
            <a:r>
              <a:rPr lang="tr-TR" sz="2800" dirty="0"/>
              <a:t>Çocuğun öğrenme sırasındaki bilişsel gelişim etkinlikleri onun </a:t>
            </a:r>
            <a:r>
              <a:rPr lang="tr-TR" sz="2800" dirty="0" err="1"/>
              <a:t>yakınsal</a:t>
            </a:r>
            <a:r>
              <a:rPr lang="tr-TR" sz="2800" dirty="0"/>
              <a:t> gelişim alanını oluşturur. </a:t>
            </a:r>
          </a:p>
          <a:p>
            <a:pPr algn="just"/>
            <a:endParaRPr lang="tr-TR" sz="2800" dirty="0"/>
          </a:p>
          <a:p>
            <a:pPr algn="just"/>
            <a:r>
              <a:rPr lang="tr-TR" sz="2800" dirty="0"/>
              <a:t>Kendi başına bir sorunla baş etmeye çalışan  bir çocuk bunu başaramadığında yardıma gereksinim duyacaktır. Onun yardım alabileceği ortam onun </a:t>
            </a:r>
            <a:r>
              <a:rPr lang="tr-TR" sz="2800" dirty="0" err="1">
                <a:solidFill>
                  <a:schemeClr val="accent4">
                    <a:lumMod val="60000"/>
                    <a:lumOff val="40000"/>
                  </a:schemeClr>
                </a:solidFill>
              </a:rPr>
              <a:t>yakınsal</a:t>
            </a:r>
            <a:r>
              <a:rPr lang="tr-TR" sz="2800" dirty="0">
                <a:solidFill>
                  <a:schemeClr val="accent4">
                    <a:lumMod val="60000"/>
                    <a:lumOff val="40000"/>
                  </a:schemeClr>
                </a:solidFill>
              </a:rPr>
              <a:t> gelişim alanı</a:t>
            </a:r>
            <a:r>
              <a:rPr lang="tr-TR" sz="2800" dirty="0"/>
              <a:t>nı oluşturur. </a:t>
            </a:r>
          </a:p>
          <a:p>
            <a:pPr algn="just"/>
            <a:endParaRPr lang="tr-TR" sz="2800" dirty="0"/>
          </a:p>
          <a:p>
            <a:pPr algn="just"/>
            <a:r>
              <a:rPr lang="tr-TR" sz="2800" dirty="0" err="1"/>
              <a:t>Yakınsal</a:t>
            </a:r>
            <a:r>
              <a:rPr lang="tr-TR" sz="2800" dirty="0"/>
              <a:t> gelişim alanı, bireyin bilgiyi yapılandırma becerisini ve bilişsel gelişimini etkileyen önemli bir kavramdır. </a:t>
            </a:r>
          </a:p>
          <a:p>
            <a:pPr algn="just"/>
            <a:endParaRPr lang="tr-TR" sz="2800" dirty="0"/>
          </a:p>
          <a:p>
            <a:pPr algn="just"/>
            <a:r>
              <a:rPr lang="tr-TR" sz="2800" dirty="0" err="1"/>
              <a:t>Yakınsal</a:t>
            </a:r>
            <a:r>
              <a:rPr lang="tr-TR" sz="2800" dirty="0"/>
              <a:t> gelişim alanında ne kadar çok uyarıcı (öğretmen, uzman, kitap, güvenli bir atmosfer, sevgi, dayanışma </a:t>
            </a:r>
            <a:r>
              <a:rPr lang="tr-TR" sz="2800" dirty="0" err="1"/>
              <a:t>v.b</a:t>
            </a:r>
            <a:r>
              <a:rPr lang="tr-TR" sz="2800" dirty="0"/>
              <a:t>.) varsa bilişsel gelişim ve yapılandırma o kadar güçlü ve etkili olur. </a:t>
            </a:r>
          </a:p>
          <a:p>
            <a:endParaRPr lang="tr-TR" dirty="0"/>
          </a:p>
          <a:p>
            <a:endParaRPr lang="tr-TR" dirty="0"/>
          </a:p>
        </p:txBody>
      </p:sp>
      <p:sp>
        <p:nvSpPr>
          <p:cNvPr id="4" name="Veri Yer Tutucusu 3"/>
          <p:cNvSpPr>
            <a:spLocks noGrp="1"/>
          </p:cNvSpPr>
          <p:nvPr>
            <p:ph type="dt" sz="half" idx="10"/>
          </p:nvPr>
        </p:nvSpPr>
        <p:spPr/>
        <p:txBody>
          <a:bodyPr/>
          <a:lstStyle/>
          <a:p>
            <a:fld id="{70C6266F-DD5A-4E75-AC72-4D835FEFC23E}"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36</a:t>
            </a:fld>
            <a:endParaRPr lang="tr-TR"/>
          </a:p>
        </p:txBody>
      </p:sp>
    </p:spTree>
    <p:extLst>
      <p:ext uri="{BB962C8B-B14F-4D97-AF65-F5344CB8AC3E}">
        <p14:creationId xmlns:p14="http://schemas.microsoft.com/office/powerpoint/2010/main" val="16748099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err="1">
                <a:solidFill>
                  <a:schemeClr val="accent4">
                    <a:lumMod val="60000"/>
                    <a:lumOff val="40000"/>
                  </a:schemeClr>
                </a:solidFill>
              </a:rPr>
              <a:t>Yapılandırmacı</a:t>
            </a:r>
            <a:r>
              <a:rPr lang="tr-TR" sz="2800" b="1" dirty="0">
                <a:solidFill>
                  <a:schemeClr val="accent4">
                    <a:lumMod val="60000"/>
                    <a:lumOff val="40000"/>
                  </a:schemeClr>
                </a:solidFill>
              </a:rPr>
              <a:t> Ders Olgusu</a:t>
            </a:r>
          </a:p>
        </p:txBody>
      </p:sp>
      <p:sp>
        <p:nvSpPr>
          <p:cNvPr id="3" name="İçerik Yer Tutucusu 2"/>
          <p:cNvSpPr>
            <a:spLocks noGrp="1"/>
          </p:cNvSpPr>
          <p:nvPr>
            <p:ph idx="1"/>
          </p:nvPr>
        </p:nvSpPr>
        <p:spPr/>
        <p:txBody>
          <a:bodyPr>
            <a:normAutofit/>
          </a:bodyPr>
          <a:lstStyle/>
          <a:p>
            <a:pPr algn="just"/>
            <a:r>
              <a:rPr lang="tr-TR" sz="2400" dirty="0" err="1"/>
              <a:t>Yapılandırmacı</a:t>
            </a:r>
            <a:r>
              <a:rPr lang="tr-TR" sz="2400" dirty="0"/>
              <a:t> ders bir süreçtir. </a:t>
            </a:r>
          </a:p>
          <a:p>
            <a:pPr algn="just"/>
            <a:endParaRPr lang="tr-TR" sz="2400" dirty="0"/>
          </a:p>
          <a:p>
            <a:pPr algn="just"/>
            <a:r>
              <a:rPr lang="tr-TR" sz="2400" dirty="0" err="1"/>
              <a:t>Yapılandırmacı</a:t>
            </a:r>
            <a:r>
              <a:rPr lang="tr-TR" sz="2400" dirty="0"/>
              <a:t> derste önemle vurgulanması gereken şey, öğrenenlere kesin ve şaşmaz bilgileri öğretmek değil, mantıklı bir yorumun nasıl yapılabileceğini göstermektir. </a:t>
            </a:r>
          </a:p>
          <a:p>
            <a:pPr algn="just"/>
            <a:endParaRPr lang="tr-TR" sz="2800" dirty="0"/>
          </a:p>
        </p:txBody>
      </p:sp>
      <p:sp>
        <p:nvSpPr>
          <p:cNvPr id="4" name="Veri Yer Tutucusu 3"/>
          <p:cNvSpPr>
            <a:spLocks noGrp="1"/>
          </p:cNvSpPr>
          <p:nvPr>
            <p:ph type="dt" sz="half" idx="10"/>
          </p:nvPr>
        </p:nvSpPr>
        <p:spPr/>
        <p:txBody>
          <a:bodyPr/>
          <a:lstStyle/>
          <a:p>
            <a:fld id="{E2D65C28-ADFB-415E-87B3-6F87BED98939}"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37</a:t>
            </a:fld>
            <a:endParaRPr lang="tr-TR"/>
          </a:p>
        </p:txBody>
      </p:sp>
    </p:spTree>
    <p:extLst>
      <p:ext uri="{BB962C8B-B14F-4D97-AF65-F5344CB8AC3E}">
        <p14:creationId xmlns:p14="http://schemas.microsoft.com/office/powerpoint/2010/main" val="15838205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b="1" dirty="0" err="1">
                <a:solidFill>
                  <a:srgbClr val="8064A2">
                    <a:lumMod val="60000"/>
                    <a:lumOff val="40000"/>
                  </a:srgbClr>
                </a:solidFill>
              </a:rPr>
              <a:t>Yapılandırmacı</a:t>
            </a:r>
            <a:r>
              <a:rPr lang="tr-TR" sz="2800" b="1" dirty="0">
                <a:solidFill>
                  <a:srgbClr val="8064A2">
                    <a:lumMod val="60000"/>
                    <a:lumOff val="40000"/>
                  </a:srgbClr>
                </a:solidFill>
              </a:rPr>
              <a:t> Ders Olgusu</a:t>
            </a:r>
            <a:endParaRPr lang="tr-TR" dirty="0"/>
          </a:p>
        </p:txBody>
      </p:sp>
      <p:sp>
        <p:nvSpPr>
          <p:cNvPr id="3" name="İçerik Yer Tutucusu 2"/>
          <p:cNvSpPr>
            <a:spLocks noGrp="1"/>
          </p:cNvSpPr>
          <p:nvPr>
            <p:ph idx="1"/>
          </p:nvPr>
        </p:nvSpPr>
        <p:spPr>
          <a:xfrm>
            <a:off x="1981200" y="1556793"/>
            <a:ext cx="8229600" cy="4525963"/>
          </a:xfrm>
        </p:spPr>
        <p:txBody>
          <a:bodyPr>
            <a:normAutofit fontScale="85000" lnSpcReduction="10000"/>
          </a:bodyPr>
          <a:lstStyle/>
          <a:p>
            <a:pPr marL="0" indent="0" algn="just">
              <a:buNone/>
            </a:pPr>
            <a:r>
              <a:rPr lang="tr-TR" sz="2400" dirty="0"/>
              <a:t>	</a:t>
            </a:r>
            <a:r>
              <a:rPr lang="tr-TR" sz="2400" dirty="0" err="1"/>
              <a:t>Yapılandırmacı</a:t>
            </a:r>
            <a:r>
              <a:rPr lang="tr-TR" sz="2400" dirty="0"/>
              <a:t> derste </a:t>
            </a:r>
            <a:r>
              <a:rPr lang="tr-TR" sz="2400" dirty="0">
                <a:solidFill>
                  <a:schemeClr val="accent2">
                    <a:lumMod val="60000"/>
                    <a:lumOff val="40000"/>
                  </a:schemeClr>
                </a:solidFill>
              </a:rPr>
              <a:t>çeşitlilik ve yaratıcılık </a:t>
            </a:r>
            <a:r>
              <a:rPr lang="tr-TR" sz="2400" dirty="0"/>
              <a:t>desteklenmesi gereken bir noktadır. Etkin ve yakın dinleme paylaşımcı ve hoşgörülü bir sınıf ortamı yaratır. Buna göre yakından dinleme ilkeleri;</a:t>
            </a:r>
          </a:p>
          <a:p>
            <a:endParaRPr lang="tr-TR" sz="2400" dirty="0"/>
          </a:p>
          <a:p>
            <a:r>
              <a:rPr lang="tr-TR" sz="2400" dirty="0"/>
              <a:t>Öğrencilerin sözlerinden kanıtlar sağlama</a:t>
            </a:r>
          </a:p>
          <a:p>
            <a:r>
              <a:rPr lang="tr-TR" sz="2400" dirty="0"/>
              <a:t>Öğrencilerin özerk ifadelerini destekleme</a:t>
            </a:r>
          </a:p>
          <a:p>
            <a:r>
              <a:rPr lang="tr-TR" sz="2400" dirty="0"/>
              <a:t>Cevap veren kontrolünden çıkma</a:t>
            </a:r>
          </a:p>
          <a:p>
            <a:r>
              <a:rPr lang="tr-TR" sz="2400" dirty="0"/>
              <a:t>Öğrencilerin çelişkileri ve hataları bulmasına yardım etme</a:t>
            </a:r>
          </a:p>
          <a:p>
            <a:r>
              <a:rPr lang="tr-TR" sz="2400" dirty="0"/>
              <a:t>Olgu ve olayların farklı ve görünmeyen boyutları üzerinde düşünmeye ve sorgulamaya yönlendirme</a:t>
            </a:r>
          </a:p>
          <a:p>
            <a:r>
              <a:rPr lang="tr-TR" sz="2400" dirty="0"/>
              <a:t>Öğrenenlerin ilgilerini çekecek sorular ortaya koyma</a:t>
            </a:r>
          </a:p>
          <a:p>
            <a:r>
              <a:rPr lang="tr-TR" sz="2400" dirty="0"/>
              <a:t>Diğer öğretmenlerle diyalogu destekleme</a:t>
            </a:r>
          </a:p>
          <a:p>
            <a:endParaRPr lang="tr-TR" sz="2400" dirty="0"/>
          </a:p>
          <a:p>
            <a:endParaRPr lang="tr-TR" sz="2400" dirty="0"/>
          </a:p>
          <a:p>
            <a:endParaRPr lang="tr-TR" sz="2400" dirty="0"/>
          </a:p>
        </p:txBody>
      </p:sp>
      <p:sp>
        <p:nvSpPr>
          <p:cNvPr id="4" name="Veri Yer Tutucusu 3"/>
          <p:cNvSpPr>
            <a:spLocks noGrp="1"/>
          </p:cNvSpPr>
          <p:nvPr>
            <p:ph type="dt" sz="half" idx="10"/>
          </p:nvPr>
        </p:nvSpPr>
        <p:spPr/>
        <p:txBody>
          <a:bodyPr/>
          <a:lstStyle/>
          <a:p>
            <a:fld id="{C74F35CB-3F4E-4E22-9D02-F2ACA32A4FD8}"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38</a:t>
            </a:fld>
            <a:endParaRPr lang="tr-TR"/>
          </a:p>
        </p:txBody>
      </p:sp>
    </p:spTree>
    <p:extLst>
      <p:ext uri="{BB962C8B-B14F-4D97-AF65-F5344CB8AC3E}">
        <p14:creationId xmlns:p14="http://schemas.microsoft.com/office/powerpoint/2010/main" val="17038447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t>Yapılandırmacı</a:t>
            </a:r>
            <a:r>
              <a:rPr lang="tr-TR" sz="2800" dirty="0"/>
              <a:t> yaklaşıma dayalı öğrenmede,</a:t>
            </a:r>
          </a:p>
        </p:txBody>
      </p:sp>
      <p:sp>
        <p:nvSpPr>
          <p:cNvPr id="3" name="İçerik Yer Tutucusu 2"/>
          <p:cNvSpPr>
            <a:spLocks noGrp="1"/>
          </p:cNvSpPr>
          <p:nvPr>
            <p:ph idx="1"/>
          </p:nvPr>
        </p:nvSpPr>
        <p:spPr/>
        <p:txBody>
          <a:bodyPr>
            <a:normAutofit/>
          </a:bodyPr>
          <a:lstStyle/>
          <a:p>
            <a:pPr marL="0" indent="0" algn="just">
              <a:buNone/>
            </a:pPr>
            <a:r>
              <a:rPr lang="tr-TR" sz="2400" dirty="0"/>
              <a:t>öğrenen </a:t>
            </a:r>
          </a:p>
          <a:p>
            <a:pPr algn="just"/>
            <a:endParaRPr lang="tr-TR" sz="2400" dirty="0"/>
          </a:p>
          <a:p>
            <a:pPr lvl="1" algn="just"/>
            <a:r>
              <a:rPr lang="tr-TR" sz="2400" dirty="0"/>
              <a:t>öğrenmeyi aşılması zor yüksek bir duvar olarak değil, </a:t>
            </a:r>
          </a:p>
          <a:p>
            <a:pPr marL="0" indent="0" algn="just">
              <a:buNone/>
            </a:pPr>
            <a:r>
              <a:rPr lang="tr-TR" sz="2400" dirty="0"/>
              <a:t>	keşfedilmeyi bekleyen gizemli bir dünya olarak görür. </a:t>
            </a:r>
          </a:p>
          <a:p>
            <a:pPr marL="0" indent="0" algn="just">
              <a:buNone/>
            </a:pPr>
            <a:r>
              <a:rPr lang="tr-TR" sz="2400" dirty="0"/>
              <a:t>	</a:t>
            </a:r>
            <a:r>
              <a:rPr lang="tr-TR" dirty="0"/>
              <a:t>Bu da öğrencilerin motivasyonunu artırarak bireyleri yeni 	öğrenme 	etkinliklerine yönlendirir.</a:t>
            </a:r>
          </a:p>
        </p:txBody>
      </p:sp>
      <p:sp>
        <p:nvSpPr>
          <p:cNvPr id="4" name="Veri Yer Tutucusu 3"/>
          <p:cNvSpPr>
            <a:spLocks noGrp="1"/>
          </p:cNvSpPr>
          <p:nvPr>
            <p:ph type="dt" sz="half" idx="10"/>
          </p:nvPr>
        </p:nvSpPr>
        <p:spPr/>
        <p:txBody>
          <a:bodyPr/>
          <a:lstStyle/>
          <a:p>
            <a:fld id="{0A282392-396F-4A29-A976-043E1D617C2E}"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39</a:t>
            </a:fld>
            <a:endParaRPr lang="tr-TR"/>
          </a:p>
        </p:txBody>
      </p:sp>
    </p:spTree>
    <p:extLst>
      <p:ext uri="{BB962C8B-B14F-4D97-AF65-F5344CB8AC3E}">
        <p14:creationId xmlns:p14="http://schemas.microsoft.com/office/powerpoint/2010/main" val="2943775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lnSpc>
                <a:spcPct val="150000"/>
              </a:lnSpc>
            </a:pPr>
            <a:r>
              <a:rPr lang="en-US" dirty="0" err="1"/>
              <a:t>Davranışçı</a:t>
            </a:r>
            <a:r>
              <a:rPr lang="en-US" dirty="0"/>
              <a:t> </a:t>
            </a:r>
            <a:r>
              <a:rPr lang="en-US" dirty="0" err="1"/>
              <a:t>paradigmanın</a:t>
            </a:r>
            <a:r>
              <a:rPr lang="en-US" dirty="0"/>
              <a:t> 1970’lerde </a:t>
            </a:r>
            <a:r>
              <a:rPr lang="en-US" dirty="0" err="1"/>
              <a:t>düşüşe</a:t>
            </a:r>
            <a:r>
              <a:rPr lang="en-US" dirty="0"/>
              <a:t> </a:t>
            </a:r>
            <a:r>
              <a:rPr lang="en-US" dirty="0" err="1" smtClean="0"/>
              <a:t>geçtiğin</a:t>
            </a:r>
            <a:r>
              <a:rPr lang="tr-TR" dirty="0" smtClean="0"/>
              <a:t>e, öte yandan</a:t>
            </a:r>
            <a:r>
              <a:rPr lang="en-US" dirty="0" smtClean="0"/>
              <a:t> </a:t>
            </a:r>
            <a:r>
              <a:rPr lang="en-US" dirty="0"/>
              <a:t>1980’lerden </a:t>
            </a:r>
            <a:r>
              <a:rPr lang="en-US" dirty="0" err="1"/>
              <a:t>itibaren</a:t>
            </a:r>
            <a:r>
              <a:rPr lang="en-US" dirty="0"/>
              <a:t> </a:t>
            </a:r>
            <a:r>
              <a:rPr lang="en-US" dirty="0" err="1"/>
              <a:t>bu</a:t>
            </a:r>
            <a:r>
              <a:rPr lang="en-US" dirty="0"/>
              <a:t> </a:t>
            </a:r>
            <a:r>
              <a:rPr lang="en-US" dirty="0" err="1"/>
              <a:t>paradigmaların</a:t>
            </a:r>
            <a:r>
              <a:rPr lang="en-US" dirty="0"/>
              <a:t> </a:t>
            </a:r>
            <a:r>
              <a:rPr lang="en-US" dirty="0" err="1"/>
              <a:t>Yorumlamacı</a:t>
            </a:r>
            <a:r>
              <a:rPr lang="en-US" dirty="0"/>
              <a:t> </a:t>
            </a:r>
            <a:r>
              <a:rPr lang="en-US" dirty="0" err="1"/>
              <a:t>ve</a:t>
            </a:r>
            <a:r>
              <a:rPr lang="en-US" dirty="0"/>
              <a:t> </a:t>
            </a:r>
            <a:r>
              <a:rPr lang="en-US" dirty="0" err="1"/>
              <a:t>Oluşturmacı</a:t>
            </a:r>
            <a:r>
              <a:rPr lang="en-US" dirty="0"/>
              <a:t> (</a:t>
            </a:r>
            <a:r>
              <a:rPr lang="en-US" dirty="0" err="1"/>
              <a:t>Interpretivist</a:t>
            </a:r>
            <a:r>
              <a:rPr lang="en-US" dirty="0"/>
              <a:t>, Constructivist) </a:t>
            </a:r>
            <a:r>
              <a:rPr lang="en-US" dirty="0" err="1"/>
              <a:t>paradigmalarla</a:t>
            </a:r>
            <a:r>
              <a:rPr lang="en-US" dirty="0"/>
              <a:t> </a:t>
            </a:r>
            <a:r>
              <a:rPr lang="en-US" dirty="0" err="1"/>
              <a:t>yer</a:t>
            </a:r>
            <a:r>
              <a:rPr lang="en-US" dirty="0"/>
              <a:t> </a:t>
            </a:r>
            <a:r>
              <a:rPr lang="en-US" dirty="0" err="1"/>
              <a:t>değiştirdiğine</a:t>
            </a:r>
            <a:r>
              <a:rPr lang="en-US" dirty="0"/>
              <a:t> </a:t>
            </a:r>
            <a:r>
              <a:rPr lang="en-US" dirty="0" err="1"/>
              <a:t>tanık</a:t>
            </a:r>
            <a:r>
              <a:rPr lang="en-US" dirty="0"/>
              <a:t> </a:t>
            </a:r>
            <a:r>
              <a:rPr lang="en-US" dirty="0" err="1"/>
              <a:t>olmaktayız</a:t>
            </a:r>
            <a:r>
              <a:rPr lang="en-US" dirty="0"/>
              <a:t>. </a:t>
            </a:r>
            <a:endParaRPr lang="tr-TR" dirty="0" smtClean="0"/>
          </a:p>
          <a:p>
            <a:pPr algn="just">
              <a:lnSpc>
                <a:spcPct val="150000"/>
              </a:lnSpc>
            </a:pPr>
            <a:endParaRPr lang="tr-TR" dirty="0"/>
          </a:p>
          <a:p>
            <a:pPr algn="just">
              <a:lnSpc>
                <a:spcPct val="150000"/>
              </a:lnSpc>
            </a:pPr>
            <a:r>
              <a:rPr lang="en-US" dirty="0" err="1" smtClean="0"/>
              <a:t>Yorumlamacı</a:t>
            </a:r>
            <a:r>
              <a:rPr lang="en-US" dirty="0" smtClean="0"/>
              <a:t>/</a:t>
            </a:r>
            <a:r>
              <a:rPr lang="en-US" dirty="0" err="1" smtClean="0"/>
              <a:t>oluşturmacı</a:t>
            </a:r>
            <a:r>
              <a:rPr lang="en-US" dirty="0" smtClean="0"/>
              <a:t> </a:t>
            </a:r>
            <a:r>
              <a:rPr lang="en-US" dirty="0" err="1"/>
              <a:t>paradigmalar</a:t>
            </a:r>
            <a:r>
              <a:rPr lang="en-US" dirty="0"/>
              <a:t>, </a:t>
            </a:r>
            <a:r>
              <a:rPr lang="en-US" dirty="0" err="1"/>
              <a:t>Pozitivist</a:t>
            </a:r>
            <a:r>
              <a:rPr lang="en-US" dirty="0"/>
              <a:t>/</a:t>
            </a:r>
            <a:r>
              <a:rPr lang="en-US" dirty="0" err="1"/>
              <a:t>Akılcı</a:t>
            </a:r>
            <a:r>
              <a:rPr lang="en-US" dirty="0"/>
              <a:t> </a:t>
            </a:r>
            <a:r>
              <a:rPr lang="en-US" dirty="0" err="1"/>
              <a:t>paradigmalar</a:t>
            </a:r>
            <a:r>
              <a:rPr lang="en-US" dirty="0"/>
              <a:t> </a:t>
            </a:r>
            <a:r>
              <a:rPr lang="en-US" dirty="0" err="1"/>
              <a:t>tarafından</a:t>
            </a:r>
            <a:r>
              <a:rPr lang="en-US" dirty="0"/>
              <a:t> </a:t>
            </a:r>
            <a:r>
              <a:rPr lang="en-US" dirty="0" err="1"/>
              <a:t>iddia</a:t>
            </a:r>
            <a:r>
              <a:rPr lang="en-US" dirty="0"/>
              <a:t> </a:t>
            </a:r>
            <a:r>
              <a:rPr lang="en-US" dirty="0" err="1"/>
              <a:t>edilen</a:t>
            </a:r>
            <a:r>
              <a:rPr lang="en-US" dirty="0"/>
              <a:t> </a:t>
            </a:r>
            <a:r>
              <a:rPr lang="en-US" dirty="0" err="1"/>
              <a:t>nesnel</a:t>
            </a:r>
            <a:r>
              <a:rPr lang="en-US" dirty="0"/>
              <a:t> </a:t>
            </a:r>
            <a:r>
              <a:rPr lang="en-US" dirty="0" err="1"/>
              <a:t>bilginin</a:t>
            </a:r>
            <a:r>
              <a:rPr lang="en-US" dirty="0"/>
              <a:t> </a:t>
            </a:r>
            <a:r>
              <a:rPr lang="en-US" dirty="0" err="1"/>
              <a:t>aranıp</a:t>
            </a:r>
            <a:r>
              <a:rPr lang="en-US" dirty="0"/>
              <a:t> </a:t>
            </a:r>
            <a:r>
              <a:rPr lang="en-US" dirty="0" err="1"/>
              <a:t>bulunması</a:t>
            </a:r>
            <a:r>
              <a:rPr lang="en-US" dirty="0"/>
              <a:t> </a:t>
            </a:r>
            <a:r>
              <a:rPr lang="en-US" dirty="0" err="1"/>
              <a:t>veya</a:t>
            </a:r>
            <a:r>
              <a:rPr lang="en-US" dirty="0"/>
              <a:t> </a:t>
            </a:r>
            <a:r>
              <a:rPr lang="en-US" dirty="0" err="1"/>
              <a:t>ortaya</a:t>
            </a:r>
            <a:r>
              <a:rPr lang="en-US" dirty="0"/>
              <a:t> </a:t>
            </a:r>
            <a:r>
              <a:rPr lang="en-US" dirty="0" err="1"/>
              <a:t>çıkarılması</a:t>
            </a:r>
            <a:r>
              <a:rPr lang="en-US" dirty="0"/>
              <a:t> (</a:t>
            </a:r>
            <a:r>
              <a:rPr lang="en-US" dirty="0" err="1"/>
              <a:t>varolan</a:t>
            </a:r>
            <a:r>
              <a:rPr lang="en-US" dirty="0"/>
              <a:t> </a:t>
            </a:r>
            <a:r>
              <a:rPr lang="en-US" dirty="0" err="1"/>
              <a:t>bir</a:t>
            </a:r>
            <a:r>
              <a:rPr lang="en-US" dirty="0"/>
              <a:t> </a:t>
            </a:r>
            <a:r>
              <a:rPr lang="en-US" dirty="0" err="1"/>
              <a:t>bilginin</a:t>
            </a:r>
            <a:r>
              <a:rPr lang="en-US" dirty="0"/>
              <a:t> </a:t>
            </a:r>
            <a:r>
              <a:rPr lang="en-US" dirty="0" err="1"/>
              <a:t>veya</a:t>
            </a:r>
            <a:r>
              <a:rPr lang="en-US" dirty="0"/>
              <a:t> </a:t>
            </a:r>
            <a:r>
              <a:rPr lang="en-US" dirty="0" err="1"/>
              <a:t>yasanın</a:t>
            </a:r>
            <a:r>
              <a:rPr lang="en-US" dirty="0"/>
              <a:t> </a:t>
            </a:r>
            <a:r>
              <a:rPr lang="en-US" dirty="0" err="1"/>
              <a:t>keşfedilmesi</a:t>
            </a:r>
            <a:r>
              <a:rPr lang="en-US" dirty="0"/>
              <a:t>) </a:t>
            </a:r>
            <a:r>
              <a:rPr lang="en-US" dirty="0" err="1"/>
              <a:t>yerine</a:t>
            </a:r>
            <a:r>
              <a:rPr lang="en-US" dirty="0"/>
              <a:t> </a:t>
            </a:r>
            <a:r>
              <a:rPr lang="en-US" dirty="0" err="1"/>
              <a:t>bilginin</a:t>
            </a:r>
            <a:r>
              <a:rPr lang="en-US" dirty="0"/>
              <a:t> </a:t>
            </a:r>
            <a:r>
              <a:rPr lang="en-US" dirty="0" err="1"/>
              <a:t>birey</a:t>
            </a:r>
            <a:r>
              <a:rPr lang="en-US" dirty="0"/>
              <a:t> </a:t>
            </a:r>
            <a:r>
              <a:rPr lang="en-US" dirty="0" err="1"/>
              <a:t>veya</a:t>
            </a:r>
            <a:r>
              <a:rPr lang="en-US" dirty="0"/>
              <a:t> </a:t>
            </a:r>
            <a:r>
              <a:rPr lang="en-US" dirty="0" err="1"/>
              <a:t>araştırmacının</a:t>
            </a:r>
            <a:r>
              <a:rPr lang="en-US" dirty="0"/>
              <a:t> </a:t>
            </a:r>
            <a:r>
              <a:rPr lang="en-US" dirty="0" err="1"/>
              <a:t>yorumlamasına</a:t>
            </a:r>
            <a:r>
              <a:rPr lang="en-US" dirty="0"/>
              <a:t> </a:t>
            </a:r>
            <a:r>
              <a:rPr lang="en-US" dirty="0" err="1"/>
              <a:t>ve</a:t>
            </a:r>
            <a:r>
              <a:rPr lang="en-US" dirty="0"/>
              <a:t> </a:t>
            </a:r>
            <a:r>
              <a:rPr lang="en-US" dirty="0" err="1"/>
              <a:t>oluşturmasına</a:t>
            </a:r>
            <a:r>
              <a:rPr lang="en-US" dirty="0"/>
              <a:t> </a:t>
            </a:r>
            <a:r>
              <a:rPr lang="en-US" dirty="0" err="1"/>
              <a:t>dayalı</a:t>
            </a:r>
            <a:r>
              <a:rPr lang="en-US" dirty="0"/>
              <a:t> </a:t>
            </a:r>
            <a:r>
              <a:rPr lang="en-US" dirty="0" err="1"/>
              <a:t>olduğunu</a:t>
            </a:r>
            <a:r>
              <a:rPr lang="en-US" dirty="0"/>
              <a:t> </a:t>
            </a:r>
            <a:r>
              <a:rPr lang="en-US" dirty="0" err="1"/>
              <a:t>varsayar</a:t>
            </a:r>
            <a:r>
              <a:rPr lang="en-US" dirty="0"/>
              <a:t>. </a:t>
            </a:r>
            <a:endParaRPr lang="tr-TR" dirty="0"/>
          </a:p>
        </p:txBody>
      </p:sp>
      <p:sp>
        <p:nvSpPr>
          <p:cNvPr id="4" name="Veri Yer Tutucusu 3"/>
          <p:cNvSpPr>
            <a:spLocks noGrp="1"/>
          </p:cNvSpPr>
          <p:nvPr>
            <p:ph type="dt" sz="half" idx="10"/>
          </p:nvPr>
        </p:nvSpPr>
        <p:spPr/>
        <p:txBody>
          <a:bodyPr/>
          <a:lstStyle/>
          <a:p>
            <a:fld id="{471111D8-669F-4886-A7F6-F7270BB991DA}"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4</a:t>
            </a:fld>
            <a:endParaRPr lang="tr-TR"/>
          </a:p>
        </p:txBody>
      </p:sp>
    </p:spTree>
    <p:extLst>
      <p:ext uri="{BB962C8B-B14F-4D97-AF65-F5344CB8AC3E}">
        <p14:creationId xmlns:p14="http://schemas.microsoft.com/office/powerpoint/2010/main" val="191853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sz="2800" b="1" dirty="0" err="1">
                <a:solidFill>
                  <a:schemeClr val="accent4">
                    <a:lumMod val="60000"/>
                    <a:lumOff val="40000"/>
                  </a:schemeClr>
                </a:solidFill>
              </a:rPr>
              <a:t>Yapılandırmacı</a:t>
            </a:r>
            <a:r>
              <a:rPr lang="tr-TR" sz="2800" b="1" dirty="0">
                <a:solidFill>
                  <a:schemeClr val="accent4">
                    <a:lumMod val="60000"/>
                    <a:lumOff val="40000"/>
                  </a:schemeClr>
                </a:solidFill>
              </a:rPr>
              <a:t> Sınıf</a:t>
            </a:r>
          </a:p>
        </p:txBody>
      </p:sp>
      <p:sp>
        <p:nvSpPr>
          <p:cNvPr id="3" name="İçerik Yer Tutucusu 2"/>
          <p:cNvSpPr>
            <a:spLocks noGrp="1"/>
          </p:cNvSpPr>
          <p:nvPr>
            <p:ph idx="1"/>
          </p:nvPr>
        </p:nvSpPr>
        <p:spPr/>
        <p:txBody>
          <a:bodyPr>
            <a:normAutofit/>
          </a:bodyPr>
          <a:lstStyle/>
          <a:p>
            <a:r>
              <a:rPr lang="tr-TR" sz="2400" dirty="0"/>
              <a:t>Kalabalık olmamalıdır</a:t>
            </a:r>
          </a:p>
          <a:p>
            <a:r>
              <a:rPr lang="tr-TR" sz="2400" dirty="0"/>
              <a:t>Teknolojik olmalıdır</a:t>
            </a:r>
          </a:p>
          <a:p>
            <a:r>
              <a:rPr lang="tr-TR" sz="2400" dirty="0"/>
              <a:t>Sınıflar branşlara ayrılmalıdır</a:t>
            </a:r>
          </a:p>
          <a:p>
            <a:r>
              <a:rPr lang="tr-TR" sz="2400" dirty="0"/>
              <a:t>Sınıf en azından iki bölümden oluşmalıdır</a:t>
            </a:r>
          </a:p>
          <a:p>
            <a:r>
              <a:rPr lang="tr-TR" sz="2400" dirty="0"/>
              <a:t>Sınıfın bir bölümü öğretmen ofisi gibi tasarlanmalıdır</a:t>
            </a:r>
          </a:p>
          <a:p>
            <a:r>
              <a:rPr lang="tr-TR" sz="2400" dirty="0"/>
              <a:t>Öğrenci her türlü etkinliği sınıfta yapabilecek standartlara ve ortama kavuşturulmalıdır</a:t>
            </a:r>
          </a:p>
          <a:p>
            <a:endParaRPr lang="tr-TR" dirty="0"/>
          </a:p>
        </p:txBody>
      </p:sp>
      <p:sp>
        <p:nvSpPr>
          <p:cNvPr id="4" name="Veri Yer Tutucusu 3"/>
          <p:cNvSpPr>
            <a:spLocks noGrp="1"/>
          </p:cNvSpPr>
          <p:nvPr>
            <p:ph type="dt" sz="half" idx="10"/>
          </p:nvPr>
        </p:nvSpPr>
        <p:spPr/>
        <p:txBody>
          <a:bodyPr/>
          <a:lstStyle/>
          <a:p>
            <a:fld id="{204B43F8-87BE-430F-A26D-DAC1CA528CE8}"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40</a:t>
            </a:fld>
            <a:endParaRPr lang="tr-TR"/>
          </a:p>
        </p:txBody>
      </p:sp>
    </p:spTree>
    <p:extLst>
      <p:ext uri="{BB962C8B-B14F-4D97-AF65-F5344CB8AC3E}">
        <p14:creationId xmlns:p14="http://schemas.microsoft.com/office/powerpoint/2010/main" val="42563480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sz="2800" b="1" dirty="0" err="1">
                <a:solidFill>
                  <a:srgbClr val="8064A2">
                    <a:lumMod val="60000"/>
                    <a:lumOff val="40000"/>
                  </a:srgbClr>
                </a:solidFill>
              </a:rPr>
              <a:t>Yapılandırmacı</a:t>
            </a:r>
            <a:r>
              <a:rPr lang="tr-TR" sz="2800" b="1" dirty="0">
                <a:solidFill>
                  <a:srgbClr val="8064A2">
                    <a:lumMod val="60000"/>
                    <a:lumOff val="40000"/>
                  </a:srgbClr>
                </a:solidFill>
              </a:rPr>
              <a:t> Sınıf</a:t>
            </a:r>
            <a:endParaRPr lang="tr-TR" dirty="0"/>
          </a:p>
        </p:txBody>
      </p:sp>
      <p:sp>
        <p:nvSpPr>
          <p:cNvPr id="3" name="İçerik Yer Tutucusu 2"/>
          <p:cNvSpPr>
            <a:spLocks noGrp="1"/>
          </p:cNvSpPr>
          <p:nvPr>
            <p:ph idx="1"/>
          </p:nvPr>
        </p:nvSpPr>
        <p:spPr>
          <a:xfrm>
            <a:off x="1981200" y="1600202"/>
            <a:ext cx="8229600" cy="3556991"/>
          </a:xfrm>
        </p:spPr>
        <p:txBody>
          <a:bodyPr>
            <a:normAutofit fontScale="92500" lnSpcReduction="10000"/>
          </a:bodyPr>
          <a:lstStyle/>
          <a:p>
            <a:r>
              <a:rPr lang="tr-TR" sz="2400" dirty="0"/>
              <a:t>Her öğrencinin özel masa, dolap ve mümkünse dizüstü bilgisayarı bulunmalıdır</a:t>
            </a:r>
          </a:p>
          <a:p>
            <a:r>
              <a:rPr lang="tr-TR" sz="2400" dirty="0"/>
              <a:t>Heterojen sınıflar olmalıdır</a:t>
            </a:r>
          </a:p>
          <a:p>
            <a:r>
              <a:rPr lang="tr-TR" sz="2400" dirty="0"/>
              <a:t>Sınıf, düzen ve biçim değiştirmeyi kolaylaştıracak taşınabilir eklenip çıkarılabilir masa ve materyallerden oluşmalıdır</a:t>
            </a:r>
          </a:p>
          <a:p>
            <a:r>
              <a:rPr lang="tr-TR" sz="2400" dirty="0"/>
              <a:t>Sınıf, ses ve gürültüyü geçirmeyen teknolojiden oluşmalıdır</a:t>
            </a:r>
          </a:p>
          <a:p>
            <a:r>
              <a:rPr lang="tr-TR" sz="2400" dirty="0"/>
              <a:t>Sınıf, öğrencinin okulda bulunmadığı zamanlarda evde öğretimi sağlayacak uzaktan öğretim teknolojisi ile desteklenmelidir</a:t>
            </a:r>
          </a:p>
          <a:p>
            <a:endParaRPr lang="tr-TR" dirty="0"/>
          </a:p>
          <a:p>
            <a:endParaRPr lang="tr-TR" dirty="0"/>
          </a:p>
        </p:txBody>
      </p:sp>
      <p:sp>
        <p:nvSpPr>
          <p:cNvPr id="4" name="Veri Yer Tutucusu 3"/>
          <p:cNvSpPr>
            <a:spLocks noGrp="1"/>
          </p:cNvSpPr>
          <p:nvPr>
            <p:ph type="dt" sz="half" idx="10"/>
          </p:nvPr>
        </p:nvSpPr>
        <p:spPr/>
        <p:txBody>
          <a:bodyPr/>
          <a:lstStyle/>
          <a:p>
            <a:fld id="{706741D4-0FD0-4999-96EB-1BA2928D3D87}"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41</a:t>
            </a:fld>
            <a:endParaRPr lang="tr-TR"/>
          </a:p>
        </p:txBody>
      </p:sp>
    </p:spTree>
    <p:extLst>
      <p:ext uri="{BB962C8B-B14F-4D97-AF65-F5344CB8AC3E}">
        <p14:creationId xmlns:p14="http://schemas.microsoft.com/office/powerpoint/2010/main" val="3220385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a:solidFill>
                  <a:schemeClr val="accent2">
                    <a:lumMod val="60000"/>
                    <a:lumOff val="40000"/>
                  </a:schemeClr>
                </a:solidFill>
              </a:rPr>
              <a:t>Sonuç olarak,</a:t>
            </a:r>
          </a:p>
        </p:txBody>
      </p:sp>
      <p:sp>
        <p:nvSpPr>
          <p:cNvPr id="3" name="İçerik Yer Tutucusu 2"/>
          <p:cNvSpPr>
            <a:spLocks noGrp="1"/>
          </p:cNvSpPr>
          <p:nvPr>
            <p:ph idx="1"/>
          </p:nvPr>
        </p:nvSpPr>
        <p:spPr/>
        <p:txBody>
          <a:bodyPr>
            <a:normAutofit fontScale="85000" lnSpcReduction="20000"/>
          </a:bodyPr>
          <a:lstStyle/>
          <a:p>
            <a:pPr marL="0" indent="0">
              <a:buNone/>
            </a:pPr>
            <a:r>
              <a:rPr lang="tr-TR" sz="2400" dirty="0" err="1"/>
              <a:t>Yapılandırmacılığa</a:t>
            </a:r>
            <a:r>
              <a:rPr lang="tr-TR" sz="2400" dirty="0"/>
              <a:t> en önemli katkı sağlayanlar;</a:t>
            </a:r>
          </a:p>
          <a:p>
            <a:pPr algn="just"/>
            <a:endParaRPr lang="tr-TR" sz="2400" dirty="0"/>
          </a:p>
          <a:p>
            <a:pPr algn="just"/>
            <a:r>
              <a:rPr lang="tr-TR" sz="2400" dirty="0" err="1"/>
              <a:t>Vico</a:t>
            </a:r>
            <a:r>
              <a:rPr lang="tr-TR" sz="2400" dirty="0"/>
              <a:t>, Kant, </a:t>
            </a:r>
            <a:r>
              <a:rPr lang="tr-TR" sz="2400" dirty="0" err="1"/>
              <a:t>Dewey</a:t>
            </a:r>
            <a:r>
              <a:rPr lang="tr-TR" sz="2400" dirty="0"/>
              <a:t>, </a:t>
            </a:r>
            <a:r>
              <a:rPr lang="tr-TR" sz="2400" dirty="0" err="1"/>
              <a:t>Piaget</a:t>
            </a:r>
            <a:r>
              <a:rPr lang="tr-TR" sz="2400" dirty="0"/>
              <a:t>, </a:t>
            </a:r>
            <a:r>
              <a:rPr lang="tr-TR" sz="2400" dirty="0" err="1"/>
              <a:t>Vygotsky’dır</a:t>
            </a:r>
            <a:r>
              <a:rPr lang="tr-TR" sz="2400" dirty="0"/>
              <a:t>. </a:t>
            </a:r>
          </a:p>
          <a:p>
            <a:pPr algn="just"/>
            <a:endParaRPr lang="tr-TR" sz="2400" dirty="0"/>
          </a:p>
          <a:p>
            <a:pPr algn="just"/>
            <a:r>
              <a:rPr lang="tr-TR" sz="2400" dirty="0"/>
              <a:t>Öğretmenin en önemli rolü, rehber ve organize edici olmaktır,</a:t>
            </a:r>
          </a:p>
          <a:p>
            <a:pPr algn="just"/>
            <a:endParaRPr lang="tr-TR" sz="2400" dirty="0"/>
          </a:p>
          <a:p>
            <a:pPr algn="just"/>
            <a:r>
              <a:rPr lang="tr-TR" sz="2400" dirty="0" err="1"/>
              <a:t>Yapılandırmacı</a:t>
            </a:r>
            <a:r>
              <a:rPr lang="tr-TR" sz="2400" dirty="0"/>
              <a:t> eğitim ve öğretimde kullanılabilecek en doğru öğretim yöntem ve teknikleri gözlem, deney, </a:t>
            </a:r>
            <a:r>
              <a:rPr lang="tr-TR" sz="2400" dirty="0" err="1"/>
              <a:t>işbirlikli</a:t>
            </a:r>
            <a:r>
              <a:rPr lang="tr-TR" sz="2400" dirty="0"/>
              <a:t> öğrenme, yaratıcı drama, problem çözme ve örnek olay analizidir.</a:t>
            </a:r>
          </a:p>
          <a:p>
            <a:pPr algn="just"/>
            <a:r>
              <a:rPr lang="tr-TR" sz="2400" dirty="0" err="1"/>
              <a:t>Yapılandırmacılık</a:t>
            </a:r>
            <a:r>
              <a:rPr lang="tr-TR" sz="2400" dirty="0"/>
              <a:t>, felsefi yönü ağır basan soyut bir model ve eklektik bir yapıya sahiptir. </a:t>
            </a:r>
          </a:p>
          <a:p>
            <a:endParaRPr lang="tr-TR" sz="2400" dirty="0"/>
          </a:p>
        </p:txBody>
      </p:sp>
      <p:sp>
        <p:nvSpPr>
          <p:cNvPr id="4" name="Veri Yer Tutucusu 3"/>
          <p:cNvSpPr>
            <a:spLocks noGrp="1"/>
          </p:cNvSpPr>
          <p:nvPr>
            <p:ph type="dt" sz="half" idx="10"/>
          </p:nvPr>
        </p:nvSpPr>
        <p:spPr/>
        <p:txBody>
          <a:bodyPr/>
          <a:lstStyle/>
          <a:p>
            <a:fld id="{FB24E879-1447-4C5B-B3B4-D505A76067B9}"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42</a:t>
            </a:fld>
            <a:endParaRPr lang="tr-TR"/>
          </a:p>
        </p:txBody>
      </p:sp>
    </p:spTree>
    <p:extLst>
      <p:ext uri="{BB962C8B-B14F-4D97-AF65-F5344CB8AC3E}">
        <p14:creationId xmlns:p14="http://schemas.microsoft.com/office/powerpoint/2010/main" val="23254933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a:solidFill>
                  <a:srgbClr val="C0504D">
                    <a:lumMod val="60000"/>
                    <a:lumOff val="40000"/>
                  </a:srgbClr>
                </a:solidFill>
              </a:rPr>
              <a:t>Sonuç olarak,</a:t>
            </a:r>
            <a:endParaRPr lang="tr-TR" dirty="0"/>
          </a:p>
        </p:txBody>
      </p:sp>
      <p:sp>
        <p:nvSpPr>
          <p:cNvPr id="3" name="İçerik Yer Tutucusu 2"/>
          <p:cNvSpPr>
            <a:spLocks noGrp="1"/>
          </p:cNvSpPr>
          <p:nvPr>
            <p:ph idx="1"/>
          </p:nvPr>
        </p:nvSpPr>
        <p:spPr/>
        <p:txBody>
          <a:bodyPr/>
          <a:lstStyle/>
          <a:p>
            <a:pPr marL="0" indent="0">
              <a:buNone/>
            </a:pPr>
            <a:r>
              <a:rPr lang="tr-TR" dirty="0" smtClean="0"/>
              <a:t>	</a:t>
            </a:r>
            <a:r>
              <a:rPr lang="tr-TR" sz="2400" dirty="0" err="1"/>
              <a:t>Yapılandırmacı</a:t>
            </a:r>
            <a:r>
              <a:rPr lang="tr-TR" sz="2400" dirty="0"/>
              <a:t> dersin;</a:t>
            </a:r>
          </a:p>
          <a:p>
            <a:endParaRPr lang="tr-TR" sz="2400" dirty="0"/>
          </a:p>
          <a:p>
            <a:r>
              <a:rPr lang="tr-TR" sz="2400" dirty="0"/>
              <a:t>Tek düzenleyicisi öğretmen değildir,</a:t>
            </a:r>
          </a:p>
          <a:p>
            <a:r>
              <a:rPr lang="tr-TR" sz="2400" dirty="0"/>
              <a:t>Tek materyali ders kitabı değildir</a:t>
            </a:r>
          </a:p>
          <a:p>
            <a:r>
              <a:rPr lang="tr-TR" sz="2400" dirty="0"/>
              <a:t>Belli bir zaman dilimiyle sınırlı değildir,</a:t>
            </a:r>
          </a:p>
          <a:p>
            <a:r>
              <a:rPr lang="tr-TR" sz="2400" dirty="0"/>
              <a:t>Oturma düzeni standart değildir.</a:t>
            </a:r>
          </a:p>
          <a:p>
            <a:endParaRPr lang="tr-TR" dirty="0"/>
          </a:p>
        </p:txBody>
      </p:sp>
      <p:sp>
        <p:nvSpPr>
          <p:cNvPr id="4" name="Veri Yer Tutucusu 3"/>
          <p:cNvSpPr>
            <a:spLocks noGrp="1"/>
          </p:cNvSpPr>
          <p:nvPr>
            <p:ph type="dt" sz="half" idx="10"/>
          </p:nvPr>
        </p:nvSpPr>
        <p:spPr/>
        <p:txBody>
          <a:bodyPr/>
          <a:lstStyle/>
          <a:p>
            <a:fld id="{96ED4D0F-F9B3-474D-9A6D-51CE34462D8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43</a:t>
            </a:fld>
            <a:endParaRPr lang="tr-TR"/>
          </a:p>
        </p:txBody>
      </p:sp>
    </p:spTree>
    <p:extLst>
      <p:ext uri="{BB962C8B-B14F-4D97-AF65-F5344CB8AC3E}">
        <p14:creationId xmlns:p14="http://schemas.microsoft.com/office/powerpoint/2010/main" val="13450806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Kaynaklar</a:t>
            </a:r>
          </a:p>
          <a:p>
            <a:r>
              <a:rPr lang="tr-TR" dirty="0"/>
              <a:t>Özden, Y. Şimşek, H. 1998.  Davranışçılıktan </a:t>
            </a:r>
            <a:r>
              <a:rPr lang="tr-TR" dirty="0" err="1"/>
              <a:t>Oluşturmacılığa</a:t>
            </a:r>
            <a:r>
              <a:rPr lang="tr-TR" dirty="0"/>
              <a:t>: “Öğrenme” Paradigmasının Dönüşümü ve Türk Eğitimi. “Bilgi ve Toplum” Dergisi Sayı 1, (1,19).</a:t>
            </a:r>
          </a:p>
          <a:p>
            <a:endParaRPr lang="tr-TR" dirty="0"/>
          </a:p>
        </p:txBody>
      </p:sp>
      <p:sp>
        <p:nvSpPr>
          <p:cNvPr id="4" name="Veri Yer Tutucusu 3"/>
          <p:cNvSpPr>
            <a:spLocks noGrp="1"/>
          </p:cNvSpPr>
          <p:nvPr>
            <p:ph type="dt" sz="half" idx="10"/>
          </p:nvPr>
        </p:nvSpPr>
        <p:spPr/>
        <p:txBody>
          <a:bodyPr/>
          <a:lstStyle/>
          <a:p>
            <a:fld id="{C2E92E8A-D20F-45DB-9BCA-7CCCDE99D748}"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44</a:t>
            </a:fld>
            <a:endParaRPr lang="tr-TR"/>
          </a:p>
        </p:txBody>
      </p:sp>
    </p:spTree>
    <p:extLst>
      <p:ext uri="{BB962C8B-B14F-4D97-AF65-F5344CB8AC3E}">
        <p14:creationId xmlns:p14="http://schemas.microsoft.com/office/powerpoint/2010/main" val="1023590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tr-TR" sz="2800" b="1" dirty="0">
                <a:solidFill>
                  <a:srgbClr val="663300"/>
                </a:solidFill>
              </a:rPr>
              <a:t>Aktif Öğrenme Nedir?</a:t>
            </a:r>
            <a:endParaRPr lang="en-US" sz="2800" b="1" dirty="0">
              <a:solidFill>
                <a:srgbClr val="663300"/>
              </a:solidFill>
            </a:endParaRPr>
          </a:p>
        </p:txBody>
      </p:sp>
      <p:sp>
        <p:nvSpPr>
          <p:cNvPr id="52227" name="Rectangle 3"/>
          <p:cNvSpPr>
            <a:spLocks noGrp="1" noChangeArrowheads="1"/>
          </p:cNvSpPr>
          <p:nvPr>
            <p:ph type="body" idx="1"/>
          </p:nvPr>
        </p:nvSpPr>
        <p:spPr>
          <a:xfrm>
            <a:off x="2057400" y="1295400"/>
            <a:ext cx="8229600" cy="1447800"/>
          </a:xfrm>
        </p:spPr>
        <p:txBody>
          <a:bodyPr/>
          <a:lstStyle/>
          <a:p>
            <a:pPr algn="ctr">
              <a:buFontTx/>
              <a:buNone/>
            </a:pPr>
            <a:r>
              <a:rPr lang="tr-TR" sz="1400" dirty="0"/>
              <a:t>Öğrenciler problem çözer, kendine özgü cümleleriyle sorular sorar, tartışır, açıklar…</a:t>
            </a:r>
          </a:p>
          <a:p>
            <a:pPr algn="ctr">
              <a:buFontTx/>
              <a:buNone/>
            </a:pPr>
            <a:r>
              <a:rPr lang="tr-TR" sz="1400" dirty="0"/>
              <a:t> </a:t>
            </a:r>
          </a:p>
          <a:p>
            <a:pPr algn="ctr">
              <a:buFontTx/>
              <a:buNone/>
            </a:pPr>
            <a:r>
              <a:rPr lang="tr-TR" sz="1400" dirty="0"/>
              <a:t>(</a:t>
            </a:r>
            <a:r>
              <a:rPr lang="en-US" sz="1400" dirty="0"/>
              <a:t>students </a:t>
            </a:r>
            <a:r>
              <a:rPr lang="en-US" sz="1400" b="1" dirty="0"/>
              <a:t>solve</a:t>
            </a:r>
            <a:r>
              <a:rPr lang="en-US" sz="1400" dirty="0"/>
              <a:t> problems, </a:t>
            </a:r>
            <a:r>
              <a:rPr lang="en-US" sz="1400" b="1" dirty="0"/>
              <a:t>answer </a:t>
            </a:r>
            <a:r>
              <a:rPr lang="en-US" sz="1400" dirty="0"/>
              <a:t>questions, </a:t>
            </a:r>
            <a:r>
              <a:rPr lang="en-US" sz="1400" b="1" dirty="0"/>
              <a:t>formulate</a:t>
            </a:r>
            <a:r>
              <a:rPr lang="en-US" sz="1400" dirty="0"/>
              <a:t> questions of their own, </a:t>
            </a:r>
            <a:r>
              <a:rPr lang="en-US" sz="1400" b="1" dirty="0"/>
              <a:t>discuss</a:t>
            </a:r>
            <a:r>
              <a:rPr lang="en-US" sz="1400" dirty="0"/>
              <a:t>, </a:t>
            </a:r>
            <a:r>
              <a:rPr lang="en-US" sz="1400" b="1" dirty="0"/>
              <a:t>explain, debate</a:t>
            </a:r>
            <a:r>
              <a:rPr lang="en-US" sz="1400" dirty="0"/>
              <a:t>, or </a:t>
            </a:r>
            <a:r>
              <a:rPr lang="en-US" sz="1400" b="1" dirty="0"/>
              <a:t>brainstorm</a:t>
            </a:r>
            <a:r>
              <a:rPr lang="en-US" sz="1400" dirty="0"/>
              <a:t> during class</a:t>
            </a:r>
            <a:r>
              <a:rPr lang="tr-TR" sz="1400" dirty="0"/>
              <a:t>)</a:t>
            </a:r>
            <a:endParaRPr lang="en-US" sz="1400" dirty="0"/>
          </a:p>
          <a:p>
            <a:pPr algn="ctr">
              <a:buFontTx/>
              <a:buNone/>
            </a:pPr>
            <a:endParaRPr lang="en-US" sz="2800" dirty="0"/>
          </a:p>
        </p:txBody>
      </p:sp>
      <p:sp>
        <p:nvSpPr>
          <p:cNvPr id="52228" name="Oval 4"/>
          <p:cNvSpPr>
            <a:spLocks noChangeArrowheads="1"/>
          </p:cNvSpPr>
          <p:nvPr/>
        </p:nvSpPr>
        <p:spPr bwMode="auto">
          <a:xfrm>
            <a:off x="4648200" y="4038600"/>
            <a:ext cx="2971800" cy="1371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tr-TR">
              <a:solidFill>
                <a:srgbClr val="000000"/>
              </a:solidFill>
            </a:endParaRPr>
          </a:p>
        </p:txBody>
      </p:sp>
      <p:sp>
        <p:nvSpPr>
          <p:cNvPr id="52229" name="Text Box 5"/>
          <p:cNvSpPr txBox="1">
            <a:spLocks noChangeArrowheads="1"/>
          </p:cNvSpPr>
          <p:nvPr/>
        </p:nvSpPr>
        <p:spPr bwMode="auto">
          <a:xfrm>
            <a:off x="5087888" y="4493567"/>
            <a:ext cx="194421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tr-TR" sz="1400" b="1" dirty="0">
                <a:solidFill>
                  <a:srgbClr val="663300"/>
                </a:solidFill>
              </a:rPr>
              <a:t>Aktif Öğrenme</a:t>
            </a:r>
          </a:p>
          <a:p>
            <a:pPr algn="ctr" fontAlgn="base">
              <a:spcBef>
                <a:spcPct val="0"/>
              </a:spcBef>
              <a:spcAft>
                <a:spcPct val="0"/>
              </a:spcAft>
            </a:pPr>
            <a:r>
              <a:rPr lang="en-US" sz="1400" b="1" dirty="0">
                <a:solidFill>
                  <a:srgbClr val="663300"/>
                </a:solidFill>
              </a:rPr>
              <a:t>Active Learning</a:t>
            </a:r>
          </a:p>
        </p:txBody>
      </p:sp>
      <p:sp>
        <p:nvSpPr>
          <p:cNvPr id="52243" name="Line 19"/>
          <p:cNvSpPr>
            <a:spLocks noChangeShapeType="1"/>
          </p:cNvSpPr>
          <p:nvPr/>
        </p:nvSpPr>
        <p:spPr bwMode="auto">
          <a:xfrm>
            <a:off x="4495800" y="4038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0000"/>
              </a:solidFill>
            </a:endParaRPr>
          </a:p>
        </p:txBody>
      </p:sp>
      <p:sp>
        <p:nvSpPr>
          <p:cNvPr id="52244" name="Line 20"/>
          <p:cNvSpPr>
            <a:spLocks noChangeShapeType="1"/>
          </p:cNvSpPr>
          <p:nvPr/>
        </p:nvSpPr>
        <p:spPr bwMode="auto">
          <a:xfrm flipV="1">
            <a:off x="4495800" y="5105400"/>
            <a:ext cx="3810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0000"/>
              </a:solidFill>
            </a:endParaRPr>
          </a:p>
        </p:txBody>
      </p:sp>
      <p:sp>
        <p:nvSpPr>
          <p:cNvPr id="52245" name="Line 21"/>
          <p:cNvSpPr>
            <a:spLocks noChangeShapeType="1"/>
          </p:cNvSpPr>
          <p:nvPr/>
        </p:nvSpPr>
        <p:spPr bwMode="auto">
          <a:xfrm flipH="1">
            <a:off x="7391400" y="4038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0000"/>
              </a:solidFill>
            </a:endParaRPr>
          </a:p>
        </p:txBody>
      </p:sp>
      <p:sp>
        <p:nvSpPr>
          <p:cNvPr id="52246" name="Line 22"/>
          <p:cNvSpPr>
            <a:spLocks noChangeShapeType="1"/>
          </p:cNvSpPr>
          <p:nvPr/>
        </p:nvSpPr>
        <p:spPr bwMode="auto">
          <a:xfrm flipH="1" flipV="1">
            <a:off x="7467600" y="5029200"/>
            <a:ext cx="4572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0000"/>
              </a:solidFill>
            </a:endParaRPr>
          </a:p>
        </p:txBody>
      </p:sp>
      <p:grpSp>
        <p:nvGrpSpPr>
          <p:cNvPr id="52248" name="Group 24"/>
          <p:cNvGrpSpPr>
            <a:grpSpLocks/>
          </p:cNvGrpSpPr>
          <p:nvPr/>
        </p:nvGrpSpPr>
        <p:grpSpPr bwMode="auto">
          <a:xfrm>
            <a:off x="2286000" y="3124200"/>
            <a:ext cx="7848602" cy="3200400"/>
            <a:chOff x="480" y="1968"/>
            <a:chExt cx="4944" cy="2016"/>
          </a:xfrm>
        </p:grpSpPr>
        <p:sp>
          <p:nvSpPr>
            <p:cNvPr id="52230" name="Oval 6"/>
            <p:cNvSpPr>
              <a:spLocks noChangeArrowheads="1"/>
            </p:cNvSpPr>
            <p:nvPr/>
          </p:nvSpPr>
          <p:spPr bwMode="auto">
            <a:xfrm>
              <a:off x="480" y="1968"/>
              <a:ext cx="1488" cy="768"/>
            </a:xfrm>
            <a:prstGeom prst="ellipse">
              <a:avLst/>
            </a:prstGeom>
            <a:gradFill rotWithShape="1">
              <a:gsLst>
                <a:gs pos="0">
                  <a:schemeClr val="accent1"/>
                </a:gs>
                <a:gs pos="50000">
                  <a:srgbClr val="F3F2DD"/>
                </a:gs>
                <a:gs pos="100000">
                  <a:schemeClr val="accent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tr-TR">
                <a:solidFill>
                  <a:srgbClr val="000000"/>
                </a:solidFill>
              </a:endParaRPr>
            </a:p>
          </p:txBody>
        </p:sp>
        <p:sp>
          <p:nvSpPr>
            <p:cNvPr id="52234" name="Text Box 10"/>
            <p:cNvSpPr txBox="1">
              <a:spLocks noChangeArrowheads="1"/>
            </p:cNvSpPr>
            <p:nvPr/>
          </p:nvSpPr>
          <p:spPr bwMode="auto">
            <a:xfrm>
              <a:off x="669" y="2092"/>
              <a:ext cx="1162"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tr-TR" sz="1200" b="1" dirty="0">
                  <a:solidFill>
                    <a:srgbClr val="000000"/>
                  </a:solidFill>
                </a:rPr>
                <a:t>Probleme Dayalı Öğrenme</a:t>
              </a:r>
            </a:p>
            <a:p>
              <a:pPr algn="ctr" fontAlgn="base">
                <a:spcBef>
                  <a:spcPct val="0"/>
                </a:spcBef>
                <a:spcAft>
                  <a:spcPct val="0"/>
                </a:spcAft>
              </a:pPr>
              <a:r>
                <a:rPr lang="tr-TR" sz="1200" b="1" dirty="0">
                  <a:solidFill>
                    <a:srgbClr val="000000"/>
                  </a:solidFill>
                </a:rPr>
                <a:t>PBL</a:t>
              </a:r>
              <a:endParaRPr lang="en-US" sz="1200" b="1" dirty="0">
                <a:solidFill>
                  <a:srgbClr val="000000"/>
                </a:solidFill>
              </a:endParaRPr>
            </a:p>
          </p:txBody>
        </p:sp>
        <p:sp>
          <p:nvSpPr>
            <p:cNvPr id="52236" name="Oval 12"/>
            <p:cNvSpPr>
              <a:spLocks noChangeArrowheads="1"/>
            </p:cNvSpPr>
            <p:nvPr/>
          </p:nvSpPr>
          <p:spPr bwMode="auto">
            <a:xfrm>
              <a:off x="3888" y="1968"/>
              <a:ext cx="1488" cy="768"/>
            </a:xfrm>
            <a:prstGeom prst="ellipse">
              <a:avLst/>
            </a:prstGeom>
            <a:gradFill rotWithShape="1">
              <a:gsLst>
                <a:gs pos="0">
                  <a:schemeClr val="accent1"/>
                </a:gs>
                <a:gs pos="50000">
                  <a:srgbClr val="F3F2DD"/>
                </a:gs>
                <a:gs pos="100000">
                  <a:schemeClr val="accent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tr-TR">
                <a:solidFill>
                  <a:srgbClr val="000000"/>
                </a:solidFill>
              </a:endParaRPr>
            </a:p>
          </p:txBody>
        </p:sp>
        <p:sp>
          <p:nvSpPr>
            <p:cNvPr id="52237" name="Oval 13"/>
            <p:cNvSpPr>
              <a:spLocks noChangeArrowheads="1"/>
            </p:cNvSpPr>
            <p:nvPr/>
          </p:nvSpPr>
          <p:spPr bwMode="auto">
            <a:xfrm>
              <a:off x="3936" y="3072"/>
              <a:ext cx="1488" cy="768"/>
            </a:xfrm>
            <a:prstGeom prst="ellipse">
              <a:avLst/>
            </a:prstGeom>
            <a:gradFill rotWithShape="1">
              <a:gsLst>
                <a:gs pos="0">
                  <a:schemeClr val="accent1"/>
                </a:gs>
                <a:gs pos="50000">
                  <a:srgbClr val="F3F2DD"/>
                </a:gs>
                <a:gs pos="100000">
                  <a:schemeClr val="accent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tr-TR">
                <a:solidFill>
                  <a:srgbClr val="000000"/>
                </a:solidFill>
              </a:endParaRPr>
            </a:p>
          </p:txBody>
        </p:sp>
        <p:sp>
          <p:nvSpPr>
            <p:cNvPr id="52239" name="Oval 15"/>
            <p:cNvSpPr>
              <a:spLocks noChangeArrowheads="1"/>
            </p:cNvSpPr>
            <p:nvPr/>
          </p:nvSpPr>
          <p:spPr bwMode="auto">
            <a:xfrm>
              <a:off x="480" y="3216"/>
              <a:ext cx="1488" cy="768"/>
            </a:xfrm>
            <a:prstGeom prst="ellipse">
              <a:avLst/>
            </a:prstGeom>
            <a:gradFill rotWithShape="1">
              <a:gsLst>
                <a:gs pos="0">
                  <a:schemeClr val="accent1"/>
                </a:gs>
                <a:gs pos="50000">
                  <a:srgbClr val="F3F2DD"/>
                </a:gs>
                <a:gs pos="100000">
                  <a:schemeClr val="accent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tr-TR">
                <a:solidFill>
                  <a:srgbClr val="000000"/>
                </a:solidFill>
              </a:endParaRPr>
            </a:p>
          </p:txBody>
        </p:sp>
        <p:sp>
          <p:nvSpPr>
            <p:cNvPr id="52240" name="Text Box 16"/>
            <p:cNvSpPr txBox="1">
              <a:spLocks noChangeArrowheads="1"/>
            </p:cNvSpPr>
            <p:nvPr/>
          </p:nvSpPr>
          <p:spPr bwMode="auto">
            <a:xfrm>
              <a:off x="624" y="3408"/>
              <a:ext cx="116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tr-TR" sz="1200" b="1" dirty="0" err="1">
                  <a:solidFill>
                    <a:srgbClr val="000000"/>
                  </a:solidFill>
                </a:rPr>
                <a:t>İşbirlikli</a:t>
              </a:r>
              <a:r>
                <a:rPr lang="tr-TR" sz="1200" b="1" dirty="0">
                  <a:solidFill>
                    <a:srgbClr val="000000"/>
                  </a:solidFill>
                </a:rPr>
                <a:t> Öğrenme</a:t>
              </a:r>
            </a:p>
            <a:p>
              <a:pPr algn="ctr" fontAlgn="base">
                <a:spcBef>
                  <a:spcPct val="0"/>
                </a:spcBef>
                <a:spcAft>
                  <a:spcPct val="0"/>
                </a:spcAft>
              </a:pPr>
              <a:r>
                <a:rPr lang="en-US" sz="1200" b="1" dirty="0">
                  <a:solidFill>
                    <a:srgbClr val="000000"/>
                  </a:solidFill>
                </a:rPr>
                <a:t>Cooperative Learning</a:t>
              </a:r>
            </a:p>
          </p:txBody>
        </p:sp>
        <p:sp>
          <p:nvSpPr>
            <p:cNvPr id="52242" name="Text Box 18"/>
            <p:cNvSpPr txBox="1">
              <a:spLocks noChangeArrowheads="1"/>
            </p:cNvSpPr>
            <p:nvPr/>
          </p:nvSpPr>
          <p:spPr bwMode="auto">
            <a:xfrm>
              <a:off x="3984" y="2208"/>
              <a:ext cx="1436"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1200" b="1" dirty="0">
                  <a:solidFill>
                    <a:srgbClr val="000000"/>
                  </a:solidFill>
                </a:rPr>
                <a:t>Yaşayarak Yaparak Öğrenme</a:t>
              </a:r>
            </a:p>
            <a:p>
              <a:pPr fontAlgn="base">
                <a:spcBef>
                  <a:spcPct val="0"/>
                </a:spcBef>
                <a:spcAft>
                  <a:spcPct val="0"/>
                </a:spcAft>
              </a:pPr>
              <a:r>
                <a:rPr lang="en-US" sz="1200" b="1" dirty="0">
                  <a:solidFill>
                    <a:srgbClr val="000000"/>
                  </a:solidFill>
                </a:rPr>
                <a:t>Learn By Doing</a:t>
              </a:r>
            </a:p>
          </p:txBody>
        </p:sp>
        <p:sp>
          <p:nvSpPr>
            <p:cNvPr id="52247" name="Text Box 23"/>
            <p:cNvSpPr txBox="1">
              <a:spLocks noChangeArrowheads="1"/>
            </p:cNvSpPr>
            <p:nvPr/>
          </p:nvSpPr>
          <p:spPr bwMode="auto">
            <a:xfrm>
              <a:off x="4032" y="3264"/>
              <a:ext cx="1296"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tr-TR" sz="1200" b="1" dirty="0">
                  <a:solidFill>
                    <a:srgbClr val="000000"/>
                  </a:solidFill>
                </a:rPr>
                <a:t>Sorgulayarak Öğrenme</a:t>
              </a:r>
            </a:p>
            <a:p>
              <a:pPr algn="ctr" fontAlgn="base">
                <a:spcBef>
                  <a:spcPct val="0"/>
                </a:spcBef>
                <a:spcAft>
                  <a:spcPct val="0"/>
                </a:spcAft>
              </a:pPr>
              <a:r>
                <a:rPr lang="en-US" sz="1200" b="1" dirty="0">
                  <a:solidFill>
                    <a:srgbClr val="000000"/>
                  </a:solidFill>
                </a:rPr>
                <a:t>Inquiry-based learning</a:t>
              </a:r>
            </a:p>
          </p:txBody>
        </p:sp>
      </p:grpSp>
      <p:sp>
        <p:nvSpPr>
          <p:cNvPr id="2" name="Veri Yer Tutucusu 1"/>
          <p:cNvSpPr>
            <a:spLocks noGrp="1"/>
          </p:cNvSpPr>
          <p:nvPr>
            <p:ph type="dt" sz="half" idx="10"/>
          </p:nvPr>
        </p:nvSpPr>
        <p:spPr/>
        <p:txBody>
          <a:bodyPr/>
          <a:lstStyle/>
          <a:p>
            <a:fld id="{BD1B8960-7366-4D8C-B645-C050FCD3409F}" type="datetime1">
              <a:rPr lang="tr-TR" smtClean="0"/>
              <a:t>15.2.2018</a:t>
            </a:fld>
            <a:endParaRPr lang="tr-TR"/>
          </a:p>
        </p:txBody>
      </p:sp>
      <p:sp>
        <p:nvSpPr>
          <p:cNvPr id="3" name="Altbilgi Yer Tutucusu 2"/>
          <p:cNvSpPr>
            <a:spLocks noGrp="1"/>
          </p:cNvSpPr>
          <p:nvPr>
            <p:ph type="ftr" sz="quarter" idx="11"/>
          </p:nvPr>
        </p:nvSpPr>
        <p:spPr/>
        <p:txBody>
          <a:bodyPr/>
          <a:lstStyle/>
          <a:p>
            <a:r>
              <a:rPr lang="sv-SE" smtClean="0"/>
              <a:t>Öğr. Gör. Dr. Pınar KIZILHAN</a:t>
            </a:r>
            <a:endParaRPr lang="tr-TR"/>
          </a:p>
        </p:txBody>
      </p:sp>
      <p:sp>
        <p:nvSpPr>
          <p:cNvPr id="4" name="Slayt Numarası Yer Tutucusu 3"/>
          <p:cNvSpPr>
            <a:spLocks noGrp="1"/>
          </p:cNvSpPr>
          <p:nvPr>
            <p:ph type="sldNum" sz="quarter" idx="12"/>
          </p:nvPr>
        </p:nvSpPr>
        <p:spPr/>
        <p:txBody>
          <a:bodyPr/>
          <a:lstStyle/>
          <a:p>
            <a:fld id="{69C4E96E-0B57-4007-A0A0-1E09DF360CD5}" type="slidenum">
              <a:rPr lang="tr-TR" smtClean="0"/>
              <a:t>5</a:t>
            </a:fld>
            <a:endParaRPr lang="tr-TR"/>
          </a:p>
        </p:txBody>
      </p:sp>
    </p:spTree>
    <p:extLst>
      <p:ext uri="{BB962C8B-B14F-4D97-AF65-F5344CB8AC3E}">
        <p14:creationId xmlns:p14="http://schemas.microsoft.com/office/powerpoint/2010/main" val="3729463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2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lnSpc>
                <a:spcPct val="150000"/>
              </a:lnSpc>
            </a:pPr>
            <a:r>
              <a:rPr lang="tr-TR" sz="3200" b="1" i="1" u="sng" dirty="0">
                <a:solidFill>
                  <a:srgbClr val="FF0000"/>
                </a:solidFill>
              </a:rPr>
              <a:t>Öğretmende bulunması gereken nitelikler</a:t>
            </a:r>
          </a:p>
        </p:txBody>
      </p:sp>
      <p:sp>
        <p:nvSpPr>
          <p:cNvPr id="3" name="İçerik Yer Tutucusu 2"/>
          <p:cNvSpPr>
            <a:spLocks noGrp="1"/>
          </p:cNvSpPr>
          <p:nvPr>
            <p:ph idx="1"/>
          </p:nvPr>
        </p:nvSpPr>
        <p:spPr/>
        <p:txBody>
          <a:bodyPr/>
          <a:lstStyle/>
          <a:p>
            <a:pPr algn="just">
              <a:lnSpc>
                <a:spcPct val="150000"/>
              </a:lnSpc>
            </a:pPr>
            <a:r>
              <a:rPr lang="tr-TR" sz="2400" dirty="0"/>
              <a:t>Açık fikirli olmak,</a:t>
            </a:r>
          </a:p>
          <a:p>
            <a:pPr algn="just">
              <a:lnSpc>
                <a:spcPct val="150000"/>
              </a:lnSpc>
            </a:pPr>
            <a:r>
              <a:rPr lang="tr-TR" sz="2400" dirty="0"/>
              <a:t>Öğrenciye yakın olmak,</a:t>
            </a:r>
          </a:p>
          <a:p>
            <a:pPr algn="just">
              <a:lnSpc>
                <a:spcPct val="150000"/>
              </a:lnSpc>
            </a:pPr>
            <a:r>
              <a:rPr lang="tr-TR" sz="2400" dirty="0"/>
              <a:t>Öğrenciye esnek davranmak,</a:t>
            </a:r>
          </a:p>
          <a:p>
            <a:pPr algn="just">
              <a:lnSpc>
                <a:spcPct val="150000"/>
              </a:lnSpc>
            </a:pPr>
            <a:r>
              <a:rPr lang="tr-TR" sz="2400" dirty="0"/>
              <a:t>Ödüllendirici olmak,</a:t>
            </a:r>
          </a:p>
          <a:p>
            <a:pPr algn="just">
              <a:lnSpc>
                <a:spcPct val="150000"/>
              </a:lnSpc>
            </a:pPr>
            <a:r>
              <a:rPr lang="tr-TR" sz="2400" dirty="0"/>
              <a:t>Öğretim sürecinde destek olmak,</a:t>
            </a:r>
          </a:p>
          <a:p>
            <a:endParaRPr lang="tr-TR" dirty="0"/>
          </a:p>
        </p:txBody>
      </p:sp>
      <p:sp>
        <p:nvSpPr>
          <p:cNvPr id="4" name="Veri Yer Tutucusu 3"/>
          <p:cNvSpPr>
            <a:spLocks noGrp="1"/>
          </p:cNvSpPr>
          <p:nvPr>
            <p:ph type="dt" sz="half" idx="10"/>
          </p:nvPr>
        </p:nvSpPr>
        <p:spPr/>
        <p:txBody>
          <a:bodyPr/>
          <a:lstStyle/>
          <a:p>
            <a:fld id="{A1147D49-0B56-4C51-B92F-564697BFD99B}"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6</a:t>
            </a:fld>
            <a:endParaRPr lang="tr-TR"/>
          </a:p>
        </p:txBody>
      </p:sp>
    </p:spTree>
    <p:extLst>
      <p:ext uri="{BB962C8B-B14F-4D97-AF65-F5344CB8AC3E}">
        <p14:creationId xmlns:p14="http://schemas.microsoft.com/office/powerpoint/2010/main" val="524961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l"/>
            <a:r>
              <a:rPr lang="tr-TR" sz="3200" b="1" i="1" dirty="0" err="1">
                <a:solidFill>
                  <a:srgbClr val="FF0000"/>
                </a:solidFill>
              </a:rPr>
              <a:t>Yapılandırmacı</a:t>
            </a:r>
            <a:r>
              <a:rPr lang="tr-TR" sz="3200" b="1" i="1" dirty="0">
                <a:solidFill>
                  <a:srgbClr val="FF0000"/>
                </a:solidFill>
              </a:rPr>
              <a:t> (</a:t>
            </a:r>
            <a:r>
              <a:rPr lang="tr-TR" sz="3200" b="1" i="1" dirty="0" err="1">
                <a:solidFill>
                  <a:srgbClr val="FF0000"/>
                </a:solidFill>
              </a:rPr>
              <a:t>Constructivist</a:t>
            </a:r>
            <a:r>
              <a:rPr lang="tr-TR" sz="3200" b="1" i="1" dirty="0">
                <a:solidFill>
                  <a:srgbClr val="FF0000"/>
                </a:solidFill>
              </a:rPr>
              <a:t>)  Öğrenme Ortamlarında Sınıf Yönetimi</a:t>
            </a: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a:t>Öğrencilerin gelişimi </a:t>
            </a:r>
          </a:p>
          <a:p>
            <a:pPr lvl="1" algn="just">
              <a:lnSpc>
                <a:spcPct val="150000"/>
              </a:lnSpc>
            </a:pPr>
            <a:r>
              <a:rPr lang="tr-TR" sz="2000" dirty="0"/>
              <a:t>sadece </a:t>
            </a:r>
            <a:r>
              <a:rPr lang="tr-TR" sz="2000" b="1" i="1" u="sng" dirty="0">
                <a:solidFill>
                  <a:schemeClr val="bg2">
                    <a:lumMod val="50000"/>
                  </a:schemeClr>
                </a:solidFill>
              </a:rPr>
              <a:t>bilişsel</a:t>
            </a:r>
            <a:r>
              <a:rPr lang="tr-TR" sz="2000" dirty="0"/>
              <a:t> alanda değil, </a:t>
            </a:r>
            <a:r>
              <a:rPr lang="tr-TR" sz="2000" b="1" i="1" u="sng" dirty="0" err="1">
                <a:solidFill>
                  <a:schemeClr val="bg2">
                    <a:lumMod val="50000"/>
                  </a:schemeClr>
                </a:solidFill>
              </a:rPr>
              <a:t>duyuşsal</a:t>
            </a:r>
            <a:r>
              <a:rPr lang="tr-TR" sz="2000" dirty="0"/>
              <a:t> ve </a:t>
            </a:r>
            <a:r>
              <a:rPr lang="tr-TR" sz="2000" b="1" i="1" u="sng" dirty="0" err="1">
                <a:solidFill>
                  <a:schemeClr val="bg2">
                    <a:lumMod val="50000"/>
                  </a:schemeClr>
                </a:solidFill>
              </a:rPr>
              <a:t>devinişsel</a:t>
            </a:r>
            <a:r>
              <a:rPr lang="tr-TR" sz="2000" b="1" i="1" u="sng" dirty="0">
                <a:solidFill>
                  <a:schemeClr val="bg2">
                    <a:lumMod val="50000"/>
                  </a:schemeClr>
                </a:solidFill>
              </a:rPr>
              <a:t> (</a:t>
            </a:r>
            <a:r>
              <a:rPr lang="tr-TR" sz="2000" b="1" i="1" u="sng" dirty="0" err="1">
                <a:solidFill>
                  <a:schemeClr val="bg2">
                    <a:lumMod val="50000"/>
                  </a:schemeClr>
                </a:solidFill>
              </a:rPr>
              <a:t>psikomotor</a:t>
            </a:r>
            <a:r>
              <a:rPr lang="tr-TR" sz="2000" b="1" i="1" u="sng" dirty="0">
                <a:solidFill>
                  <a:schemeClr val="bg2">
                    <a:lumMod val="50000"/>
                  </a:schemeClr>
                </a:solidFill>
              </a:rPr>
              <a:t>) </a:t>
            </a:r>
            <a:r>
              <a:rPr lang="tr-TR" sz="2000" dirty="0"/>
              <a:t>alanlarda da gerçekleşmektedir.  </a:t>
            </a:r>
          </a:p>
        </p:txBody>
      </p:sp>
      <p:sp>
        <p:nvSpPr>
          <p:cNvPr id="4" name="Veri Yer Tutucusu 3"/>
          <p:cNvSpPr>
            <a:spLocks noGrp="1"/>
          </p:cNvSpPr>
          <p:nvPr>
            <p:ph type="dt" sz="half" idx="10"/>
          </p:nvPr>
        </p:nvSpPr>
        <p:spPr/>
        <p:txBody>
          <a:bodyPr/>
          <a:lstStyle/>
          <a:p>
            <a:fld id="{0263FA4F-379C-43A8-B7CC-3081E4773D60}"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7</a:t>
            </a:fld>
            <a:endParaRPr lang="tr-TR"/>
          </a:p>
        </p:txBody>
      </p:sp>
    </p:spTree>
    <p:extLst>
      <p:ext uri="{BB962C8B-B14F-4D97-AF65-F5344CB8AC3E}">
        <p14:creationId xmlns:p14="http://schemas.microsoft.com/office/powerpoint/2010/main" val="292845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1504" y="476673"/>
            <a:ext cx="8579296" cy="5649491"/>
          </a:xfrm>
        </p:spPr>
        <p:txBody>
          <a:bodyPr/>
          <a:lstStyle/>
          <a:p>
            <a:endParaRPr lang="tr-TR" dirty="0" smtClean="0"/>
          </a:p>
          <a:p>
            <a:pPr marL="0" indent="0">
              <a:buNone/>
            </a:pPr>
            <a:r>
              <a:rPr lang="tr-TR" sz="2400" dirty="0"/>
              <a:t>	</a:t>
            </a:r>
            <a:r>
              <a:rPr lang="tr-TR" sz="2400" b="1" i="1" u="sng" dirty="0" err="1">
                <a:solidFill>
                  <a:srgbClr val="FF0000"/>
                </a:solidFill>
              </a:rPr>
              <a:t>Yapılandırmacı</a:t>
            </a:r>
            <a:r>
              <a:rPr lang="tr-TR" sz="2400" b="1" i="1" u="sng" dirty="0">
                <a:solidFill>
                  <a:srgbClr val="FF0000"/>
                </a:solidFill>
              </a:rPr>
              <a:t> sınıf ortamında </a:t>
            </a:r>
          </a:p>
          <a:p>
            <a:pPr lvl="1"/>
            <a:endParaRPr lang="tr-TR" sz="2000" dirty="0"/>
          </a:p>
          <a:p>
            <a:pPr lvl="1"/>
            <a:r>
              <a:rPr lang="tr-TR" sz="2000" dirty="0" err="1"/>
              <a:t>yapılandırmacı</a:t>
            </a:r>
            <a:r>
              <a:rPr lang="tr-TR" sz="2000" dirty="0"/>
              <a:t> stratejiler;</a:t>
            </a:r>
          </a:p>
          <a:p>
            <a:endParaRPr lang="tr-TR" sz="2400" dirty="0"/>
          </a:p>
          <a:p>
            <a:endParaRPr lang="tr-TR" sz="2400" dirty="0"/>
          </a:p>
          <a:p>
            <a:pPr lvl="2"/>
            <a:r>
              <a:rPr lang="tr-TR" sz="2000" dirty="0"/>
              <a:t>Özgürlük</a:t>
            </a:r>
          </a:p>
          <a:p>
            <a:pPr lvl="2"/>
            <a:r>
              <a:rPr lang="tr-TR" sz="2000" dirty="0"/>
              <a:t>Bağımsızlık</a:t>
            </a:r>
          </a:p>
          <a:p>
            <a:pPr lvl="2"/>
            <a:r>
              <a:rPr lang="tr-TR" sz="2000" dirty="0"/>
              <a:t>Sorumluluk almak</a:t>
            </a:r>
          </a:p>
        </p:txBody>
      </p:sp>
      <p:sp>
        <p:nvSpPr>
          <p:cNvPr id="2" name="Veri Yer Tutucusu 1"/>
          <p:cNvSpPr>
            <a:spLocks noGrp="1"/>
          </p:cNvSpPr>
          <p:nvPr>
            <p:ph type="dt" sz="half" idx="10"/>
          </p:nvPr>
        </p:nvSpPr>
        <p:spPr/>
        <p:txBody>
          <a:bodyPr/>
          <a:lstStyle/>
          <a:p>
            <a:fld id="{1B618703-A1E6-47E2-979F-ACF8AED53A97}" type="datetime1">
              <a:rPr lang="tr-TR" smtClean="0"/>
              <a:t>15.2.2018</a:t>
            </a:fld>
            <a:endParaRPr lang="tr-TR"/>
          </a:p>
        </p:txBody>
      </p:sp>
      <p:sp>
        <p:nvSpPr>
          <p:cNvPr id="4" name="Altbilgi Yer Tutucusu 3"/>
          <p:cNvSpPr>
            <a:spLocks noGrp="1"/>
          </p:cNvSpPr>
          <p:nvPr>
            <p:ph type="ftr" sz="quarter" idx="11"/>
          </p:nvPr>
        </p:nvSpPr>
        <p:spPr/>
        <p:txBody>
          <a:bodyPr/>
          <a:lstStyle/>
          <a:p>
            <a:r>
              <a:rPr lang="sv-SE" smtClean="0"/>
              <a:t>Öğr. Gör. Dr. Pınar KIZILHAN</a:t>
            </a:r>
            <a:endParaRPr lang="tr-TR"/>
          </a:p>
        </p:txBody>
      </p:sp>
      <p:sp>
        <p:nvSpPr>
          <p:cNvPr id="5" name="Slayt Numarası Yer Tutucusu 4"/>
          <p:cNvSpPr>
            <a:spLocks noGrp="1"/>
          </p:cNvSpPr>
          <p:nvPr>
            <p:ph type="sldNum" sz="quarter" idx="12"/>
          </p:nvPr>
        </p:nvSpPr>
        <p:spPr/>
        <p:txBody>
          <a:bodyPr/>
          <a:lstStyle/>
          <a:p>
            <a:fld id="{69C4E96E-0B57-4007-A0A0-1E09DF360CD5}" type="slidenum">
              <a:rPr lang="tr-TR" smtClean="0"/>
              <a:t>8</a:t>
            </a:fld>
            <a:endParaRPr lang="tr-TR"/>
          </a:p>
        </p:txBody>
      </p:sp>
    </p:spTree>
    <p:extLst>
      <p:ext uri="{BB962C8B-B14F-4D97-AF65-F5344CB8AC3E}">
        <p14:creationId xmlns:p14="http://schemas.microsoft.com/office/powerpoint/2010/main" val="2883622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sz="2400" dirty="0"/>
              <a:t>Bu sınıflar (</a:t>
            </a:r>
            <a:r>
              <a:rPr lang="tr-TR" sz="2400" dirty="0" err="1"/>
              <a:t>yapılandırmacı</a:t>
            </a:r>
            <a:r>
              <a:rPr lang="tr-TR" sz="2400" dirty="0"/>
              <a:t> sınıf ortamları) geleneksel sınıf kurallarından daha fazla kurala ihtiyaç duymakta, hatta bu kurallar oldukça karmaşık olabilmektedir. </a:t>
            </a:r>
          </a:p>
        </p:txBody>
      </p:sp>
      <p:sp>
        <p:nvSpPr>
          <p:cNvPr id="4" name="Veri Yer Tutucusu 3"/>
          <p:cNvSpPr>
            <a:spLocks noGrp="1"/>
          </p:cNvSpPr>
          <p:nvPr>
            <p:ph type="dt" sz="half" idx="10"/>
          </p:nvPr>
        </p:nvSpPr>
        <p:spPr/>
        <p:txBody>
          <a:bodyPr/>
          <a:lstStyle/>
          <a:p>
            <a:fld id="{81D5DAE7-B0FE-4735-9794-5F9DF6BAE566}"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69C4E96E-0B57-4007-A0A0-1E09DF360CD5}" type="slidenum">
              <a:rPr lang="tr-TR" smtClean="0"/>
              <a:t>9</a:t>
            </a:fld>
            <a:endParaRPr lang="tr-TR"/>
          </a:p>
        </p:txBody>
      </p:sp>
    </p:spTree>
    <p:extLst>
      <p:ext uri="{BB962C8B-B14F-4D97-AF65-F5344CB8AC3E}">
        <p14:creationId xmlns:p14="http://schemas.microsoft.com/office/powerpoint/2010/main" val="2345274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40</TotalTime>
  <Words>2129</Words>
  <Application>Microsoft Office PowerPoint</Application>
  <PresentationFormat>Geniş ekran</PresentationFormat>
  <Paragraphs>351</Paragraphs>
  <Slides>44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44</vt:i4>
      </vt:variant>
    </vt:vector>
  </HeadingPairs>
  <TitlesOfParts>
    <vt:vector size="49" baseType="lpstr">
      <vt:lpstr>Arial</vt:lpstr>
      <vt:lpstr>Calibri</vt:lpstr>
      <vt:lpstr>Trebuchet MS</vt:lpstr>
      <vt:lpstr>Wingdings 3</vt:lpstr>
      <vt:lpstr>Yüzeyler</vt:lpstr>
      <vt:lpstr>EĞİTİMDE ETKİN ÖĞRENME</vt:lpstr>
      <vt:lpstr>PowerPoint Sunusu</vt:lpstr>
      <vt:lpstr>PowerPoint Sunusu</vt:lpstr>
      <vt:lpstr>PowerPoint Sunusu</vt:lpstr>
      <vt:lpstr>Aktif Öğrenme Nedir?</vt:lpstr>
      <vt:lpstr>Öğretmende bulunması gereken nitelikler</vt:lpstr>
      <vt:lpstr>Yapılandırmacı (Constructivist)  Öğrenme Ortamlarında Sınıf Yönetimi</vt:lpstr>
      <vt:lpstr>PowerPoint Sunusu</vt:lpstr>
      <vt:lpstr>PowerPoint Sunusu</vt:lpstr>
      <vt:lpstr>Yapılandırmacı Anlayışta  Sınıf Yönetimi Stratejileri </vt:lpstr>
      <vt:lpstr>PowerPoint Sunusu</vt:lpstr>
      <vt:lpstr>PowerPoint Sunusu</vt:lpstr>
      <vt:lpstr>PowerPoint Sunusu</vt:lpstr>
      <vt:lpstr>PowerPoint Sunusu</vt:lpstr>
      <vt:lpstr>PowerPoint Sunusu</vt:lpstr>
      <vt:lpstr>PowerPoint Sunusu</vt:lpstr>
      <vt:lpstr>Vygotsky’nin teorisindeki temel noktalar,</vt:lpstr>
      <vt:lpstr>Yapılandırmacılık</vt:lpstr>
      <vt:lpstr>PowerPoint Sunusu</vt:lpstr>
      <vt:lpstr>PowerPoint Sunusu</vt:lpstr>
      <vt:lpstr>PowerPoint Sunusu</vt:lpstr>
      <vt:lpstr>PowerPoint Sunusu</vt:lpstr>
      <vt:lpstr>PowerPoint Sunusu</vt:lpstr>
      <vt:lpstr>PowerPoint Sunusu</vt:lpstr>
      <vt:lpstr>PowerPoint Sunusu</vt:lpstr>
      <vt:lpstr>PowerPoint Sunusu</vt:lpstr>
      <vt:lpstr>LEV SEMENOVICH VE YAPILANDIRMACILIK</vt:lpstr>
      <vt:lpstr>PowerPoint Sunusu</vt:lpstr>
      <vt:lpstr>PowerPoint Sunusu</vt:lpstr>
      <vt:lpstr>PowerPoint Sunusu</vt:lpstr>
      <vt:lpstr>PowerPoint Sunusu</vt:lpstr>
      <vt:lpstr>Egosantrik Konuşma</vt:lpstr>
      <vt:lpstr>Vygotsky’in görüşleri yapılandırmacılık açısından  şu şekilde özetlenebilir:</vt:lpstr>
      <vt:lpstr>Vygotsky’in görüşleri yapılandırmacılık açısından şu şekilde özetlenebilir:</vt:lpstr>
      <vt:lpstr>Vygotsky’in görüşleri yapılandırmacılık açısından şu şekilde özetlenebilir:</vt:lpstr>
      <vt:lpstr>Vygotsky’in görüşleri yapılandırmacılık açısından şu şekilde özetlenebilir:</vt:lpstr>
      <vt:lpstr>Yapılandırmacı Ders Olgusu</vt:lpstr>
      <vt:lpstr>Yapılandırmacı Ders Olgusu</vt:lpstr>
      <vt:lpstr>Yapılandırmacı yaklaşıma dayalı öğrenmede,</vt:lpstr>
      <vt:lpstr>Yapılandırmacı Sınıf</vt:lpstr>
      <vt:lpstr>Yapılandırmacı Sınıf</vt:lpstr>
      <vt:lpstr>Sonuç olarak,</vt:lpstr>
      <vt:lpstr>Sonuç olarak,</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ETKİN ÖĞRENME</dc:title>
  <dc:creator>packardbellpc</dc:creator>
  <cp:lastModifiedBy>packardbellpc</cp:lastModifiedBy>
  <cp:revision>13</cp:revision>
  <dcterms:created xsi:type="dcterms:W3CDTF">2018-02-12T21:54:37Z</dcterms:created>
  <dcterms:modified xsi:type="dcterms:W3CDTF">2018-02-15T14:41:10Z</dcterms:modified>
</cp:coreProperties>
</file>