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1" r:id="rId3"/>
    <p:sldId id="339" r:id="rId4"/>
    <p:sldId id="332" r:id="rId5"/>
    <p:sldId id="334" r:id="rId6"/>
    <p:sldId id="314" r:id="rId7"/>
    <p:sldId id="315" r:id="rId8"/>
    <p:sldId id="316" r:id="rId9"/>
    <p:sldId id="317" r:id="rId10"/>
    <p:sldId id="305" r:id="rId11"/>
    <p:sldId id="387" r:id="rId12"/>
    <p:sldId id="340" r:id="rId13"/>
    <p:sldId id="341" r:id="rId14"/>
    <p:sldId id="386" r:id="rId15"/>
    <p:sldId id="342" r:id="rId16"/>
    <p:sldId id="344" r:id="rId17"/>
    <p:sldId id="345" r:id="rId18"/>
    <p:sldId id="346" r:id="rId19"/>
    <p:sldId id="347" r:id="rId20"/>
    <p:sldId id="385" r:id="rId21"/>
    <p:sldId id="348" r:id="rId22"/>
    <p:sldId id="349" r:id="rId23"/>
    <p:sldId id="350" r:id="rId24"/>
    <p:sldId id="375" r:id="rId25"/>
    <p:sldId id="354" r:id="rId26"/>
    <p:sldId id="351" r:id="rId27"/>
    <p:sldId id="352" r:id="rId28"/>
    <p:sldId id="388" r:id="rId29"/>
    <p:sldId id="355" r:id="rId30"/>
    <p:sldId id="356" r:id="rId31"/>
    <p:sldId id="291" r:id="rId32"/>
    <p:sldId id="293" r:id="rId33"/>
    <p:sldId id="272" r:id="rId34"/>
    <p:sldId id="295" r:id="rId35"/>
    <p:sldId id="319" r:id="rId36"/>
    <p:sldId id="318" r:id="rId37"/>
    <p:sldId id="398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  <a:srgbClr val="FF66CC"/>
    <a:srgbClr val="CAE8A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5DE-CCDA-4475-9FBA-E698F708357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8101-BF7C-433A-9C51-EF255B595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vzuat.gov.tr/MevzuatMetin/1.5.6331.pdf" TargetMode="External"/><Relationship Id="rId2" Type="http://schemas.openxmlformats.org/officeDocument/2006/relationships/hyperlink" Target="https://isgkatip.ailevecalisma.gov.tr/Logou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b.org.tr/mevzuat/index.php?option=com_content&amp;view=article&amp;id=939:-salii-ve-guevenl-hzmetler-yoenetmel&amp;Itemid=33" TargetMode="External"/><Relationship Id="rId4" Type="http://schemas.openxmlformats.org/officeDocument/2006/relationships/hyperlink" Target="https://www.resmigazete.gov.tr/eskiler/2015/04/20150430-5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>
                  <a:solidFill>
                    <a:srgbClr val="FF0000"/>
                  </a:solidFill>
                </a:rPr>
                <a:t>JFM 431</a:t>
              </a:r>
            </a:p>
            <a:p>
              <a:pPr algn="ctr"/>
              <a:r>
                <a:rPr lang="tr-TR" sz="5400" b="1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Önlem Hiyerarşik Sırası:</a:t>
            </a:r>
            <a:endParaRPr lang="tr-TR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Kaynağında  </a:t>
            </a:r>
            <a:r>
              <a:rPr lang="tr-TR" b="1" dirty="0" smtClean="0">
                <a:solidFill>
                  <a:srgbClr val="FF0000"/>
                </a:solidFill>
              </a:rPr>
              <a:t>YOK ET</a:t>
            </a:r>
          </a:p>
          <a:p>
            <a:endParaRPr lang="tr-TR" dirty="0" smtClean="0"/>
          </a:p>
          <a:p>
            <a:r>
              <a:rPr lang="tr-TR" dirty="0" smtClean="0"/>
              <a:t>Tehlikeli maddeyi tehlikesiz madde ile yerdeğiştirme: </a:t>
            </a:r>
            <a:r>
              <a:rPr lang="tr-TR" b="1" dirty="0" smtClean="0">
                <a:solidFill>
                  <a:srgbClr val="FF0000"/>
                </a:solidFill>
              </a:rPr>
              <a:t>İKAME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MÜHENDİSLİK UYGULAMALARI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YÖNETİMSEL BAZLI UYGULAMALAR</a:t>
            </a:r>
          </a:p>
          <a:p>
            <a:pPr marL="0" indent="0" algn="ctr">
              <a:buNone/>
            </a:pPr>
            <a:r>
              <a:rPr lang="tr-TR" dirty="0" smtClean="0"/>
              <a:t>     (</a:t>
            </a:r>
            <a:r>
              <a:rPr lang="tr-TR" dirty="0"/>
              <a:t>Eğitim, vardiya sistemi değişikliği, bakım-onarım tabelaları, uyarı levhaları </a:t>
            </a:r>
            <a:r>
              <a:rPr lang="tr-TR" dirty="0" smtClean="0"/>
              <a:t>   gibi)</a:t>
            </a:r>
          </a:p>
          <a:p>
            <a:pPr marL="0" indent="0" algn="ctr">
              <a:buNone/>
            </a:pP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KİŞİSEL KORUYUCU DONANIM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352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İş Güvenliği Uzmanlarının Görevleri</a:t>
            </a:r>
            <a:endParaRPr lang="tr-TR" dirty="0"/>
          </a:p>
        </p:txBody>
      </p:sp>
      <p:pic>
        <p:nvPicPr>
          <p:cNvPr id="15368" name="Picture 8" descr="http://antakyayasamosgb.com/images/template-content/isguvenligiuz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26" y="1441867"/>
            <a:ext cx="6822741" cy="51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sgkrehberi.com/images/news/640x320/19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77" y="4848016"/>
            <a:ext cx="3421814" cy="17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40" y="1690688"/>
            <a:ext cx="10515600" cy="526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Rehberlik ve danışmanlık;</a:t>
            </a:r>
          </a:p>
          <a:p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2800" b="1" dirty="0">
                <a:solidFill>
                  <a:srgbClr val="FF0000"/>
                </a:solidFill>
              </a:rPr>
              <a:t>İş Güvenliği Uzmanlarının Görevleri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328037"/>
            <a:ext cx="10515600" cy="5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Risk değerlendirmesi;</a:t>
            </a:r>
          </a:p>
          <a:p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405754"/>
            <a:ext cx="10515600" cy="5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Çalışma ortamı gözetimi;</a:t>
            </a:r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3110629" y="2157150"/>
            <a:ext cx="89143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makine ve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kullanılan maddelerin durumu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, bakımı, seçimi  </a:t>
            </a:r>
            <a:endParaRPr lang="tr-TR" b="1" dirty="0" smtClean="0">
              <a:solidFill>
                <a:srgbClr val="FF6699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işin 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planlanması, organizasyonu ve uygulanması, </a:t>
            </a:r>
            <a:endParaRPr lang="tr-TR" b="1" dirty="0" smtClean="0">
              <a:solidFill>
                <a:srgbClr val="FF6699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kişisel 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koruyucu donanımların seçimi, temini,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kullanımı,bakımı</a:t>
            </a:r>
            <a:r>
              <a:rPr lang="tr-TR" b="1" dirty="0">
                <a:solidFill>
                  <a:srgbClr val="FF6699"/>
                </a:solidFill>
                <a:latin typeface="Arial" charset="0"/>
                <a:cs typeface="Arial" charset="0"/>
              </a:rPr>
              <a:t>, muhafazası ve test edilmesi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konuları</a:t>
            </a: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İSG ile ilgili alınması gereken tedbirleri işveren </a:t>
            </a:r>
            <a:r>
              <a:rPr lang="tr-TR" sz="2800" b="1" u="sng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yazılı </a:t>
            </a: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bildirmek</a:t>
            </a:r>
          </a:p>
          <a:p>
            <a:pPr marL="457200" indent="-457200">
              <a:buFontTx/>
              <a:buAutoNum type="arabicParenR"/>
              <a:defRPr/>
            </a:pPr>
            <a:r>
              <a:rPr lang="tr-TR" b="1" dirty="0" smtClean="0">
                <a:solidFill>
                  <a:srgbClr val="FF6699"/>
                </a:solidFill>
                <a:latin typeface="Arial" charset="0"/>
                <a:cs typeface="Arial" charset="0"/>
              </a:rPr>
              <a:t>İş kazası ve meslek hastalıklarının kaydının tutulması</a:t>
            </a:r>
            <a:endParaRPr lang="tr-TR" dirty="0">
              <a:solidFill>
                <a:srgbClr val="FF66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0628" y="4814585"/>
            <a:ext cx="891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Sonucunda güvenlik önemleri konusunda işverene önerilerde bulunmak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0628" y="5991629"/>
            <a:ext cx="8914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Periyodik bakım, kontrol, ölçüm planlaması, </a:t>
            </a:r>
          </a:p>
          <a:p>
            <a:pPr>
              <a:defRPr/>
            </a:pPr>
            <a:r>
              <a:rPr lang="tr-T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Yangın gibi acil durum planı hazırlamak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www.menderesosgb.com.tr/wp-content/uploads/2017/01/baret_insaatmag-80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" y="113115"/>
            <a:ext cx="2667836" cy="14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Å saÄlÄ±ÄÄ± uzmanÄ± defteri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85" y="230147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acil durum planÄ± hazÄ±rlamak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91" y="5161296"/>
            <a:ext cx="2367494" cy="16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8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isgb.itu.edu.tr/images/librariesprovider72/default-album/learn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6" y="348475"/>
            <a:ext cx="5860214" cy="16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mutso.org.tr/wp-content/uploads/occupational-health-and-safety-700x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45" y="3801979"/>
            <a:ext cx="4555695" cy="29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5258" y="171456"/>
            <a:ext cx="10515600" cy="526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Eğitim, bilgilendirme ve kayıt;</a:t>
            </a:r>
          </a:p>
          <a:p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3045" y="3496524"/>
            <a:ext cx="10515600" cy="52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İlgili birimlerle işbirliği;</a:t>
            </a:r>
          </a:p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0" y="939951"/>
            <a:ext cx="102546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Çalışanlara verilmesi gereken eğitimleri belirlemek,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planlamak ve uygulamak.</a:t>
            </a:r>
          </a:p>
          <a:p>
            <a:pPr marL="342900" indent="-342900">
              <a:buAutoNum type="arabicParenR"/>
            </a:pPr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tr-T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Çalışma ortamının gözetimi ile ilgili çalışmaları </a:t>
            </a:r>
            <a:r>
              <a:rPr 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kaydetmek </a:t>
            </a:r>
            <a:r>
              <a:rPr lang="tr-T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ve yıllık değerlendirme </a:t>
            </a:r>
            <a:r>
              <a:rPr lang="tr-T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raporu hazırlamak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47" y="4480889"/>
            <a:ext cx="90897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tr-T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İşyeri hekimi ile işbirliği yaparak yıllık çalışma planını  </a:t>
            </a: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hazırlamak</a:t>
            </a:r>
          </a:p>
          <a:p>
            <a:pPr marL="457200" indent="-457200">
              <a:buFontTx/>
              <a:buAutoNum type="arabicParenR"/>
              <a:defRPr/>
            </a:pPr>
            <a:endParaRPr lang="tr-TR" sz="24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İşyeri </a:t>
            </a:r>
            <a:r>
              <a:rPr lang="tr-T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hekimi ile işbirliği yaparak  iş kazaları ve meslek hastalıkları ile ilgili değerlendirme </a:t>
            </a: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yapmak</a:t>
            </a:r>
          </a:p>
          <a:p>
            <a:pPr marL="457200" indent="-457200">
              <a:buFontTx/>
              <a:buAutoNum type="arabicParenR"/>
              <a:defRPr/>
            </a:pPr>
            <a:r>
              <a:rPr lang="tr-T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Çalışan temsilcisi, destek elemanları ile iş birliği yapmak</a:t>
            </a:r>
            <a:endParaRPr lang="tr-TR" sz="2400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1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716" y="33304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İş Güvenliği Uzmanlarının Yetkileri</a:t>
            </a:r>
            <a:endParaRPr lang="tr-TR" dirty="0"/>
          </a:p>
        </p:txBody>
      </p:sp>
      <p:pic>
        <p:nvPicPr>
          <p:cNvPr id="13314" name="Picture 2" descr="https://forsafe.com.tr/wp-content/uploads/2019/01/is-hukuku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89564"/>
            <a:ext cx="10432214" cy="5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5674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2800" b="1" dirty="0">
                <a:solidFill>
                  <a:srgbClr val="FF0000"/>
                </a:solidFill>
              </a:rPr>
              <a:t>İş Güvenliği Uzmanlarının Yetkileri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192637"/>
            <a:ext cx="1197488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tr-TR" sz="2800" b="1" u="sng" dirty="0" smtClean="0">
                <a:solidFill>
                  <a:srgbClr val="000000"/>
                </a:solidFill>
              </a:rPr>
              <a:t>İşverene </a:t>
            </a:r>
            <a:r>
              <a:rPr lang="tr-TR" sz="2800" b="1" u="sng" dirty="0">
                <a:solidFill>
                  <a:srgbClr val="000000"/>
                </a:solidFill>
              </a:rPr>
              <a:t>yazılı olarak bildirdiği</a:t>
            </a:r>
            <a:r>
              <a:rPr lang="tr-TR" sz="2800" b="1" dirty="0">
                <a:solidFill>
                  <a:srgbClr val="000000"/>
                </a:solidFill>
              </a:rPr>
              <a:t> iş sağlığı ve güvenliğiyle ilgili alınması gereken tedbirlerden, </a:t>
            </a:r>
            <a:r>
              <a:rPr lang="tr-TR" sz="2800" b="1" dirty="0" smtClean="0">
                <a:solidFill>
                  <a:srgbClr val="000000"/>
                </a:solidFill>
              </a:rPr>
              <a:t>hayati </a:t>
            </a:r>
            <a:r>
              <a:rPr lang="tr-TR" sz="2800" b="1" dirty="0">
                <a:solidFill>
                  <a:srgbClr val="000000"/>
                </a:solidFill>
              </a:rPr>
              <a:t>tehlike arz edenlerin </a:t>
            </a:r>
            <a:r>
              <a:rPr lang="tr-TR" sz="2800" b="1" u="sng" dirty="0">
                <a:solidFill>
                  <a:srgbClr val="000000"/>
                </a:solidFill>
              </a:rPr>
              <a:t>işveren tarafından yerine getirilmemesi hâlinde, bu hususu </a:t>
            </a:r>
            <a:r>
              <a:rPr lang="tr-TR" sz="3600" b="1" u="sng" dirty="0">
                <a:solidFill>
                  <a:srgbClr val="000000"/>
                </a:solidFill>
              </a:rPr>
              <a:t>Bakanlığa</a:t>
            </a:r>
            <a:r>
              <a:rPr lang="tr-TR" sz="2800" b="1" u="sng" dirty="0">
                <a:solidFill>
                  <a:srgbClr val="000000"/>
                </a:solidFill>
              </a:rPr>
              <a:t> bildirmek</a:t>
            </a:r>
            <a:r>
              <a:rPr lang="tr-TR" sz="2800" u="sng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456" y="3624785"/>
            <a:ext cx="24479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4320" y="4180518"/>
            <a:ext cx="9896606" cy="2345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b="1" dirty="0" smtClean="0">
                <a:solidFill>
                  <a:srgbClr val="000000"/>
                </a:solidFill>
              </a:rPr>
              <a:t>İşyerinde belirlediği hayati </a:t>
            </a:r>
            <a:r>
              <a:rPr lang="tr-TR" b="1" u="sng" dirty="0" smtClean="0">
                <a:solidFill>
                  <a:srgbClr val="000000"/>
                </a:solidFill>
              </a:rPr>
              <a:t>tehlikenin ciddi ve önlenemez </a:t>
            </a:r>
            <a:r>
              <a:rPr lang="tr-TR" b="1" dirty="0" smtClean="0">
                <a:solidFill>
                  <a:srgbClr val="000000"/>
                </a:solidFill>
              </a:rPr>
              <a:t>olması ve bu hususun acil müdahale gerektirmesi halinde mümkünse işveren veya işveren vekilinin onayını alarak </a:t>
            </a:r>
            <a:r>
              <a:rPr lang="tr-TR" b="1" u="sng" dirty="0" smtClean="0">
                <a:solidFill>
                  <a:srgbClr val="000000"/>
                </a:solidFill>
              </a:rPr>
              <a:t>geçici olarak işi durdurmak</a:t>
            </a:r>
            <a:r>
              <a:rPr lang="tr-TR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187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05B9B-EB5A-4460-AAC7-4C6E8DD6375C}" type="datetime1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0C29A4-DB07-43FD-9211-8275FA8D299C}" type="slidenum">
              <a:rPr lang="tr-TR" sz="1200">
                <a:solidFill>
                  <a:srgbClr val="D38E27"/>
                </a:solidFill>
              </a:rPr>
              <a:pPr eaLnBrk="1" hangingPunct="1"/>
              <a:t>16</a:t>
            </a:fld>
            <a:endParaRPr lang="tr-TR" sz="1200">
              <a:solidFill>
                <a:srgbClr val="D38E27"/>
              </a:solidFill>
            </a:endParaRPr>
          </a:p>
        </p:txBody>
      </p:sp>
      <p:pic>
        <p:nvPicPr>
          <p:cNvPr id="10342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34562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254685" y="3845490"/>
            <a:ext cx="739036" cy="701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51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05B9B-EB5A-4460-AAC7-4C6E8DD6375C}" type="datetime1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9D91EC-0D1F-4DC8-92DE-28F1927DE381}" type="slidenum">
              <a:rPr lang="tr-TR" sz="1200">
                <a:solidFill>
                  <a:srgbClr val="D38E27"/>
                </a:solidFill>
              </a:rPr>
              <a:pPr eaLnBrk="1" hangingPunct="1"/>
              <a:t>18</a:t>
            </a:fld>
            <a:endParaRPr lang="tr-TR" sz="1200">
              <a:solidFill>
                <a:srgbClr val="D38E27"/>
              </a:solidFill>
            </a:endParaRPr>
          </a:p>
        </p:txBody>
      </p:sp>
      <p:pic>
        <p:nvPicPr>
          <p:cNvPr id="1105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038" y="1"/>
            <a:ext cx="8970962" cy="6888163"/>
          </a:xfrm>
          <a:noFill/>
        </p:spPr>
      </p:pic>
    </p:spTree>
    <p:extLst>
      <p:ext uri="{BB962C8B-B14F-4D97-AF65-F5344CB8AC3E}">
        <p14:creationId xmlns:p14="http://schemas.microsoft.com/office/powerpoint/2010/main" val="551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05B9B-EB5A-4460-AAC7-4C6E8DD6375C}" type="datetime1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9D91EC-0D1F-4DC8-92DE-28F1927DE381}" type="slidenum">
              <a:rPr lang="tr-TR" sz="1200">
                <a:solidFill>
                  <a:srgbClr val="D38E27"/>
                </a:solidFill>
              </a:rPr>
              <a:pPr eaLnBrk="1" hangingPunct="1"/>
              <a:t>19</a:t>
            </a:fld>
            <a:endParaRPr lang="tr-TR" sz="1200">
              <a:solidFill>
                <a:srgbClr val="D38E27"/>
              </a:solidFill>
            </a:endParaRPr>
          </a:p>
        </p:txBody>
      </p:sp>
      <p:pic>
        <p:nvPicPr>
          <p:cNvPr id="1105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1466" y="0"/>
            <a:ext cx="8970962" cy="6888163"/>
          </a:xfrm>
          <a:noFill/>
        </p:spPr>
      </p:pic>
      <p:sp>
        <p:nvSpPr>
          <p:cNvPr id="6" name="Oval 5"/>
          <p:cNvSpPr/>
          <p:nvPr/>
        </p:nvSpPr>
        <p:spPr>
          <a:xfrm>
            <a:off x="2004164" y="2476717"/>
            <a:ext cx="739036" cy="701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24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B012E-7947-4066-AF43-6DB575B776FE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53E0E7-FFBF-4411-8FC7-95E2A701243C}" type="slidenum">
              <a:rPr lang="tr-TR" sz="1200">
                <a:solidFill>
                  <a:srgbClr val="D38E27"/>
                </a:solidFill>
              </a:rPr>
              <a:pPr eaLnBrk="1" hangingPunct="1"/>
              <a:t>2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19410"/>
            <a:ext cx="12020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1400" b="1" dirty="0">
                <a:solidFill>
                  <a:srgbClr val="FF0000"/>
                </a:solidFill>
              </a:rPr>
              <a:t>İş Güvenliği Uzmanlarının </a:t>
            </a:r>
          </a:p>
          <a:p>
            <a:pPr algn="ctr" eaLnBrk="1" hangingPunct="1"/>
            <a:r>
              <a:rPr lang="tr-TR" sz="1400" b="1" dirty="0">
                <a:solidFill>
                  <a:srgbClr val="FF0000"/>
                </a:solidFill>
              </a:rPr>
              <a:t>Görev Yetki ve Sorumlulukları İle Eğitimleri </a:t>
            </a:r>
          </a:p>
          <a:p>
            <a:pPr algn="ctr" eaLnBrk="1" hangingPunct="1"/>
            <a:r>
              <a:rPr lang="tr-TR" sz="1400" b="1" dirty="0">
                <a:solidFill>
                  <a:srgbClr val="FF0000"/>
                </a:solidFill>
              </a:rPr>
              <a:t>Hakkında Yönetmelik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838200" y="1030163"/>
            <a:ext cx="10256043" cy="532453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000" b="1" u="sng" dirty="0">
                <a:solidFill>
                  <a:srgbClr val="00B0F0"/>
                </a:solidFill>
              </a:rPr>
              <a:t>C Sınıfı İş Güvenliği </a:t>
            </a:r>
            <a:r>
              <a:rPr lang="tr-TR" sz="4000" b="1" u="sng" dirty="0" smtClean="0">
                <a:solidFill>
                  <a:srgbClr val="00B0F0"/>
                </a:solidFill>
              </a:rPr>
              <a:t>Uzmanı Belgesi </a:t>
            </a:r>
            <a:r>
              <a:rPr lang="tr-TR" sz="4000" b="1" u="sng" dirty="0">
                <a:solidFill>
                  <a:srgbClr val="00B0F0"/>
                </a:solidFill>
              </a:rPr>
              <a:t>Kimlere </a:t>
            </a:r>
            <a:r>
              <a:rPr lang="tr-TR" sz="4000" b="1" u="sng" dirty="0" smtClean="0">
                <a:solidFill>
                  <a:srgbClr val="00B0F0"/>
                </a:solidFill>
              </a:rPr>
              <a:t>Verilir </a:t>
            </a:r>
            <a:endParaRPr lang="tr-TR" sz="4000" b="1" u="sng" dirty="0">
              <a:solidFill>
                <a:srgbClr val="00B0F0"/>
              </a:solidFill>
            </a:endParaRPr>
          </a:p>
          <a:p>
            <a:pPr eaLnBrk="1" hangingPunct="1"/>
            <a:endParaRPr lang="tr-TR" sz="20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3200" b="1" dirty="0">
                <a:solidFill>
                  <a:srgbClr val="0D0D0D"/>
                </a:solidFill>
              </a:rPr>
              <a:t>(C) sınıfı iş güvenliği uzmanlığı eğitimine </a:t>
            </a:r>
          </a:p>
          <a:p>
            <a:pPr eaLnBrk="1" hangingPunct="1">
              <a:lnSpc>
                <a:spcPct val="150000"/>
              </a:lnSpc>
            </a:pPr>
            <a:r>
              <a:rPr lang="tr-TR" sz="3200" b="1" dirty="0" smtClean="0">
                <a:solidFill>
                  <a:srgbClr val="0D0D0D"/>
                </a:solidFill>
              </a:rPr>
              <a:t>Katılan ve,</a:t>
            </a:r>
          </a:p>
          <a:p>
            <a:pPr eaLnBrk="1" hangingPunct="1">
              <a:lnSpc>
                <a:spcPct val="150000"/>
              </a:lnSpc>
            </a:pPr>
            <a:r>
              <a:rPr lang="tr-TR" sz="3200" b="1" dirty="0" smtClean="0">
                <a:solidFill>
                  <a:srgbClr val="0D0D0D"/>
                </a:solidFill>
              </a:rPr>
              <a:t>OSYM tarafından yapılacak </a:t>
            </a:r>
            <a:r>
              <a:rPr lang="tr-TR" sz="3200" b="1" dirty="0">
                <a:solidFill>
                  <a:srgbClr val="0D0D0D"/>
                </a:solidFill>
              </a:rPr>
              <a:t>(C) sınıfı </a:t>
            </a:r>
            <a:r>
              <a:rPr lang="tr-TR" sz="3200" b="1" dirty="0" smtClean="0">
                <a:solidFill>
                  <a:srgbClr val="0D0D0D"/>
                </a:solidFill>
              </a:rPr>
              <a:t>İSG Uzmanlığı </a:t>
            </a:r>
            <a:r>
              <a:rPr lang="tr-TR" sz="3200" b="1" dirty="0">
                <a:solidFill>
                  <a:srgbClr val="0D0D0D"/>
                </a:solidFill>
              </a:rPr>
              <a:t>sınavında başarılı olan </a:t>
            </a:r>
            <a:endParaRPr lang="tr-TR" sz="3200" b="1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3200" b="1" dirty="0" smtClean="0">
                <a:solidFill>
                  <a:srgbClr val="0D0D0D"/>
                </a:solidFill>
              </a:rPr>
              <a:t>mühendis</a:t>
            </a:r>
            <a:r>
              <a:rPr lang="tr-TR" sz="3200" b="1" dirty="0">
                <a:solidFill>
                  <a:srgbClr val="0D0D0D"/>
                </a:solidFill>
              </a:rPr>
              <a:t>, mimar veya teknik elemanlara</a:t>
            </a:r>
          </a:p>
        </p:txBody>
      </p:sp>
      <p:graphicFrame>
        <p:nvGraphicFramePr>
          <p:cNvPr id="409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13569"/>
              </p:ext>
            </p:extLst>
          </p:nvPr>
        </p:nvGraphicFramePr>
        <p:xfrm>
          <a:off x="9587999" y="4805363"/>
          <a:ext cx="255587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Klip" r:id="rId3" imgW="3692520" imgH="3147840" progId="">
                  <p:embed/>
                </p:oleObj>
              </mc:Choice>
              <mc:Fallback>
                <p:oleObj name="Klip" r:id="rId3" imgW="3692520" imgH="31478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7999" y="4805363"/>
                        <a:ext cx="2555875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84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nkaracicekcilerodasi.org.tr/Resimler/buyuk/6331-SAYILI-IS-SAGLIGI-VE-GUVENLIGI-KANUNU_5d94f858-92b9-44dd-aeee-5f6113325d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32" y="1375442"/>
            <a:ext cx="9966994" cy="49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006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yükümlülükleri</a:t>
            </a:r>
            <a:b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55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BE7D67-7438-4ECA-82CB-BCE6850AFE33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1FB1C3-4703-4A61-B49F-9DD3349506F1}" type="slidenum">
              <a:rPr lang="tr-TR" sz="1200">
                <a:solidFill>
                  <a:srgbClr val="D38E27"/>
                </a:solidFill>
              </a:rPr>
              <a:pPr eaLnBrk="1" hangingPunct="1"/>
              <a:t>21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1524000" y="333375"/>
            <a:ext cx="9144000" cy="47704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yükümlülükleri</a:t>
            </a:r>
          </a:p>
          <a:p>
            <a:pPr indent="449263">
              <a:defRPr/>
            </a:pPr>
            <a:endParaRPr lang="tr-TR" sz="20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Onaylı defter bir asıl ve 2 suret olacak şekilde düzenlenir. </a:t>
            </a:r>
          </a:p>
          <a:p>
            <a:pPr>
              <a:defRPr/>
            </a:pPr>
            <a:endParaRPr lang="tr-TR" sz="28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Onaylı defter işyerinin bağlı bulunduğu çalışma ve İş- Kur İl Müdürlüklerince veya Noter tarafından  her sayfası mühürlenmek suretiyle onaylanır.</a:t>
            </a:r>
          </a:p>
          <a:p>
            <a:pPr>
              <a:defRPr/>
            </a:pPr>
            <a:endParaRPr lang="tr-TR" sz="28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  <p:pic>
        <p:nvPicPr>
          <p:cNvPr id="109573" name="Picture 3" descr="C:\Documents and Settings\sahin.aydin\Desktop\Resimler\health-safety-workA[1]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786188"/>
            <a:ext cx="40941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91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s-na.ssl-images-amazon.com/images/I/81qOAYbv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40" y="752977"/>
            <a:ext cx="5778675" cy="57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C1806-22F7-40A0-9BBC-3B688374620F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30E8A1-5A9A-4129-81EC-86D553EB8E9B}" type="slidenum">
              <a:rPr lang="tr-TR" sz="1200">
                <a:solidFill>
                  <a:srgbClr val="D38E27"/>
                </a:solidFill>
              </a:rPr>
              <a:pPr eaLnBrk="1" hangingPunct="1"/>
              <a:t>22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0" y="441883"/>
            <a:ext cx="11636679" cy="59400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449263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Asıl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suret: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işveren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tarafından muhafaza edilir. Onaylı defterin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suretlerden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birini:  İSG Uzmanı</a:t>
            </a: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, </a:t>
            </a:r>
          </a:p>
          <a:p>
            <a:pPr indent="449263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Diğerini: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işyeri hekimi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 saklar. </a:t>
            </a: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Teftişe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yetkili iş müfettişlerinin </a:t>
            </a: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her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istediğinde </a:t>
            </a: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işveren </a:t>
            </a:r>
          </a:p>
          <a:p>
            <a:pPr indent="449263">
              <a:defRPr/>
            </a:pP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onaylı </a:t>
            </a:r>
            <a:r>
              <a:rPr lang="tr-TR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defteri göstermek zorundadır</a:t>
            </a:r>
            <a:r>
              <a:rPr lang="tr-TR" sz="2800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.</a:t>
            </a:r>
          </a:p>
          <a:p>
            <a:pPr indent="449263">
              <a:defRPr/>
            </a:pPr>
            <a:endParaRPr lang="tr-TR" sz="2800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000" dirty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7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İçerik Yer Tutucusu" descr="tarama0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05" y="203156"/>
            <a:ext cx="4714875" cy="6157913"/>
          </a:xfrm>
          <a:prstGeom prst="rect">
            <a:avLst/>
          </a:prstGeom>
        </p:spPr>
      </p:pic>
      <p:pic>
        <p:nvPicPr>
          <p:cNvPr id="5" name="5 Resim" descr="tarama0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8" y="0"/>
            <a:ext cx="6249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0239" y="12507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defRPr/>
            </a:pP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Onaylı defter yapılan tespitlere göre ;</a:t>
            </a: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İş güvenliği uzmanı, </a:t>
            </a:r>
          </a:p>
          <a:p>
            <a:pPr indent="449263" algn="just">
              <a:defRPr/>
            </a:pP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İşyeri hekimi ile </a:t>
            </a:r>
            <a:endParaRPr lang="tr-TR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r>
              <a:rPr lang="tr-TR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işveren </a:t>
            </a:r>
          </a:p>
          <a:p>
            <a:pPr indent="449263" algn="just">
              <a:defRPr/>
            </a:pPr>
            <a:r>
              <a:rPr lang="tr-TR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tarafından </a:t>
            </a: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birlikte veya ayrı ayrı imzalanır. </a:t>
            </a:r>
            <a:endParaRPr lang="tr-TR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endParaRPr lang="tr-TR" b="1" dirty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indent="449263" algn="just">
              <a:defRPr/>
            </a:pPr>
            <a:r>
              <a:rPr lang="tr-TR" b="1" dirty="0" smtClean="0">
                <a:solidFill>
                  <a:srgbClr val="0D0D0D"/>
                </a:solidFill>
                <a:latin typeface="Arial" charset="0"/>
                <a:cs typeface="Arial" charset="0"/>
              </a:rPr>
              <a:t>Onaylı </a:t>
            </a:r>
            <a:r>
              <a:rPr lang="tr-TR" b="1" dirty="0">
                <a:solidFill>
                  <a:srgbClr val="0D0D0D"/>
                </a:solidFill>
                <a:latin typeface="Arial" charset="0"/>
                <a:cs typeface="Arial" charset="0"/>
              </a:rPr>
              <a:t>deftere yazılan tespit ve öneriler işverene tebliğ edilmiş sayılır.</a:t>
            </a:r>
          </a:p>
        </p:txBody>
      </p:sp>
    </p:spTree>
    <p:extLst>
      <p:ext uri="{BB962C8B-B14F-4D97-AF65-F5344CB8AC3E}">
        <p14:creationId xmlns:p14="http://schemas.microsoft.com/office/powerpoint/2010/main" val="12735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eninmedyan.org/wp-content/uploads/2017/12/zaman-sa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40" y="1850940"/>
            <a:ext cx="6132930" cy="45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381164"/>
            <a:ext cx="8289758" cy="221765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</a:t>
            </a:r>
            <a: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güvenliği </a:t>
            </a:r>
            <a: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uzmanlarının </a:t>
            </a:r>
            <a: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tr-TR" sz="4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çalışma </a:t>
            </a:r>
            <a: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süreleri </a:t>
            </a:r>
            <a:br>
              <a:rPr lang="tr-TR" sz="48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tr-TR" sz="4800" dirty="0"/>
          </a:p>
        </p:txBody>
      </p:sp>
      <p:pic>
        <p:nvPicPr>
          <p:cNvPr id="16388" name="Picture 4" descr="https://www.isgnedir.com/wp-content/uploads/2017/11/isg-uzmani-gorevleri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9" y="2516521"/>
            <a:ext cx="6512788" cy="31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1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D5EA3F-9743-4EEE-ADE0-344BF4796564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486EEB-A892-4461-916A-336D6734BA69}" type="slidenum">
              <a:rPr lang="tr-TR" sz="1200">
                <a:solidFill>
                  <a:srgbClr val="D38E27"/>
                </a:solidFill>
              </a:rPr>
              <a:pPr eaLnBrk="1" hangingPunct="1"/>
              <a:t>25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00834" y="464591"/>
            <a:ext cx="115991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güvenlği uzmanlarının çalışma süreleri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  <a:endParaRPr lang="tr-TR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44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Az tehlikeli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sınıfta yer alan </a:t>
            </a:r>
            <a:r>
              <a:rPr lang="tr-TR" sz="3600" b="1" dirty="0">
                <a:solidFill>
                  <a:srgbClr val="FF66CC"/>
                </a:solidFill>
                <a:latin typeface="Arial" charset="0"/>
                <a:cs typeface="Arial" charset="0"/>
              </a:rPr>
              <a:t>1000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 daha fazla işçisi olan işyerlerinde her 1000 işçi için tam gün çalışacak </a:t>
            </a:r>
            <a:endParaRPr lang="tr-TR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2800" b="1" u="sng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en </a:t>
            </a:r>
            <a:r>
              <a:rPr lang="tr-TR" sz="28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az bir iş güvenliği uzmanı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görevlendirilir. </a:t>
            </a:r>
          </a:p>
          <a:p>
            <a:pPr algn="just">
              <a:defRPr/>
            </a:pPr>
            <a:endParaRPr lang="tr-TR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İşçi sayısının 1000 sayısının tam katlarından fazla olması durumunda geriye kalan işçi sayısı göz önünde bulundurularak kriterlere uygun yeteri kadar iş güvenliği uzmanı ek olarak görevlendirilir.</a:t>
            </a:r>
          </a:p>
          <a:p>
            <a:pPr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0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E7B30E-E1E4-4C9C-96E9-CB96D48F1BE2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236081-AF5A-4D5B-A5D7-35644DC4A532}" type="slidenum">
              <a:rPr lang="tr-TR" sz="1200">
                <a:solidFill>
                  <a:srgbClr val="D38E27"/>
                </a:solidFill>
              </a:rPr>
              <a:pPr eaLnBrk="1" hangingPunct="1"/>
              <a:t>26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601248" y="251489"/>
            <a:ext cx="108725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çalışma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süreleri - 2 </a:t>
            </a:r>
            <a:endParaRPr lang="tr-TR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 smtClean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sz="44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Tehlikeli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sınıfta yer alan </a:t>
            </a:r>
            <a:r>
              <a:rPr lang="tr-TR" sz="36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500</a:t>
            </a:r>
            <a:r>
              <a:rPr lang="tr-TR" sz="28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 daha fazla işçisi olan işyerlerinde 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her </a:t>
            </a:r>
            <a:r>
              <a:rPr lang="tr-TR" sz="28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500 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işçi için </a:t>
            </a:r>
            <a:r>
              <a:rPr lang="tr-TR" sz="36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tam gün çalışacak en az </a:t>
            </a:r>
            <a:r>
              <a:rPr lang="tr-TR" sz="3600" b="1" u="sng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1 İSG Uzmanı </a:t>
            </a:r>
            <a:r>
              <a:rPr lang="tr-TR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görevlendirilir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tr-TR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 İşçi sayısının 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500 </a:t>
            </a: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sayısının tam katlarından fazla olması durumunda geriye kalan işçi sayısı göz önünde bulundurularak birinci fıkrada belirtilen kriterlere uygun yeteri kadar iş güvenliği uzmanı ek olarak görevlendirilir.</a:t>
            </a:r>
          </a:p>
          <a:p>
            <a:pPr algn="just">
              <a:defRPr/>
            </a:pPr>
            <a:endParaRPr lang="tr-T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8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2894C1-7273-4137-8D6B-13E0610D3025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13C280-F5AA-4EF2-8373-93702947DC25}" type="slidenum">
              <a:rPr lang="tr-TR" sz="1200">
                <a:solidFill>
                  <a:srgbClr val="D38E27"/>
                </a:solidFill>
              </a:rPr>
              <a:pPr eaLnBrk="1" hangingPunct="1"/>
              <a:t>27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601249" y="261601"/>
            <a:ext cx="1075255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İş güvenliği uzmanlarının çalışma süreleri </a:t>
            </a:r>
            <a:r>
              <a:rPr lang="tr-T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- 3</a:t>
            </a:r>
            <a:endParaRPr lang="tr-TR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indent="449263" algn="ctr">
              <a:defRPr/>
            </a:pPr>
            <a:endParaRPr lang="tr-TR" b="1" dirty="0">
              <a:solidFill>
                <a:srgbClr val="FFCC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sz="44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Çok tehlikeli</a:t>
            </a:r>
            <a:r>
              <a:rPr lang="tr-TR" sz="2800" b="1" dirty="0">
                <a:solidFill>
                  <a:srgbClr val="FF66CC"/>
                </a:solidFill>
                <a:latin typeface="Arial" charset="0"/>
                <a:cs typeface="Arial" charset="0"/>
              </a:rPr>
              <a:t> sınıfta yer alan </a:t>
            </a:r>
            <a:r>
              <a:rPr lang="tr-TR" sz="36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250</a:t>
            </a:r>
            <a:r>
              <a:rPr lang="tr-TR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ve daha fazla işçisi olan işyerlerinde </a:t>
            </a:r>
            <a:r>
              <a:rPr lang="tr-TR" sz="3600" b="1" dirty="0">
                <a:solidFill>
                  <a:srgbClr val="FF66CC"/>
                </a:solidFill>
                <a:latin typeface="Arial" charset="0"/>
                <a:cs typeface="Arial" charset="0"/>
              </a:rPr>
              <a:t>her </a:t>
            </a:r>
            <a:r>
              <a:rPr lang="tr-TR" sz="3600" b="1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250 </a:t>
            </a:r>
            <a:r>
              <a:rPr lang="tr-TR" sz="3600" b="1" dirty="0">
                <a:solidFill>
                  <a:srgbClr val="FF66CC"/>
                </a:solidFill>
                <a:latin typeface="Arial" charset="0"/>
                <a:cs typeface="Arial" charset="0"/>
              </a:rPr>
              <a:t>işçi için tam gün çalışacak </a:t>
            </a:r>
            <a:r>
              <a:rPr lang="tr-TR" sz="3600" b="1" u="sng" dirty="0" smtClean="0">
                <a:solidFill>
                  <a:srgbClr val="FF66CC"/>
                </a:solidFill>
                <a:latin typeface="Arial" charset="0"/>
                <a:cs typeface="Arial" charset="0"/>
              </a:rPr>
              <a:t>en </a:t>
            </a:r>
            <a:r>
              <a:rPr lang="tr-TR" sz="3600" b="1" u="sng" dirty="0">
                <a:solidFill>
                  <a:srgbClr val="FF66CC"/>
                </a:solidFill>
                <a:latin typeface="Arial" charset="0"/>
                <a:cs typeface="Arial" charset="0"/>
              </a:rPr>
              <a:t>az bir iş güvenliği uzmanı </a:t>
            </a:r>
            <a:r>
              <a:rPr lang="tr-TR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görevlendirilir. </a:t>
            </a:r>
          </a:p>
          <a:p>
            <a:pPr algn="just">
              <a:defRPr/>
            </a:pPr>
            <a:endParaRPr lang="tr-TR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İşçi sayısının 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250 </a:t>
            </a:r>
            <a:r>
              <a:rPr lang="tr-TR" b="1" dirty="0">
                <a:solidFill>
                  <a:srgbClr val="000000"/>
                </a:solidFill>
                <a:latin typeface="Arial" charset="0"/>
                <a:cs typeface="Arial" charset="0"/>
              </a:rPr>
              <a:t>sayısının tam katlarından fazla olması durumunda geriye kalan işçi sayısı göz önünde bulundurularak birinci fıkrada belirtilen kriterlere uygun yeteri kadar iş güvenliği uzmanı ek olarak görevlendirilir.</a:t>
            </a:r>
          </a:p>
          <a:p>
            <a:pPr algn="just"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242" y="316999"/>
            <a:ext cx="4680284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İş Sağlığı Uzmanları; 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453" y="1642562"/>
            <a:ext cx="2322094" cy="997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Az tehlikeli</a:t>
            </a:r>
          </a:p>
          <a:p>
            <a:pPr marL="0" indent="0"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İş yeri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208501" y="2895434"/>
            <a:ext cx="359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Ayda çalışan başına;</a:t>
            </a:r>
            <a:endParaRPr lang="tr-TR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8536" y="1642562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Tehlikeli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İş yeri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73551" y="1642562"/>
            <a:ext cx="2143628" cy="997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Çok tehlikeli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1" dirty="0" smtClean="0">
                <a:latin typeface="Comic Sans MS" panose="030F0702030302020204" pitchFamily="66" charset="0"/>
              </a:rPr>
              <a:t>İş yeri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8452" y="3467018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10 dk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74631" y="3467018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2</a:t>
            </a:r>
            <a:r>
              <a:rPr lang="tr-TR" dirty="0" smtClean="0"/>
              <a:t>0 dk</a:t>
            </a:r>
            <a:endParaRPr lang="tr-T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73550" y="3467018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4</a:t>
            </a:r>
            <a:r>
              <a:rPr lang="tr-TR" dirty="0" smtClean="0"/>
              <a:t>0 dk</a:t>
            </a:r>
            <a:endParaRPr lang="tr-TR" dirty="0"/>
          </a:p>
        </p:txBody>
      </p:sp>
      <p:sp>
        <p:nvSpPr>
          <p:cNvPr id="10" name="Down Arrow 9"/>
          <p:cNvSpPr/>
          <p:nvPr/>
        </p:nvSpPr>
        <p:spPr>
          <a:xfrm>
            <a:off x="2839453" y="2759242"/>
            <a:ext cx="898358" cy="5133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5793205" y="2797009"/>
            <a:ext cx="898358" cy="5133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own Arrow 11"/>
          <p:cNvSpPr/>
          <p:nvPr/>
        </p:nvSpPr>
        <p:spPr>
          <a:xfrm>
            <a:off x="9054586" y="2797009"/>
            <a:ext cx="898358" cy="5133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04873" y="4472030"/>
            <a:ext cx="2638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FF0000"/>
                </a:solidFill>
              </a:rPr>
              <a:t>İş Yeri hekimleri;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23147" y="5624681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5</a:t>
            </a:r>
            <a:r>
              <a:rPr lang="tr-TR" dirty="0" smtClean="0"/>
              <a:t> dk</a:t>
            </a:r>
            <a:endParaRPr lang="tr-TR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10462" y="5624681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10 dk</a:t>
            </a:r>
            <a:endParaRPr lang="tr-TR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054586" y="5624681"/>
            <a:ext cx="1792705" cy="99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15 dk</a:t>
            </a:r>
            <a:endParaRPr lang="tr-TR" dirty="0"/>
          </a:p>
        </p:txBody>
      </p:sp>
      <p:sp>
        <p:nvSpPr>
          <p:cNvPr id="17" name="Rectangle 16"/>
          <p:cNvSpPr/>
          <p:nvPr/>
        </p:nvSpPr>
        <p:spPr>
          <a:xfrm>
            <a:off x="2458452" y="4668253"/>
            <a:ext cx="8388839" cy="17806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5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83688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9696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B27980-991A-4290-A64F-014143CF232A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CCEE06-7B3E-48A8-B48F-9A85DFD89C05}" type="slidenum">
              <a:rPr lang="tr-TR" sz="1200">
                <a:solidFill>
                  <a:srgbClr val="D38E27"/>
                </a:solidFill>
              </a:rPr>
              <a:pPr eaLnBrk="1" hangingPunct="1"/>
              <a:t>3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1860550" y="260351"/>
            <a:ext cx="838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2800" b="1">
                <a:solidFill>
                  <a:srgbClr val="FF0000"/>
                </a:solidFill>
              </a:rPr>
              <a:t>İş Güvenliği Uzmanlarının Eğitimleri</a:t>
            </a: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563671" y="1627357"/>
            <a:ext cx="1141121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Bakanlıkça belirlenen </a:t>
            </a:r>
          </a:p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eğitim </a:t>
            </a:r>
            <a:r>
              <a:rPr lang="tr-TR" sz="4400" b="1" dirty="0">
                <a:solidFill>
                  <a:srgbClr val="0D0D0D"/>
                </a:solidFill>
              </a:rPr>
              <a:t>programları </a:t>
            </a:r>
            <a:endParaRPr lang="tr-TR" sz="4400" b="1" dirty="0" smtClean="0">
              <a:solidFill>
                <a:srgbClr val="0D0D0D"/>
              </a:solidFill>
            </a:endParaRPr>
          </a:p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toplamda </a:t>
            </a:r>
            <a:r>
              <a:rPr lang="tr-TR" sz="4400" b="1" u="sng" dirty="0">
                <a:solidFill>
                  <a:srgbClr val="FF0000"/>
                </a:solidFill>
              </a:rPr>
              <a:t>220 saatten </a:t>
            </a:r>
            <a:endParaRPr lang="tr-TR" sz="4400" b="1" u="sng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tr-TR" sz="4400" b="1" dirty="0" smtClean="0">
                <a:solidFill>
                  <a:srgbClr val="0D0D0D"/>
                </a:solidFill>
              </a:rPr>
              <a:t>az </a:t>
            </a:r>
            <a:r>
              <a:rPr lang="tr-TR" sz="4400" b="1" dirty="0">
                <a:solidFill>
                  <a:srgbClr val="0D0D0D"/>
                </a:solidFill>
              </a:rPr>
              <a:t>olamaz. </a:t>
            </a:r>
          </a:p>
          <a:p>
            <a:pPr algn="ctr" eaLnBrk="1" hangingPunct="1"/>
            <a:endParaRPr lang="tr-TR" sz="44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83688" cy="6862763"/>
          </a:xfrm>
          <a:noFill/>
        </p:spPr>
      </p:pic>
      <p:sp>
        <p:nvSpPr>
          <p:cNvPr id="5" name="Oval 4"/>
          <p:cNvSpPr/>
          <p:nvPr/>
        </p:nvSpPr>
        <p:spPr>
          <a:xfrm>
            <a:off x="701458" y="3832964"/>
            <a:ext cx="651353" cy="5511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64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>
            <a:normAutofit/>
          </a:bodyPr>
          <a:lstStyle/>
          <a:p>
            <a:r>
              <a:rPr lang="tr-TR" sz="2800" b="1" i="1" u="sng" dirty="0" smtClean="0">
                <a:solidFill>
                  <a:srgbClr val="00B050"/>
                </a:solidFill>
              </a:rPr>
              <a:t>Amaç;</a:t>
            </a:r>
            <a:endParaRPr lang="tr-TR" sz="2800" b="1" i="1" u="sng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3" y="1089764"/>
            <a:ext cx="8263067" cy="56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71" y="291498"/>
            <a:ext cx="8505239" cy="64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9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997" y="134610"/>
            <a:ext cx="10515600" cy="6441553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smtClean="0"/>
              <a:t>İSG Kanunu ile İŞYERİNDE </a:t>
            </a:r>
            <a:r>
              <a:rPr lang="tr-TR" b="1" dirty="0"/>
              <a:t>YAPILACAK İŞLEMLER: </a:t>
            </a:r>
            <a:endParaRPr lang="tr-TR" b="1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 İSG Kurulu kurulur, </a:t>
            </a:r>
          </a:p>
          <a:p>
            <a:pPr marL="0" indent="0">
              <a:buNone/>
            </a:pPr>
            <a:r>
              <a:rPr lang="tr-TR" dirty="0"/>
              <a:t>• İşyerinde tehlike kaynakları belirlenir, </a:t>
            </a:r>
          </a:p>
          <a:p>
            <a:pPr marL="0" indent="0">
              <a:buNone/>
            </a:pPr>
            <a:r>
              <a:rPr lang="tr-TR" dirty="0"/>
              <a:t>• İşyerinde risk değerlendirmesi yapılır, </a:t>
            </a:r>
          </a:p>
          <a:p>
            <a:pPr marL="0" indent="0">
              <a:buNone/>
            </a:pPr>
            <a:r>
              <a:rPr lang="tr-TR" dirty="0"/>
              <a:t>• Risk değerlendirmesinde sorunlu konular, sorumlular ve çözüm tarihleri belirlenir ve süreç izlenir, </a:t>
            </a:r>
          </a:p>
          <a:p>
            <a:pPr marL="0" indent="0">
              <a:buNone/>
            </a:pPr>
            <a:r>
              <a:rPr lang="tr-TR" dirty="0"/>
              <a:t>• İşyeri acil durum planı yapılır, </a:t>
            </a:r>
          </a:p>
          <a:p>
            <a:pPr marL="0" indent="0">
              <a:buNone/>
            </a:pPr>
            <a:r>
              <a:rPr lang="tr-TR" dirty="0"/>
              <a:t>• Çalışanların işe giriş muayeneleri tamamlanır, dosyalanır. </a:t>
            </a:r>
          </a:p>
          <a:p>
            <a:pPr marL="0" indent="0">
              <a:buNone/>
            </a:pPr>
            <a:r>
              <a:rPr lang="tr-TR" dirty="0"/>
              <a:t>• Çalışanların İSG eğitimleri verilir, </a:t>
            </a:r>
          </a:p>
          <a:p>
            <a:pPr marL="0" indent="0">
              <a:buNone/>
            </a:pPr>
            <a:r>
              <a:rPr lang="tr-TR" dirty="0"/>
              <a:t>• İSG alanında her yapılan işlem kayıt altına alınır.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4704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7" y="347726"/>
            <a:ext cx="9216325" cy="60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9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7" y="163545"/>
            <a:ext cx="9631780" cy="65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2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ore.donanimhaber.com/95/8a/62/958a6241054fdbf1b2014851146c3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15" y="274769"/>
            <a:ext cx="4496568" cy="63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18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rmAutofit fontScale="90000"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Literatür</a:t>
            </a:r>
            <a:b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58" y="901873"/>
            <a:ext cx="10515600" cy="5060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400" i="1" dirty="0" smtClean="0"/>
              <a:t>Taşdemir, İ., Bakan, S. 2015 İş Güvenliği uzmanları için yol haritası. Yerel Yönetimlerde İş Sağlığı ve Güvenliği Sempozyumu,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/>
              <a:t>D’Auria, D, L Hawkins , and P Kenny. 1991. Third International Conference on Education and Training in Occupational Health. J Univ Occup Envir Health 14 Suppl.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 smtClean="0"/>
              <a:t>Phoon </a:t>
            </a:r>
            <a:r>
              <a:rPr lang="tr-TR" sz="1400" i="1" dirty="0"/>
              <a:t>1985b. Education and training in occupational health: formal programmes. In Occupational Health in Developing Countries in Asia, edited by WO Phoon and CN Ong. Tokyo: Southeast Asian Medical Information Center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 smtClean="0"/>
          </a:p>
          <a:p>
            <a:pPr marL="0" indent="0">
              <a:buNone/>
            </a:pPr>
            <a:r>
              <a:rPr lang="tr-TR" sz="1400" i="1" dirty="0" smtClean="0"/>
              <a:t>Ayboğa, Ö., Baradan, S., Gürcanlı, G.E., Bayran, İ. 2015. </a:t>
            </a:r>
            <a:r>
              <a:rPr lang="tr-TR" sz="1400" dirty="0"/>
              <a:t>İş Güvenliği Uzmanlığı: Sistemin İşleyişinin Değerlendirilmesi Üzerine Bir Araştırma </a:t>
            </a:r>
            <a:r>
              <a:rPr lang="tr-TR" sz="1400" dirty="0" smtClean="0"/>
              <a:t>Çalışması. </a:t>
            </a:r>
            <a:r>
              <a:rPr lang="tr-TR" sz="1400" dirty="0"/>
              <a:t>5. İşçi Sağlığı ve İş Güvenliği </a:t>
            </a:r>
            <a:r>
              <a:rPr lang="tr-TR" sz="1400" dirty="0" smtClean="0"/>
              <a:t>Sempozyumu, İzmir,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dirty="0" smtClean="0"/>
              <a:t>28512 </a:t>
            </a:r>
            <a:r>
              <a:rPr lang="tr-TR" sz="1400" dirty="0"/>
              <a:t>sayılı İş Güvenliği Uzmanlarının Görev, Yetki, Sorumluluk Ve Eğitimleri Hakkında Yönetmelik, 29 Aralık 2012 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 smtClean="0"/>
              <a:t>28545 </a:t>
            </a:r>
            <a:r>
              <a:rPr lang="tr-TR" sz="1400" dirty="0"/>
              <a:t>sayılı İş Güvenliği Uzmanlarının Görev, Yetki, Sorumluluk Ve Eğitimleri Hakkında Yönetmelikte Değişiklik Yapılmasına Dair Yönetmelik, 31 Ocak </a:t>
            </a:r>
            <a:r>
              <a:rPr lang="tr-TR" sz="1400" dirty="0" smtClean="0"/>
              <a:t>2013</a:t>
            </a:r>
          </a:p>
          <a:p>
            <a:pPr marL="0" indent="0">
              <a:buNone/>
            </a:pPr>
            <a:r>
              <a:rPr lang="tr-TR" sz="1400" dirty="0" smtClean="0"/>
              <a:t> </a:t>
            </a:r>
            <a:r>
              <a:rPr lang="tr-TR" sz="1400" dirty="0"/>
              <a:t>28792 Sayılı İş Güvenliği Uzmanlarının Görev, Yetki, Sorumluluk Ve Eğitimleri Hakkında Yönetmelikte Değişiklik Yapılmasına Dair Yönetmelik, 11 Ekim 2013 </a:t>
            </a:r>
            <a:br>
              <a:rPr lang="tr-TR" sz="1400" dirty="0"/>
            </a:b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2"/>
              </a:rPr>
              <a:t>https://</a:t>
            </a:r>
            <a:r>
              <a:rPr lang="tr-TR" sz="1400" dirty="0" smtClean="0">
                <a:hlinkClick r:id="rId2"/>
              </a:rPr>
              <a:t>isgkatip.ailevecalisma.gov.tr/Logout.aspx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i="1" dirty="0"/>
              <a:t/>
            </a:r>
            <a:br>
              <a:rPr lang="tr-TR" sz="1400" i="1" dirty="0"/>
            </a:br>
            <a:r>
              <a:rPr lang="tr-TR" sz="1400" dirty="0">
                <a:hlinkClick r:id="rId3"/>
              </a:rPr>
              <a:t>https://</a:t>
            </a:r>
            <a:r>
              <a:rPr lang="tr-TR" sz="1400" dirty="0" smtClean="0">
                <a:hlinkClick r:id="rId3"/>
              </a:rPr>
              <a:t>www.mevzuat.gov.tr/MevzuatMetin/1.5.6331.pdf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4"/>
              </a:rPr>
              <a:t>https://</a:t>
            </a:r>
            <a:r>
              <a:rPr lang="tr-TR" sz="1400" dirty="0" smtClean="0">
                <a:hlinkClick r:id="rId4"/>
              </a:rPr>
              <a:t>www.resmigazete.gov.tr/eskiler/2015/04/20150430-5.htm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5"/>
              </a:rPr>
              <a:t>http://www.ttb.org.tr/mevzuat/index.php?option=com_content&amp;view=article&amp;id=939:-salii-ve-guevenl-hzmetler-yoenetmel&amp;Itemid=33</a:t>
            </a:r>
            <a:endParaRPr lang="tr-TR" sz="1400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08666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627B35-215E-4040-B031-0DD41214A152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799C37-5859-479F-8BD5-36BCE75A3096}" type="slidenum">
              <a:rPr lang="tr-TR" sz="1200">
                <a:solidFill>
                  <a:srgbClr val="D38E27"/>
                </a:solidFill>
              </a:rPr>
              <a:pPr eaLnBrk="1" hangingPunct="1"/>
              <a:t>4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44379" y="207605"/>
            <a:ext cx="11935325" cy="6555641"/>
          </a:xfrm>
          <a:prstGeom prst="rect">
            <a:avLst/>
          </a:prstGeom>
          <a:solidFill>
            <a:srgbClr val="FF66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000" b="1" dirty="0">
                <a:solidFill>
                  <a:schemeClr val="bg1"/>
                </a:solidFill>
              </a:rPr>
              <a:t>B Sınıfı İş Güvenliği Uzmanı Belgesi Kimlere Verilir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eaLnBrk="1" hangingPunct="1"/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(C) sınıfı iş güvenliği uzmanlığı belgesiyle </a:t>
            </a:r>
            <a:r>
              <a:rPr lang="tr-TR" sz="3200" b="1" u="sng" dirty="0">
                <a:solidFill>
                  <a:srgbClr val="0070C0"/>
                </a:solidFill>
              </a:rPr>
              <a:t>en az üç yıl </a:t>
            </a:r>
            <a:r>
              <a:rPr lang="tr-TR" sz="2800" b="1" dirty="0">
                <a:solidFill>
                  <a:srgbClr val="0D0D0D"/>
                </a:solidFill>
              </a:rPr>
              <a:t>fiilen görev yaptığını iş güvenliği uzmanlığı sözleşmesi ile belgeleyen ve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(</a:t>
            </a:r>
            <a:r>
              <a:rPr lang="tr-TR" sz="2800" b="1" dirty="0">
                <a:solidFill>
                  <a:srgbClr val="0D0D0D"/>
                </a:solidFill>
              </a:rPr>
              <a:t>B) sınıfı iş güvenliği uzmanlığı eğitimine </a:t>
            </a:r>
            <a:r>
              <a:rPr lang="tr-TR" sz="2800" b="1" dirty="0" smtClean="0">
                <a:solidFill>
                  <a:srgbClr val="0D0D0D"/>
                </a:solidFill>
              </a:rPr>
              <a:t>katılan ve</a:t>
            </a:r>
          </a:p>
          <a:p>
            <a:pPr eaLnBrk="1" hangingPunct="1"/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ÖSYM tarafından yapılacak</a:t>
            </a:r>
            <a:r>
              <a:rPr lang="tr-TR" sz="2800" b="1" dirty="0">
                <a:solidFill>
                  <a:srgbClr val="0D0D0D"/>
                </a:solidFill>
              </a:rPr>
              <a:t> </a:t>
            </a:r>
            <a:r>
              <a:rPr lang="tr-TR" sz="2800" b="1" dirty="0" smtClean="0">
                <a:solidFill>
                  <a:srgbClr val="0D0D0D"/>
                </a:solidFill>
              </a:rPr>
              <a:t>(B</a:t>
            </a:r>
            <a:r>
              <a:rPr lang="tr-TR" sz="2800" b="1" dirty="0">
                <a:solidFill>
                  <a:srgbClr val="0D0D0D"/>
                </a:solidFill>
              </a:rPr>
              <a:t>) sınıfı iş güvenliği uzmanlığı sınavında başarılı olan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mühendis</a:t>
            </a:r>
            <a:r>
              <a:rPr lang="tr-TR" sz="2800" b="1" dirty="0">
                <a:solidFill>
                  <a:srgbClr val="0D0D0D"/>
                </a:solidFill>
              </a:rPr>
              <a:t>, mimar veya teknik elemanlara,</a:t>
            </a: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endParaRPr lang="tr-TR" sz="2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8A68BA-2FE6-4E02-B6A4-921795D8479F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754A5E-BB6E-4A76-B432-0BE0D31B1AF5}" type="slidenum">
              <a:rPr lang="tr-TR" sz="1200">
                <a:solidFill>
                  <a:srgbClr val="D38E27"/>
                </a:solidFill>
              </a:rPr>
              <a:pPr eaLnBrk="1" hangingPunct="1"/>
              <a:t>5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128337" y="83224"/>
            <a:ext cx="11707999" cy="65864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4000" b="1" dirty="0">
                <a:solidFill>
                  <a:srgbClr val="FF0000"/>
                </a:solidFill>
              </a:rPr>
              <a:t>A Sınıfı İş Güvenliği Uzmanı Belgesi Kimlere Verilir </a:t>
            </a:r>
          </a:p>
          <a:p>
            <a:pPr eaLnBrk="1" hangingPunct="1"/>
            <a:endParaRPr lang="tr-TR" sz="20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000" b="1" dirty="0">
                <a:solidFill>
                  <a:srgbClr val="0D0D0D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u="sng" dirty="0">
                <a:solidFill>
                  <a:srgbClr val="FF0000"/>
                </a:solidFill>
              </a:rPr>
              <a:t>(B) sınıfı iş güvenliği uzmanlığı belgesiyle en az dört yıl </a:t>
            </a:r>
            <a:r>
              <a:rPr lang="tr-TR" sz="2800" b="1" dirty="0">
                <a:solidFill>
                  <a:srgbClr val="0D0D0D"/>
                </a:solidFill>
              </a:rPr>
              <a:t>fiilen görev yaptığını iş güvenliği uzmanlığı sözleşmesi ile belgeleyen  ve </a:t>
            </a:r>
            <a:r>
              <a:rPr lang="tr-TR" sz="2800" b="1" dirty="0" smtClean="0">
                <a:solidFill>
                  <a:srgbClr val="0D0D0D"/>
                </a:solidFill>
              </a:rPr>
              <a:t>(</a:t>
            </a:r>
            <a:r>
              <a:rPr lang="tr-TR" sz="2800" b="1" dirty="0">
                <a:solidFill>
                  <a:srgbClr val="0D0D0D"/>
                </a:solidFill>
              </a:rPr>
              <a:t>A) sınıfı iş güvenliği uzmanlığı eğitimine </a:t>
            </a:r>
            <a:r>
              <a:rPr lang="tr-TR" sz="2800" b="1" dirty="0" smtClean="0">
                <a:solidFill>
                  <a:srgbClr val="0D0D0D"/>
                </a:solidFill>
              </a:rPr>
              <a:t>katılan ve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 smtClean="0">
                <a:solidFill>
                  <a:srgbClr val="0D0D0D"/>
                </a:solidFill>
              </a:rPr>
              <a:t>ÖSYM tarafından </a:t>
            </a:r>
            <a:r>
              <a:rPr lang="tr-TR" sz="2800" b="1" dirty="0">
                <a:solidFill>
                  <a:srgbClr val="0D0D0D"/>
                </a:solidFill>
              </a:rPr>
              <a:t>yapılacak (A) sınıfı iş güvenliği uzmanlığı sınavında başarılı olan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mühendis, mimar veya teknik elemanlara, </a:t>
            </a:r>
          </a:p>
          <a:p>
            <a:pPr eaLnBrk="1" hangingPunct="1">
              <a:lnSpc>
                <a:spcPct val="150000"/>
              </a:lnSpc>
            </a:pPr>
            <a:endParaRPr lang="tr-TR" sz="2000" b="1" dirty="0">
              <a:solidFill>
                <a:srgbClr val="0D0D0D"/>
              </a:solidFill>
            </a:endParaRPr>
          </a:p>
          <a:p>
            <a:pPr eaLnBrk="1" hangingPunct="1"/>
            <a:endParaRPr lang="tr-TR" sz="2000" b="1" dirty="0">
              <a:solidFill>
                <a:srgbClr val="0D0D0D"/>
              </a:solidFill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16" y="4657932"/>
            <a:ext cx="2114820" cy="211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2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33" y="368016"/>
            <a:ext cx="4067175" cy="5019675"/>
          </a:xfrm>
          <a:prstGeom prst="rect">
            <a:avLst/>
          </a:prstGeom>
        </p:spPr>
      </p:pic>
      <p:pic>
        <p:nvPicPr>
          <p:cNvPr id="1026" name="Picture 2" descr="http://sosyobaz.com/public/images/resized/img_5a4f5ded05344_1515150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35" y="368016"/>
            <a:ext cx="5248463" cy="55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3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2" y="343531"/>
            <a:ext cx="55530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24/3a/f4/243af483a6100ddcedc6b48f912c0b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30" y="739036"/>
            <a:ext cx="4416425" cy="58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7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2" y="286011"/>
            <a:ext cx="56102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84" y="3130571"/>
            <a:ext cx="619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Å kazalarÄ± komi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1" y="915335"/>
            <a:ext cx="11285669" cy="49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98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DIDEM~1.DAN\LOCALS~1\Temp\articulate\presenter\imgtemp\iPluRptV_files\slide0001_image001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1073</Words>
  <Application>Microsoft Office PowerPoint</Application>
  <PresentationFormat>Widescreen</PresentationFormat>
  <Paragraphs>195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Wingdings</vt:lpstr>
      <vt:lpstr>Office Theme</vt:lpstr>
      <vt:lpstr>Klip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Önlem Hiyerarşik Sırası:</vt:lpstr>
      <vt:lpstr>İş Güvenliği Uzmanlarının Görevleri</vt:lpstr>
      <vt:lpstr>İş Güvenliği Uzmanlarının Görevleri</vt:lpstr>
      <vt:lpstr>PowerPoint Presentation</vt:lpstr>
      <vt:lpstr>İş Güvenliği Uzmanlarının Yetkileri</vt:lpstr>
      <vt:lpstr>İş Güvenliği Uzmanlarının Yetkileri</vt:lpstr>
      <vt:lpstr>PowerPoint Presentation</vt:lpstr>
      <vt:lpstr>PowerPoint Presentation</vt:lpstr>
      <vt:lpstr>PowerPoint Presentation</vt:lpstr>
      <vt:lpstr>PowerPoint Presentation</vt:lpstr>
      <vt:lpstr>İş güvenliği uzmanlarının yükümlülükleri </vt:lpstr>
      <vt:lpstr>PowerPoint Presentation</vt:lpstr>
      <vt:lpstr>PowerPoint Presentation</vt:lpstr>
      <vt:lpstr>PowerPoint Presentation</vt:lpstr>
      <vt:lpstr>İş güvenliği uzmanlarının  çalışma süreleri  </vt:lpstr>
      <vt:lpstr>PowerPoint Presentation</vt:lpstr>
      <vt:lpstr>PowerPoint Presentation</vt:lpstr>
      <vt:lpstr>PowerPoint Presentation</vt:lpstr>
      <vt:lpstr>İş Sağlığı Uzmanları;  </vt:lpstr>
      <vt:lpstr>PowerPoint Presentation</vt:lpstr>
      <vt:lpstr>PowerPoint Presentation</vt:lpstr>
      <vt:lpstr>Amaç;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Literatür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90</cp:revision>
  <dcterms:created xsi:type="dcterms:W3CDTF">2018-10-02T08:05:55Z</dcterms:created>
  <dcterms:modified xsi:type="dcterms:W3CDTF">2020-05-07T10:07:38Z</dcterms:modified>
</cp:coreProperties>
</file>