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31" r:id="rId3"/>
    <p:sldId id="339" r:id="rId4"/>
    <p:sldId id="332" r:id="rId5"/>
    <p:sldId id="334" r:id="rId6"/>
    <p:sldId id="314" r:id="rId7"/>
    <p:sldId id="315" r:id="rId8"/>
    <p:sldId id="316" r:id="rId9"/>
    <p:sldId id="317" r:id="rId10"/>
    <p:sldId id="305" r:id="rId11"/>
    <p:sldId id="387" r:id="rId12"/>
    <p:sldId id="340" r:id="rId13"/>
    <p:sldId id="341" r:id="rId14"/>
    <p:sldId id="386" r:id="rId15"/>
    <p:sldId id="342" r:id="rId16"/>
    <p:sldId id="344" r:id="rId17"/>
    <p:sldId id="345" r:id="rId18"/>
    <p:sldId id="346" r:id="rId19"/>
    <p:sldId id="347" r:id="rId20"/>
    <p:sldId id="385" r:id="rId21"/>
    <p:sldId id="348" r:id="rId22"/>
    <p:sldId id="349" r:id="rId23"/>
    <p:sldId id="350" r:id="rId24"/>
    <p:sldId id="375" r:id="rId25"/>
    <p:sldId id="354" r:id="rId26"/>
    <p:sldId id="351" r:id="rId27"/>
    <p:sldId id="352" r:id="rId28"/>
    <p:sldId id="388" r:id="rId29"/>
    <p:sldId id="355" r:id="rId30"/>
    <p:sldId id="356" r:id="rId31"/>
    <p:sldId id="291" r:id="rId32"/>
    <p:sldId id="293" r:id="rId33"/>
    <p:sldId id="272" r:id="rId34"/>
    <p:sldId id="295" r:id="rId35"/>
    <p:sldId id="319" r:id="rId36"/>
    <p:sldId id="318" r:id="rId37"/>
    <p:sldId id="398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3399"/>
    <a:srgbClr val="FF66CC"/>
    <a:srgbClr val="CAE8AA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3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4E5DE-CCDA-4475-9FBA-E698F708357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E8101-BF7C-433A-9C51-EF255B5957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95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vzuat.gov.tr/MevzuatMetin/1.5.6331.pdf" TargetMode="External"/><Relationship Id="rId2" Type="http://schemas.openxmlformats.org/officeDocument/2006/relationships/hyperlink" Target="https://isgkatip.ailevecalisma.gov.tr/Logout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tb.org.tr/mevzuat/index.php?option=com_content&amp;view=article&amp;id=939:-salii-ve-guevenl-hzmetler-yoenetmel&amp;Itemid=33" TargetMode="External"/><Relationship Id="rId4" Type="http://schemas.openxmlformats.org/officeDocument/2006/relationships/hyperlink" Target="https://www.resmigazete.gov.tr/eskiler/2015/04/20150430-5.htm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JFM 431</a:t>
              </a:r>
            </a:p>
            <a:p>
              <a:pPr algn="ctr"/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tr-TR" i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Önlem Hiyerarşik Sırası:</a:t>
            </a:r>
            <a:endParaRPr lang="tr-TR" i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351338"/>
          </a:xfrm>
        </p:spPr>
        <p:txBody>
          <a:bodyPr>
            <a:noAutofit/>
          </a:bodyPr>
          <a:lstStyle/>
          <a:p>
            <a:r>
              <a:rPr lang="tr-TR" dirty="0" smtClean="0"/>
              <a:t>Kaynağında  </a:t>
            </a:r>
            <a:r>
              <a:rPr lang="tr-TR" b="1" dirty="0" smtClean="0">
                <a:solidFill>
                  <a:srgbClr val="FF0000"/>
                </a:solidFill>
              </a:rPr>
              <a:t>YOK ET</a:t>
            </a:r>
          </a:p>
          <a:p>
            <a:endParaRPr lang="tr-TR" dirty="0" smtClean="0"/>
          </a:p>
          <a:p>
            <a:r>
              <a:rPr lang="tr-TR" dirty="0" smtClean="0"/>
              <a:t>Tehlikeli maddeyi tehlikesiz madde ile yerdeğiştirme: </a:t>
            </a:r>
            <a:r>
              <a:rPr lang="tr-TR" b="1" dirty="0" smtClean="0">
                <a:solidFill>
                  <a:srgbClr val="FF0000"/>
                </a:solidFill>
              </a:rPr>
              <a:t>İKAME</a:t>
            </a:r>
          </a:p>
          <a:p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b="1" dirty="0" smtClean="0">
                <a:solidFill>
                  <a:srgbClr val="FF0000"/>
                </a:solidFill>
              </a:rPr>
              <a:t>MÜHENDİSLİK UYGULAMALARI</a:t>
            </a:r>
          </a:p>
          <a:p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b="1" dirty="0" smtClean="0">
                <a:solidFill>
                  <a:srgbClr val="FF0000"/>
                </a:solidFill>
              </a:rPr>
              <a:t>YÖNETİMSEL BAZLI UYGULAMALAR</a:t>
            </a:r>
          </a:p>
          <a:p>
            <a:pPr marL="0" indent="0" algn="ctr">
              <a:buNone/>
            </a:pPr>
            <a:r>
              <a:rPr lang="tr-TR" dirty="0" smtClean="0"/>
              <a:t>     (</a:t>
            </a:r>
            <a:r>
              <a:rPr lang="tr-TR" dirty="0"/>
              <a:t>Eğitim, vardiya sistemi değişikliği, bakım-onarım tabelaları, uyarı levhaları </a:t>
            </a:r>
            <a:r>
              <a:rPr lang="tr-TR" dirty="0" smtClean="0"/>
              <a:t>   gibi)</a:t>
            </a:r>
          </a:p>
          <a:p>
            <a:pPr marL="0" indent="0" algn="ctr">
              <a:buNone/>
            </a:pPr>
            <a:endParaRPr lang="tr-TR" dirty="0"/>
          </a:p>
          <a:p>
            <a:r>
              <a:rPr lang="tr-TR" b="1" dirty="0" smtClean="0">
                <a:solidFill>
                  <a:srgbClr val="FF0000"/>
                </a:solidFill>
              </a:rPr>
              <a:t>KİŞİSEL KORUYUCU DONANIM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3529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İş Güvenliği Uzmanlarının Görevleri</a:t>
            </a:r>
            <a:endParaRPr lang="tr-TR" dirty="0"/>
          </a:p>
        </p:txBody>
      </p:sp>
      <p:pic>
        <p:nvPicPr>
          <p:cNvPr id="15368" name="Picture 8" descr="http://antakyayasamosgb.com/images/template-content/isguvenligiuzma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426" y="1441867"/>
            <a:ext cx="6822741" cy="511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https://sgkrehberi.com/images/news/640x320/194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0077" y="4848016"/>
            <a:ext cx="3421814" cy="171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736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940" y="1690688"/>
            <a:ext cx="10515600" cy="52641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Rehberlik ve danışmanlık;</a:t>
            </a:r>
          </a:p>
          <a:p>
            <a:endParaRPr lang="tr-T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2800" b="1" dirty="0">
                <a:solidFill>
                  <a:srgbClr val="FF0000"/>
                </a:solidFill>
              </a:rPr>
              <a:t>İş Güvenliği Uzmanlarının Görevleri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4328037"/>
            <a:ext cx="10515600" cy="526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Risk değerlendirmesi;</a:t>
            </a:r>
          </a:p>
          <a:p>
            <a:endParaRPr lang="tr-TR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5405754"/>
            <a:ext cx="10515600" cy="526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Çalışma ortamı gözetimi;</a:t>
            </a:r>
          </a:p>
          <a:p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3110629" y="2157150"/>
            <a:ext cx="891435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AutoNum type="arabicParenR"/>
              <a:defRPr/>
            </a:pPr>
            <a:r>
              <a:rPr lang="tr-TR" b="1" dirty="0">
                <a:solidFill>
                  <a:srgbClr val="FF6699"/>
                </a:solidFill>
                <a:latin typeface="Arial" charset="0"/>
                <a:cs typeface="Arial" charset="0"/>
              </a:rPr>
              <a:t>makine ve </a:t>
            </a: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kullanılan maddelerin durumu</a:t>
            </a:r>
            <a:r>
              <a:rPr lang="tr-TR" b="1" dirty="0">
                <a:solidFill>
                  <a:srgbClr val="FF6699"/>
                </a:solidFill>
                <a:latin typeface="Arial" charset="0"/>
                <a:cs typeface="Arial" charset="0"/>
              </a:rPr>
              <a:t>, bakımı, seçimi  </a:t>
            </a:r>
            <a:endParaRPr lang="tr-TR" b="1" dirty="0" smtClean="0">
              <a:solidFill>
                <a:srgbClr val="FF6699"/>
              </a:solidFill>
              <a:latin typeface="Arial" charset="0"/>
              <a:cs typeface="Arial" charset="0"/>
            </a:endParaRPr>
          </a:p>
          <a:p>
            <a:pPr marL="457200" indent="-457200">
              <a:buFontTx/>
              <a:buAutoNum type="arabicParenR"/>
              <a:defRPr/>
            </a:pP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işin </a:t>
            </a:r>
            <a:r>
              <a:rPr lang="tr-TR" b="1" dirty="0">
                <a:solidFill>
                  <a:srgbClr val="FF6699"/>
                </a:solidFill>
                <a:latin typeface="Arial" charset="0"/>
                <a:cs typeface="Arial" charset="0"/>
              </a:rPr>
              <a:t>planlanması, organizasyonu ve uygulanması, </a:t>
            </a:r>
            <a:endParaRPr lang="tr-TR" b="1" dirty="0" smtClean="0">
              <a:solidFill>
                <a:srgbClr val="FF6699"/>
              </a:solidFill>
              <a:latin typeface="Arial" charset="0"/>
              <a:cs typeface="Arial" charset="0"/>
            </a:endParaRPr>
          </a:p>
          <a:p>
            <a:pPr marL="457200" indent="-457200">
              <a:buFontTx/>
              <a:buAutoNum type="arabicParenR"/>
              <a:defRPr/>
            </a:pP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kişisel </a:t>
            </a:r>
            <a:r>
              <a:rPr lang="tr-TR" b="1" dirty="0">
                <a:solidFill>
                  <a:srgbClr val="FF6699"/>
                </a:solidFill>
                <a:latin typeface="Arial" charset="0"/>
                <a:cs typeface="Arial" charset="0"/>
              </a:rPr>
              <a:t>koruyucu donanımların seçimi, temini, </a:t>
            </a: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kullanımı,bakımı</a:t>
            </a:r>
            <a:r>
              <a:rPr lang="tr-TR" b="1" dirty="0">
                <a:solidFill>
                  <a:srgbClr val="FF6699"/>
                </a:solidFill>
                <a:latin typeface="Arial" charset="0"/>
                <a:cs typeface="Arial" charset="0"/>
              </a:rPr>
              <a:t>, muhafazası ve test edilmesi </a:t>
            </a: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konuları</a:t>
            </a:r>
          </a:p>
          <a:p>
            <a:pPr marL="457200" indent="-457200">
              <a:buFontTx/>
              <a:buAutoNum type="arabicParenR"/>
              <a:defRPr/>
            </a:pP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İSG ile ilgili alınması gereken tedbirleri işveren </a:t>
            </a:r>
            <a:r>
              <a:rPr lang="tr-TR" sz="2800" b="1" u="sng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yazılı </a:t>
            </a: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bildirmek</a:t>
            </a:r>
          </a:p>
          <a:p>
            <a:pPr marL="457200" indent="-457200">
              <a:buFontTx/>
              <a:buAutoNum type="arabicParenR"/>
              <a:defRPr/>
            </a:pP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İş kazası ve meslek hastalıklarının kaydının tutulması</a:t>
            </a:r>
            <a:endParaRPr lang="tr-TR" dirty="0">
              <a:solidFill>
                <a:srgbClr val="FF6699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10628" y="4814585"/>
            <a:ext cx="8914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Sonucunda güvenlik önemleri konusunda işverene önerilerde bulunmak</a:t>
            </a:r>
            <a:endParaRPr lang="tr-TR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10628" y="5991629"/>
            <a:ext cx="8914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Periyodik bakım, kontrol, ölçüm planlaması, </a:t>
            </a:r>
          </a:p>
          <a:p>
            <a:pPr>
              <a:defRPr/>
            </a:pPr>
            <a:r>
              <a:rPr lang="tr-TR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Yangın gibi acil durum planı hazırlamak</a:t>
            </a:r>
            <a:endParaRPr lang="tr-TR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http://www.menderesosgb.com.tr/wp-content/uploads/2017/01/baret_insaatmag-800x4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02" y="113115"/>
            <a:ext cx="2667836" cy="148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iÅ saÄlÄ±ÄÄ± uzmanÄ± defteri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085" y="230147"/>
            <a:ext cx="26289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acil durum planÄ± hazÄ±rlamak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491" y="5161296"/>
            <a:ext cx="2367494" cy="169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887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https://isgb.itu.edu.tr/images/librariesprovider72/default-album/learn.jpg?sfvrsn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36" y="348475"/>
            <a:ext cx="5860214" cy="167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www.mutso.org.tr/wp-content/uploads/occupational-health-and-safety-700x4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945" y="3801979"/>
            <a:ext cx="4555695" cy="298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25258" y="171456"/>
            <a:ext cx="10515600" cy="52641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Eğitim, bilgilendirme ve kayıt;</a:t>
            </a:r>
          </a:p>
          <a:p>
            <a:endParaRPr lang="tr-TR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3045" y="3496524"/>
            <a:ext cx="10515600" cy="526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İlgili birimlerle işbirliği;</a:t>
            </a:r>
          </a:p>
          <a:p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0" y="939951"/>
            <a:ext cx="1025464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Çalışanlara verilmesi gereken eğitimleri belirlemek, </a:t>
            </a:r>
          </a:p>
          <a:p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planlamak ve uygulamak.</a:t>
            </a:r>
          </a:p>
          <a:p>
            <a:pPr marL="342900" indent="-342900">
              <a:buAutoNum type="arabicParenR"/>
            </a:pP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arenR" startAt="2"/>
              <a:defRPr/>
            </a:pPr>
            <a:r>
              <a:rPr lang="tr-TR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Çalışma ortamının gözetimi ile ilgili çalışmaları </a:t>
            </a:r>
            <a:r>
              <a:rPr lang="tr-TR" sz="2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kaydetmek </a:t>
            </a:r>
            <a:r>
              <a:rPr lang="tr-TR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ve yıllık değerlendirme </a:t>
            </a:r>
            <a:r>
              <a:rPr lang="tr-TR" sz="2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raporu hazırlamak</a:t>
            </a:r>
            <a:endParaRPr lang="tr-TR" sz="2400" dirty="0">
              <a:solidFill>
                <a:srgbClr val="FF0000"/>
              </a:solidFill>
            </a:endParaRPr>
          </a:p>
          <a:p>
            <a:pPr marL="342900" indent="-342900">
              <a:buAutoNum type="arabicParenR"/>
            </a:pP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0247" y="4480889"/>
            <a:ext cx="90897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AutoNum type="arabicParenR"/>
              <a:defRPr/>
            </a:pPr>
            <a:r>
              <a:rPr lang="tr-TR" sz="2400" b="1" dirty="0">
                <a:solidFill>
                  <a:srgbClr val="00B050"/>
                </a:solidFill>
                <a:latin typeface="Arial" charset="0"/>
                <a:cs typeface="Arial" charset="0"/>
              </a:rPr>
              <a:t>İşyeri hekimi ile işbirliği yaparak yıllık çalışma planını  </a:t>
            </a:r>
            <a:r>
              <a:rPr lang="tr-TR" sz="2400" b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hazırlamak</a:t>
            </a:r>
          </a:p>
          <a:p>
            <a:pPr marL="457200" indent="-457200">
              <a:buFontTx/>
              <a:buAutoNum type="arabicParenR"/>
              <a:defRPr/>
            </a:pPr>
            <a:endParaRPr lang="tr-TR" sz="2400" b="1" dirty="0" smtClean="0">
              <a:solidFill>
                <a:srgbClr val="00B050"/>
              </a:solidFill>
              <a:latin typeface="Arial" charset="0"/>
              <a:cs typeface="Arial" charset="0"/>
            </a:endParaRPr>
          </a:p>
          <a:p>
            <a:pPr marL="457200" indent="-457200">
              <a:buFontTx/>
              <a:buAutoNum type="arabicParenR"/>
              <a:defRPr/>
            </a:pPr>
            <a:r>
              <a:rPr lang="tr-TR" sz="2400" b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İşyeri </a:t>
            </a:r>
            <a:r>
              <a:rPr lang="tr-TR" sz="2400" b="1" dirty="0">
                <a:solidFill>
                  <a:srgbClr val="00B050"/>
                </a:solidFill>
                <a:latin typeface="Arial" charset="0"/>
                <a:cs typeface="Arial" charset="0"/>
              </a:rPr>
              <a:t>hekimi ile işbirliği yaparak  iş kazaları ve meslek hastalıkları ile ilgili değerlendirme </a:t>
            </a:r>
            <a:r>
              <a:rPr lang="tr-TR" sz="2400" b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yapmak</a:t>
            </a:r>
          </a:p>
          <a:p>
            <a:pPr marL="457200" indent="-457200">
              <a:buFontTx/>
              <a:buAutoNum type="arabicParenR"/>
              <a:defRPr/>
            </a:pPr>
            <a:r>
              <a:rPr lang="tr-TR" sz="2400" b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Çalışan temsilcisi, destek elemanları ile iş birliği yapmak</a:t>
            </a:r>
            <a:endParaRPr lang="tr-TR" sz="2400" b="1" dirty="0">
              <a:solidFill>
                <a:srgbClr val="00B05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918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716" y="333041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İş Güvenliği Uzmanlarının Yetkileri</a:t>
            </a:r>
            <a:endParaRPr lang="tr-TR" dirty="0"/>
          </a:p>
        </p:txBody>
      </p:sp>
      <p:pic>
        <p:nvPicPr>
          <p:cNvPr id="13314" name="Picture 2" descr="https://forsafe.com.tr/wp-content/uploads/2019/01/is-hukuku-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389564"/>
            <a:ext cx="10432214" cy="52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41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5674" y="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2800" b="1" dirty="0">
                <a:solidFill>
                  <a:srgbClr val="FF0000"/>
                </a:solidFill>
              </a:rPr>
              <a:t>İş Güvenliği Uzmanlarının Yetkileri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0" y="1192637"/>
            <a:ext cx="1197488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lang="tr-TR" sz="2800" b="1" u="sng" dirty="0" smtClean="0">
                <a:solidFill>
                  <a:srgbClr val="000000"/>
                </a:solidFill>
              </a:rPr>
              <a:t>İşverene </a:t>
            </a:r>
            <a:r>
              <a:rPr lang="tr-TR" sz="2800" b="1" u="sng" dirty="0">
                <a:solidFill>
                  <a:srgbClr val="000000"/>
                </a:solidFill>
              </a:rPr>
              <a:t>yazılı olarak bildirdiği</a:t>
            </a:r>
            <a:r>
              <a:rPr lang="tr-TR" sz="2800" b="1" dirty="0">
                <a:solidFill>
                  <a:srgbClr val="000000"/>
                </a:solidFill>
              </a:rPr>
              <a:t> iş sağlığı ve güvenliğiyle ilgili alınması gereken tedbirlerden, </a:t>
            </a:r>
            <a:r>
              <a:rPr lang="tr-TR" sz="2800" b="1" dirty="0" smtClean="0">
                <a:solidFill>
                  <a:srgbClr val="000000"/>
                </a:solidFill>
              </a:rPr>
              <a:t>hayati </a:t>
            </a:r>
            <a:r>
              <a:rPr lang="tr-TR" sz="2800" b="1" dirty="0">
                <a:solidFill>
                  <a:srgbClr val="000000"/>
                </a:solidFill>
              </a:rPr>
              <a:t>tehlike arz edenlerin </a:t>
            </a:r>
            <a:r>
              <a:rPr lang="tr-TR" sz="2800" b="1" u="sng" dirty="0">
                <a:solidFill>
                  <a:srgbClr val="000000"/>
                </a:solidFill>
              </a:rPr>
              <a:t>işveren tarafından yerine getirilmemesi hâlinde, bu hususu </a:t>
            </a:r>
            <a:r>
              <a:rPr lang="tr-TR" sz="3600" b="1" u="sng" dirty="0">
                <a:solidFill>
                  <a:srgbClr val="000000"/>
                </a:solidFill>
              </a:rPr>
              <a:t>Bakanlığa</a:t>
            </a:r>
            <a:r>
              <a:rPr lang="tr-TR" sz="2800" b="1" u="sng" dirty="0">
                <a:solidFill>
                  <a:srgbClr val="000000"/>
                </a:solidFill>
              </a:rPr>
              <a:t> bildirmek</a:t>
            </a:r>
            <a:r>
              <a:rPr lang="tr-TR" sz="2800" u="sng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456" y="3624785"/>
            <a:ext cx="2447925" cy="319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74320" y="4180518"/>
            <a:ext cx="9896606" cy="23455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b="1" dirty="0" smtClean="0">
                <a:solidFill>
                  <a:srgbClr val="000000"/>
                </a:solidFill>
              </a:rPr>
              <a:t>İşyerinde belirlediği hayati </a:t>
            </a:r>
            <a:r>
              <a:rPr lang="tr-TR" b="1" u="sng" dirty="0" smtClean="0">
                <a:solidFill>
                  <a:srgbClr val="000000"/>
                </a:solidFill>
              </a:rPr>
              <a:t>tehlikenin ciddi ve önlenemez </a:t>
            </a:r>
            <a:r>
              <a:rPr lang="tr-TR" b="1" dirty="0" smtClean="0">
                <a:solidFill>
                  <a:srgbClr val="000000"/>
                </a:solidFill>
              </a:rPr>
              <a:t>olması ve bu hususun acil müdahale gerektirmesi halinde mümkünse işveren veya işveren vekilinin onayını alarak </a:t>
            </a:r>
            <a:r>
              <a:rPr lang="tr-TR" b="1" u="sng" dirty="0" smtClean="0">
                <a:solidFill>
                  <a:srgbClr val="000000"/>
                </a:solidFill>
              </a:rPr>
              <a:t>geçici olarak işi durdurmak</a:t>
            </a:r>
            <a:r>
              <a:rPr lang="tr-TR" b="1" dirty="0" smtClean="0">
                <a:solidFill>
                  <a:srgbClr val="000000"/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1879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EE05B9B-EB5A-4460-AAC7-4C6E8DD6375C}" type="datetime1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80C29A4-DB07-43FD-9211-8275FA8D299C}" type="slidenum">
              <a:rPr lang="tr-TR" sz="1200">
                <a:solidFill>
                  <a:srgbClr val="D38E27"/>
                </a:solidFill>
              </a:rPr>
              <a:pPr eaLnBrk="1" hangingPunct="1"/>
              <a:t>16</a:t>
            </a:fld>
            <a:endParaRPr lang="tr-TR" sz="1200">
              <a:solidFill>
                <a:srgbClr val="D38E27"/>
              </a:solidFill>
            </a:endParaRPr>
          </a:p>
        </p:txBody>
      </p:sp>
      <p:pic>
        <p:nvPicPr>
          <p:cNvPr id="10342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1345621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3" name="Oval 2"/>
          <p:cNvSpPr/>
          <p:nvPr/>
        </p:nvSpPr>
        <p:spPr>
          <a:xfrm>
            <a:off x="2254685" y="3845490"/>
            <a:ext cx="739036" cy="7014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514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EE05B9B-EB5A-4460-AAC7-4C6E8DD6375C}" type="datetime1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9D91EC-0D1F-4DC8-92DE-28F1927DE381}" type="slidenum">
              <a:rPr lang="tr-TR" sz="1200">
                <a:solidFill>
                  <a:srgbClr val="D38E27"/>
                </a:solidFill>
              </a:rPr>
              <a:pPr eaLnBrk="1" hangingPunct="1"/>
              <a:t>18</a:t>
            </a:fld>
            <a:endParaRPr lang="tr-TR" sz="1200">
              <a:solidFill>
                <a:srgbClr val="D38E27"/>
              </a:solidFill>
            </a:endParaRPr>
          </a:p>
        </p:txBody>
      </p:sp>
      <p:pic>
        <p:nvPicPr>
          <p:cNvPr id="11059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7038" y="1"/>
            <a:ext cx="8970962" cy="6888163"/>
          </a:xfrm>
          <a:noFill/>
        </p:spPr>
      </p:pic>
    </p:spTree>
    <p:extLst>
      <p:ext uri="{BB962C8B-B14F-4D97-AF65-F5344CB8AC3E}">
        <p14:creationId xmlns:p14="http://schemas.microsoft.com/office/powerpoint/2010/main" val="5516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EE05B9B-EB5A-4460-AAC7-4C6E8DD6375C}" type="datetime1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9D91EC-0D1F-4DC8-92DE-28F1927DE381}" type="slidenum">
              <a:rPr lang="tr-TR" sz="1200">
                <a:solidFill>
                  <a:srgbClr val="D38E27"/>
                </a:solidFill>
              </a:rPr>
              <a:pPr eaLnBrk="1" hangingPunct="1"/>
              <a:t>19</a:t>
            </a:fld>
            <a:endParaRPr lang="tr-TR" sz="1200">
              <a:solidFill>
                <a:srgbClr val="D38E27"/>
              </a:solidFill>
            </a:endParaRPr>
          </a:p>
        </p:txBody>
      </p:sp>
      <p:pic>
        <p:nvPicPr>
          <p:cNvPr id="11059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1466" y="0"/>
            <a:ext cx="8970962" cy="6888163"/>
          </a:xfrm>
          <a:noFill/>
        </p:spPr>
      </p:pic>
      <p:sp>
        <p:nvSpPr>
          <p:cNvPr id="6" name="Oval 5"/>
          <p:cNvSpPr/>
          <p:nvPr/>
        </p:nvSpPr>
        <p:spPr>
          <a:xfrm>
            <a:off x="2004164" y="2476717"/>
            <a:ext cx="739036" cy="7014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245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0B012E-7947-4066-AF43-6DB575B776FE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017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C53E0E7-FFBF-4411-8FC7-95E2A701243C}" type="slidenum">
              <a:rPr lang="tr-TR" sz="1200">
                <a:solidFill>
                  <a:srgbClr val="D38E27"/>
                </a:solidFill>
              </a:rPr>
              <a:pPr eaLnBrk="1" hangingPunct="1"/>
              <a:t>2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0" y="19410"/>
            <a:ext cx="120208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1400" b="1" dirty="0">
                <a:solidFill>
                  <a:srgbClr val="FF0000"/>
                </a:solidFill>
              </a:rPr>
              <a:t>İş Güvenliği Uzmanlarının </a:t>
            </a:r>
          </a:p>
          <a:p>
            <a:pPr algn="ctr" eaLnBrk="1" hangingPunct="1"/>
            <a:r>
              <a:rPr lang="tr-TR" sz="1400" b="1" dirty="0">
                <a:solidFill>
                  <a:srgbClr val="FF0000"/>
                </a:solidFill>
              </a:rPr>
              <a:t>Görev Yetki ve Sorumlulukları İle Eğitimleri </a:t>
            </a:r>
          </a:p>
          <a:p>
            <a:pPr algn="ctr" eaLnBrk="1" hangingPunct="1"/>
            <a:r>
              <a:rPr lang="tr-TR" sz="1400" b="1" dirty="0">
                <a:solidFill>
                  <a:srgbClr val="FF0000"/>
                </a:solidFill>
              </a:rPr>
              <a:t>Hakkında Yönetmelik</a:t>
            </a:r>
          </a:p>
        </p:txBody>
      </p:sp>
      <p:sp>
        <p:nvSpPr>
          <p:cNvPr id="4102" name="Rectangle 3"/>
          <p:cNvSpPr>
            <a:spLocks noChangeArrowheads="1"/>
          </p:cNvSpPr>
          <p:nvPr/>
        </p:nvSpPr>
        <p:spPr bwMode="auto">
          <a:xfrm>
            <a:off x="838200" y="1030163"/>
            <a:ext cx="10256043" cy="5324535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4000" b="1" u="sng" dirty="0">
                <a:solidFill>
                  <a:srgbClr val="00B0F0"/>
                </a:solidFill>
              </a:rPr>
              <a:t>C Sınıfı İş Güvenliği </a:t>
            </a:r>
            <a:r>
              <a:rPr lang="tr-TR" sz="4000" b="1" u="sng" dirty="0" smtClean="0">
                <a:solidFill>
                  <a:srgbClr val="00B0F0"/>
                </a:solidFill>
              </a:rPr>
              <a:t>Uzmanı Belgesi </a:t>
            </a:r>
            <a:r>
              <a:rPr lang="tr-TR" sz="4000" b="1" u="sng" dirty="0">
                <a:solidFill>
                  <a:srgbClr val="00B0F0"/>
                </a:solidFill>
              </a:rPr>
              <a:t>Kimlere </a:t>
            </a:r>
            <a:r>
              <a:rPr lang="tr-TR" sz="4000" b="1" u="sng" dirty="0" smtClean="0">
                <a:solidFill>
                  <a:srgbClr val="00B0F0"/>
                </a:solidFill>
              </a:rPr>
              <a:t>Verilir </a:t>
            </a:r>
            <a:endParaRPr lang="tr-TR" sz="4000" b="1" u="sng" dirty="0">
              <a:solidFill>
                <a:srgbClr val="00B0F0"/>
              </a:solidFill>
            </a:endParaRPr>
          </a:p>
          <a:p>
            <a:pPr eaLnBrk="1" hangingPunct="1"/>
            <a:endParaRPr lang="tr-TR" sz="2000" b="1" dirty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tr-TR" sz="3200" b="1" dirty="0">
                <a:solidFill>
                  <a:srgbClr val="0D0D0D"/>
                </a:solidFill>
              </a:rPr>
              <a:t>(C) sınıfı iş güvenliği uzmanlığı eğitimine </a:t>
            </a:r>
          </a:p>
          <a:p>
            <a:pPr eaLnBrk="1" hangingPunct="1">
              <a:lnSpc>
                <a:spcPct val="150000"/>
              </a:lnSpc>
            </a:pPr>
            <a:r>
              <a:rPr lang="tr-TR" sz="3200" b="1" dirty="0" smtClean="0">
                <a:solidFill>
                  <a:srgbClr val="0D0D0D"/>
                </a:solidFill>
              </a:rPr>
              <a:t>Katılan ve,</a:t>
            </a:r>
          </a:p>
          <a:p>
            <a:pPr eaLnBrk="1" hangingPunct="1">
              <a:lnSpc>
                <a:spcPct val="150000"/>
              </a:lnSpc>
            </a:pPr>
            <a:r>
              <a:rPr lang="tr-TR" sz="3200" b="1" dirty="0" smtClean="0">
                <a:solidFill>
                  <a:srgbClr val="0D0D0D"/>
                </a:solidFill>
              </a:rPr>
              <a:t>OSYM tarafından yapılacak </a:t>
            </a:r>
            <a:r>
              <a:rPr lang="tr-TR" sz="3200" b="1" dirty="0">
                <a:solidFill>
                  <a:srgbClr val="0D0D0D"/>
                </a:solidFill>
              </a:rPr>
              <a:t>(C) sınıfı </a:t>
            </a:r>
            <a:r>
              <a:rPr lang="tr-TR" sz="3200" b="1" dirty="0" smtClean="0">
                <a:solidFill>
                  <a:srgbClr val="0D0D0D"/>
                </a:solidFill>
              </a:rPr>
              <a:t>İSG Uzmanlığı </a:t>
            </a:r>
            <a:r>
              <a:rPr lang="tr-TR" sz="3200" b="1" dirty="0">
                <a:solidFill>
                  <a:srgbClr val="0D0D0D"/>
                </a:solidFill>
              </a:rPr>
              <a:t>sınavında başarılı olan </a:t>
            </a:r>
            <a:endParaRPr lang="tr-TR" sz="3200" b="1" dirty="0" smtClean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tr-TR" sz="3200" b="1" dirty="0" smtClean="0">
                <a:solidFill>
                  <a:srgbClr val="0D0D0D"/>
                </a:solidFill>
              </a:rPr>
              <a:t>mühendis</a:t>
            </a:r>
            <a:r>
              <a:rPr lang="tr-TR" sz="3200" b="1" dirty="0">
                <a:solidFill>
                  <a:srgbClr val="0D0D0D"/>
                </a:solidFill>
              </a:rPr>
              <a:t>, mimar veya teknik elemanlara</a:t>
            </a:r>
          </a:p>
        </p:txBody>
      </p:sp>
      <p:graphicFrame>
        <p:nvGraphicFramePr>
          <p:cNvPr id="4098" name="Object 6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413569"/>
              </p:ext>
            </p:extLst>
          </p:nvPr>
        </p:nvGraphicFramePr>
        <p:xfrm>
          <a:off x="9587999" y="4805363"/>
          <a:ext cx="2555875" cy="191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3" name="Klip" r:id="rId3" imgW="3692520" imgH="3147840" progId="">
                  <p:embed/>
                </p:oleObj>
              </mc:Choice>
              <mc:Fallback>
                <p:oleObj name="Klip" r:id="rId3" imgW="3692520" imgH="314784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87999" y="4805363"/>
                        <a:ext cx="2555875" cy="1916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28401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ankaracicekcilerodasi.org.tr/Resimler/buyuk/6331-SAYILI-IS-SAGLIGI-VE-GUVENLIGI-KANUNU_5d94f858-92b9-44dd-aeee-5f6113325df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932" y="1375442"/>
            <a:ext cx="9966994" cy="494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6326" y="30062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güvenliği uzmanlarının yükümlülükleri</a:t>
            </a:r>
            <a:b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2551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BE7D67-7438-4ECA-82CB-BCE6850AFE33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0035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31FB1C3-4703-4A61-B49F-9DD3349506F1}" type="slidenum">
              <a:rPr lang="tr-TR" sz="1200">
                <a:solidFill>
                  <a:srgbClr val="D38E27"/>
                </a:solidFill>
              </a:rPr>
              <a:pPr eaLnBrk="1" hangingPunct="1"/>
              <a:t>21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30725" name="Rectangle 3"/>
          <p:cNvSpPr>
            <a:spLocks noChangeArrowheads="1"/>
          </p:cNvSpPr>
          <p:nvPr/>
        </p:nvSpPr>
        <p:spPr bwMode="auto">
          <a:xfrm>
            <a:off x="1524000" y="333375"/>
            <a:ext cx="9144000" cy="47704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indent="449263" algn="ctr">
              <a:defRPr/>
            </a:pP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güvenliği uzmanlarının yükümlülükleri</a:t>
            </a:r>
          </a:p>
          <a:p>
            <a:pPr indent="449263">
              <a:defRPr/>
            </a:pPr>
            <a:endParaRPr lang="tr-TR" sz="2000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Onaylı defter bir asıl ve 2 suret olacak şekilde düzenlenir. </a:t>
            </a:r>
          </a:p>
          <a:p>
            <a:pPr>
              <a:defRPr/>
            </a:pPr>
            <a:endParaRPr lang="tr-TR" sz="2800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Onaylı defter işyerinin bağlı bulunduğu çalışma ve İş- Kur İl Müdürlüklerince veya Noter tarafından  her sayfası mühürlenmek suretiyle onaylanır.</a:t>
            </a:r>
          </a:p>
          <a:p>
            <a:pPr>
              <a:defRPr/>
            </a:pPr>
            <a:endParaRPr lang="tr-TR" sz="2800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</p:txBody>
      </p:sp>
      <p:pic>
        <p:nvPicPr>
          <p:cNvPr id="109573" name="Picture 3" descr="C:\Documents and Settings\sahin.aydin\Desktop\Resimler\health-safety-workA[1].pn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3786188"/>
            <a:ext cx="4094162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4911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images-na.ssl-images-amazon.com/images/I/81qOAYbvcBL._SL150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840" y="752977"/>
            <a:ext cx="5778675" cy="577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37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76C1806-22F7-40A0-9BBC-3B688374620F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0137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130E8A1-5A9A-4129-81EC-86D553EB8E9B}" type="slidenum">
              <a:rPr lang="tr-TR" sz="1200">
                <a:solidFill>
                  <a:srgbClr val="D38E27"/>
                </a:solidFill>
              </a:rPr>
              <a:pPr eaLnBrk="1" hangingPunct="1"/>
              <a:t>22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30725" name="Rectangle 3"/>
          <p:cNvSpPr>
            <a:spLocks noChangeArrowheads="1"/>
          </p:cNvSpPr>
          <p:nvPr/>
        </p:nvSpPr>
        <p:spPr bwMode="auto">
          <a:xfrm>
            <a:off x="0" y="441883"/>
            <a:ext cx="11636679" cy="594008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/>
          <a:p>
            <a:pPr indent="449263">
              <a:defRPr/>
            </a:pP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Asıl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suret: </a:t>
            </a: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işveren </a:t>
            </a: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tarafından muhafaza edilir. Onaylı defterin </a:t>
            </a: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suretlerden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birini:  İSG Uzmanı</a:t>
            </a: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, </a:t>
            </a:r>
          </a:p>
          <a:p>
            <a:pPr indent="449263">
              <a:defRPr/>
            </a:pP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Diğerini: </a:t>
            </a: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işyeri hekimi</a:t>
            </a: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 saklar. </a:t>
            </a: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Teftişe </a:t>
            </a: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yetkili iş müfettişlerinin </a:t>
            </a: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her </a:t>
            </a: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istediğinde </a:t>
            </a: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işveren </a:t>
            </a:r>
          </a:p>
          <a:p>
            <a:pPr indent="449263">
              <a:defRPr/>
            </a:pP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onaylı </a:t>
            </a: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defteri göstermek zorundadır</a:t>
            </a: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.</a:t>
            </a:r>
          </a:p>
          <a:p>
            <a:pPr indent="449263">
              <a:defRPr/>
            </a:pP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9738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 İçerik Yer Tutucusu" descr="tarama00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705" y="203156"/>
            <a:ext cx="4714875" cy="6157913"/>
          </a:xfrm>
          <a:prstGeom prst="rect">
            <a:avLst/>
          </a:prstGeom>
        </p:spPr>
      </p:pic>
      <p:pic>
        <p:nvPicPr>
          <p:cNvPr id="5" name="5 Resim" descr="tarama000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238" y="0"/>
            <a:ext cx="62494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50239" y="125078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263" algn="just">
              <a:defRPr/>
            </a:pPr>
            <a:r>
              <a:rPr lang="tr-TR" b="1" dirty="0">
                <a:solidFill>
                  <a:srgbClr val="0D0D0D"/>
                </a:solidFill>
                <a:latin typeface="Arial" charset="0"/>
                <a:cs typeface="Arial" charset="0"/>
              </a:rPr>
              <a:t>Onaylı defter yapılan tespitlere göre ;</a:t>
            </a:r>
          </a:p>
          <a:p>
            <a:pPr indent="449263" algn="just">
              <a:defRPr/>
            </a:pPr>
            <a:endParaRPr lang="tr-TR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r>
              <a:rPr lang="tr-TR" b="1" dirty="0">
                <a:solidFill>
                  <a:srgbClr val="0D0D0D"/>
                </a:solidFill>
                <a:latin typeface="Arial" charset="0"/>
                <a:cs typeface="Arial" charset="0"/>
              </a:rPr>
              <a:t>İş güvenliği uzmanı, </a:t>
            </a:r>
          </a:p>
          <a:p>
            <a:pPr indent="449263" algn="just">
              <a:defRPr/>
            </a:pPr>
            <a:r>
              <a:rPr lang="tr-TR" b="1" dirty="0">
                <a:solidFill>
                  <a:srgbClr val="0D0D0D"/>
                </a:solidFill>
                <a:latin typeface="Arial" charset="0"/>
                <a:cs typeface="Arial" charset="0"/>
              </a:rPr>
              <a:t>İşyeri hekimi ile </a:t>
            </a:r>
            <a:endParaRPr lang="tr-TR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r>
              <a:rPr lang="tr-TR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işveren </a:t>
            </a:r>
          </a:p>
          <a:p>
            <a:pPr indent="449263" algn="just">
              <a:defRPr/>
            </a:pPr>
            <a:r>
              <a:rPr lang="tr-TR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tarafından </a:t>
            </a:r>
            <a:r>
              <a:rPr lang="tr-TR" b="1" dirty="0">
                <a:solidFill>
                  <a:srgbClr val="0D0D0D"/>
                </a:solidFill>
                <a:latin typeface="Arial" charset="0"/>
                <a:cs typeface="Arial" charset="0"/>
              </a:rPr>
              <a:t>birlikte veya ayrı ayrı imzalanır. </a:t>
            </a:r>
            <a:endParaRPr lang="tr-TR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endParaRPr lang="tr-TR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endParaRPr lang="tr-TR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endParaRPr lang="tr-TR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endParaRPr lang="tr-TR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r>
              <a:rPr lang="tr-TR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Onaylı </a:t>
            </a:r>
            <a:r>
              <a:rPr lang="tr-TR" b="1" dirty="0">
                <a:solidFill>
                  <a:srgbClr val="0D0D0D"/>
                </a:solidFill>
                <a:latin typeface="Arial" charset="0"/>
                <a:cs typeface="Arial" charset="0"/>
              </a:rPr>
              <a:t>deftere yazılan tespit ve öneriler işverene tebliğ edilmiş sayılır.</a:t>
            </a:r>
          </a:p>
        </p:txBody>
      </p:sp>
    </p:spTree>
    <p:extLst>
      <p:ext uri="{BB962C8B-B14F-4D97-AF65-F5344CB8AC3E}">
        <p14:creationId xmlns:p14="http://schemas.microsoft.com/office/powerpoint/2010/main" val="127358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eninmedyan.org/wp-content/uploads/2017/12/zaman-sa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640" y="1850940"/>
            <a:ext cx="6132930" cy="455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347" y="381164"/>
            <a:ext cx="8289758" cy="221765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</a:t>
            </a:r>
            <a:r>
              <a:rPr lang="tr-TR" sz="4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güvenliği </a:t>
            </a:r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uzmanlarının </a:t>
            </a:r>
            <a:r>
              <a:rPr lang="tr-TR" sz="4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/>
            </a:r>
            <a:br>
              <a:rPr lang="tr-TR" sz="4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tr-TR" sz="4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çalışma </a:t>
            </a:r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süreleri </a:t>
            </a:r>
            <a:b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</a:br>
            <a:endParaRPr lang="tr-TR" sz="4800" dirty="0"/>
          </a:p>
        </p:txBody>
      </p:sp>
      <p:pic>
        <p:nvPicPr>
          <p:cNvPr id="16388" name="Picture 4" descr="https://www.isgnedir.com/wp-content/uploads/2017/11/isg-uzmani-gorevleri-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19" y="2516521"/>
            <a:ext cx="6512788" cy="310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716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D5EA3F-9743-4EEE-ADE0-344BF4796564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075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1486EEB-A892-4461-916A-336D6734BA69}" type="slidenum">
              <a:rPr lang="tr-TR" sz="1200">
                <a:solidFill>
                  <a:srgbClr val="D38E27"/>
                </a:solidFill>
              </a:rPr>
              <a:pPr eaLnBrk="1" hangingPunct="1"/>
              <a:t>25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53252" name="Rectangle 3"/>
          <p:cNvSpPr>
            <a:spLocks noChangeArrowheads="1"/>
          </p:cNvSpPr>
          <p:nvPr/>
        </p:nvSpPr>
        <p:spPr bwMode="auto">
          <a:xfrm>
            <a:off x="400834" y="464591"/>
            <a:ext cx="115991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 algn="ctr">
              <a:defRPr/>
            </a:pP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güvenlği uzmanlarının çalışma süreleri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-1</a:t>
            </a:r>
            <a:endParaRPr lang="tr-TR" sz="28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indent="449263" algn="ctr">
              <a:defRPr/>
            </a:pPr>
            <a:endParaRPr lang="tr-TR" b="1" dirty="0" smtClean="0">
              <a:solidFill>
                <a:srgbClr val="FFCC00"/>
              </a:solidFill>
              <a:latin typeface="Arial" charset="0"/>
              <a:cs typeface="Arial" charset="0"/>
            </a:endParaRPr>
          </a:p>
          <a:p>
            <a:pPr indent="449263" algn="ctr">
              <a:defRPr/>
            </a:pPr>
            <a:endParaRPr lang="tr-TR" b="1" dirty="0">
              <a:solidFill>
                <a:srgbClr val="FFCC00"/>
              </a:solidFill>
              <a:latin typeface="Arial" charset="0"/>
              <a:cs typeface="Arial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tr-TR" sz="44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Az tehlikeli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 sınıfta yer alan </a:t>
            </a:r>
            <a:r>
              <a:rPr lang="tr-TR" sz="3600" b="1" dirty="0">
                <a:solidFill>
                  <a:srgbClr val="FF66CC"/>
                </a:solidFill>
                <a:latin typeface="Arial" charset="0"/>
                <a:cs typeface="Arial" charset="0"/>
              </a:rPr>
              <a:t>1000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 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ve daha fazla işçisi olan işyerlerinde her 1000 işçi için tam gün çalışacak </a:t>
            </a:r>
            <a:endParaRPr lang="tr-TR" sz="2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tr-TR" sz="2800" b="1" u="sng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en </a:t>
            </a:r>
            <a:r>
              <a:rPr lang="tr-TR" sz="28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az bir iş güvenliği uzmanı 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görevlendirilir. </a:t>
            </a:r>
          </a:p>
          <a:p>
            <a:pPr algn="just">
              <a:defRPr/>
            </a:pPr>
            <a:endParaRPr lang="tr-TR" sz="2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sz="2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İşçi sayısının 1000 sayısının tam katlarından fazla olması durumunda geriye kalan işçi sayısı göz önünde bulundurularak kriterlere uygun yeteri kadar iş güvenliği uzmanı ek olarak görevlendirilir.</a:t>
            </a:r>
          </a:p>
          <a:p>
            <a:pPr>
              <a:defRPr/>
            </a:pP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508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EE7B30E-E1E4-4C9C-96E9-CB96D48F1BE2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085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4236081-AF5A-4D5B-A5D7-35644DC4A532}" type="slidenum">
              <a:rPr lang="tr-TR" sz="1200">
                <a:solidFill>
                  <a:srgbClr val="D38E27"/>
                </a:solidFill>
              </a:rPr>
              <a:pPr eaLnBrk="1" hangingPunct="1"/>
              <a:t>26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53252" name="Rectangle 3"/>
          <p:cNvSpPr>
            <a:spLocks noChangeArrowheads="1"/>
          </p:cNvSpPr>
          <p:nvPr/>
        </p:nvSpPr>
        <p:spPr bwMode="auto">
          <a:xfrm>
            <a:off x="601248" y="251489"/>
            <a:ext cx="1087259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 algn="ctr">
              <a:defRPr/>
            </a:pP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güvenliği uzmanlarının çalışma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süreleri - 2 </a:t>
            </a:r>
            <a:endParaRPr lang="tr-TR" sz="28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indent="449263" algn="ctr">
              <a:defRPr/>
            </a:pPr>
            <a:endParaRPr lang="tr-TR" b="1" dirty="0" smtClean="0">
              <a:solidFill>
                <a:srgbClr val="FFCC00"/>
              </a:solidFill>
              <a:latin typeface="Arial" charset="0"/>
              <a:cs typeface="Arial" charset="0"/>
            </a:endParaRPr>
          </a:p>
          <a:p>
            <a:pPr indent="449263" algn="ctr">
              <a:defRPr/>
            </a:pPr>
            <a:endParaRPr lang="tr-TR" b="1" dirty="0">
              <a:solidFill>
                <a:srgbClr val="FFCC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tr-TR" sz="44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Tehlikeli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 sınıfta yer alan </a:t>
            </a:r>
            <a:r>
              <a:rPr lang="tr-TR" sz="3600" b="1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500</a:t>
            </a:r>
            <a:r>
              <a:rPr lang="tr-TR" sz="2800" b="1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 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ve daha fazla işçisi olan işyerlerinde 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her </a:t>
            </a:r>
            <a:r>
              <a:rPr lang="tr-TR" sz="2800" b="1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500 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işçi için </a:t>
            </a:r>
            <a:r>
              <a:rPr lang="tr-TR" sz="36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tam gün çalışacak en az </a:t>
            </a:r>
            <a:r>
              <a:rPr lang="tr-TR" sz="3600" b="1" u="sng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1 İSG Uzmanı </a:t>
            </a:r>
            <a:r>
              <a:rPr lang="tr-TR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görevlendirilir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.</a:t>
            </a:r>
          </a:p>
          <a:p>
            <a:pPr algn="just">
              <a:defRPr/>
            </a:pPr>
            <a:endParaRPr lang="tr-TR" sz="2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sz="2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sz="2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 İşçi sayısının </a:t>
            </a: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500 </a:t>
            </a: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sayısının tam katlarından fazla olması durumunda geriye kalan işçi sayısı göz önünde bulundurularak birinci fıkrada belirtilen kriterlere uygun yeteri kadar iş güvenliği uzmanı ek olarak görevlendirilir.</a:t>
            </a:r>
          </a:p>
          <a:p>
            <a:pPr algn="just">
              <a:defRPr/>
            </a:pPr>
            <a:endParaRPr lang="tr-TR" sz="2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1847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82894C1-7273-4137-8D6B-13E0610D3025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0957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E13C280-F5AA-4EF2-8373-93702947DC25}" type="slidenum">
              <a:rPr lang="tr-TR" sz="1200">
                <a:solidFill>
                  <a:srgbClr val="D38E27"/>
                </a:solidFill>
              </a:rPr>
              <a:pPr eaLnBrk="1" hangingPunct="1"/>
              <a:t>27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53252" name="Rectangle 3"/>
          <p:cNvSpPr>
            <a:spLocks noChangeArrowheads="1"/>
          </p:cNvSpPr>
          <p:nvPr/>
        </p:nvSpPr>
        <p:spPr bwMode="auto">
          <a:xfrm>
            <a:off x="601249" y="261601"/>
            <a:ext cx="10752551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 algn="ctr">
              <a:defRPr/>
            </a:pP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güvenliği uzmanlarının çalışma süreleri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- 3</a:t>
            </a:r>
            <a:endParaRPr lang="tr-TR" sz="28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indent="449263" algn="ctr">
              <a:defRPr/>
            </a:pPr>
            <a:endParaRPr lang="tr-TR" b="1" dirty="0">
              <a:solidFill>
                <a:srgbClr val="FFCC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tr-TR" sz="44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Çok tehlikeli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 sınıfta yer alan </a:t>
            </a:r>
            <a:r>
              <a:rPr lang="tr-TR" sz="3600" b="1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250</a:t>
            </a:r>
            <a:r>
              <a:rPr lang="tr-TR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ve daha fazla işçisi olan işyerlerinde </a:t>
            </a:r>
            <a:r>
              <a:rPr lang="tr-TR" sz="3600" b="1" dirty="0">
                <a:solidFill>
                  <a:srgbClr val="FF66CC"/>
                </a:solidFill>
                <a:latin typeface="Arial" charset="0"/>
                <a:cs typeface="Arial" charset="0"/>
              </a:rPr>
              <a:t>her </a:t>
            </a:r>
            <a:r>
              <a:rPr lang="tr-TR" sz="3600" b="1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250 </a:t>
            </a:r>
            <a:r>
              <a:rPr lang="tr-TR" sz="3600" b="1" dirty="0">
                <a:solidFill>
                  <a:srgbClr val="FF66CC"/>
                </a:solidFill>
                <a:latin typeface="Arial" charset="0"/>
                <a:cs typeface="Arial" charset="0"/>
              </a:rPr>
              <a:t>işçi için tam gün çalışacak </a:t>
            </a:r>
            <a:r>
              <a:rPr lang="tr-TR" sz="3600" b="1" u="sng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en </a:t>
            </a:r>
            <a:r>
              <a:rPr lang="tr-TR" sz="36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az bir iş güvenliği uzmanı 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görevlendirilir. </a:t>
            </a:r>
          </a:p>
          <a:p>
            <a:pPr algn="just">
              <a:defRPr/>
            </a:pPr>
            <a:endParaRPr lang="tr-TR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İşçi sayısının </a:t>
            </a: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250 </a:t>
            </a: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sayısının tam katlarından fazla olması durumunda geriye kalan işçi sayısı göz önünde bulundurularak birinci fıkrada belirtilen kriterlere uygun yeteri kadar iş güvenliği uzmanı ek olarak görevlendirilir.</a:t>
            </a:r>
          </a:p>
          <a:p>
            <a:pPr algn="just">
              <a:defRPr/>
            </a:pP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2242" y="316999"/>
            <a:ext cx="4680284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İş Sağlığı Uzmanları; </a:t>
            </a:r>
            <a:br>
              <a:rPr lang="tr-TR" b="1" dirty="0" smtClean="0">
                <a:solidFill>
                  <a:srgbClr val="FF0000"/>
                </a:solidFill>
              </a:rPr>
            </a:b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8453" y="1642562"/>
            <a:ext cx="2322094" cy="9977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Az tehlikeli</a:t>
            </a:r>
          </a:p>
          <a:p>
            <a:pPr marL="0" indent="0"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İş yeri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 rot="16200000">
            <a:off x="-208501" y="2895434"/>
            <a:ext cx="3597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Ayda çalışan başına;</a:t>
            </a:r>
            <a:endParaRPr lang="tr-TR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538536" y="1642562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Tehlikeli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İş yeri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973551" y="1642562"/>
            <a:ext cx="2143628" cy="9977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Çok tehlikeli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İş yeri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458452" y="3467018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10 dk</a:t>
            </a:r>
            <a:endParaRPr lang="tr-TR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574631" y="3467018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/>
              <a:t>2</a:t>
            </a:r>
            <a:r>
              <a:rPr lang="tr-TR" dirty="0" smtClean="0"/>
              <a:t>0 dk</a:t>
            </a:r>
            <a:endParaRPr lang="tr-TR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973550" y="3467018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/>
              <a:t>4</a:t>
            </a:r>
            <a:r>
              <a:rPr lang="tr-TR" dirty="0" smtClean="0"/>
              <a:t>0 dk</a:t>
            </a:r>
            <a:endParaRPr lang="tr-TR" dirty="0"/>
          </a:p>
        </p:txBody>
      </p:sp>
      <p:sp>
        <p:nvSpPr>
          <p:cNvPr id="10" name="Down Arrow 9"/>
          <p:cNvSpPr/>
          <p:nvPr/>
        </p:nvSpPr>
        <p:spPr>
          <a:xfrm>
            <a:off x="2839453" y="2759242"/>
            <a:ext cx="898358" cy="513347"/>
          </a:xfrm>
          <a:prstGeom prst="downArrow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own Arrow 10"/>
          <p:cNvSpPr/>
          <p:nvPr/>
        </p:nvSpPr>
        <p:spPr>
          <a:xfrm>
            <a:off x="5793205" y="2797009"/>
            <a:ext cx="898358" cy="513347"/>
          </a:xfrm>
          <a:prstGeom prst="downArrow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own Arrow 11"/>
          <p:cNvSpPr/>
          <p:nvPr/>
        </p:nvSpPr>
        <p:spPr>
          <a:xfrm>
            <a:off x="9054586" y="2797009"/>
            <a:ext cx="898358" cy="513347"/>
          </a:xfrm>
          <a:prstGeom prst="downArrow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904873" y="4472030"/>
            <a:ext cx="26389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 smtClean="0">
                <a:solidFill>
                  <a:srgbClr val="FF0000"/>
                </a:solidFill>
              </a:rPr>
              <a:t>İş Yeri hekimleri; 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723147" y="5624681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/>
              <a:t>5</a:t>
            </a:r>
            <a:r>
              <a:rPr lang="tr-TR" dirty="0" smtClean="0"/>
              <a:t> dk</a:t>
            </a:r>
            <a:endParaRPr lang="tr-TR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510462" y="5624681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10 dk</a:t>
            </a:r>
            <a:endParaRPr lang="tr-TR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9054586" y="5624681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15 dk</a:t>
            </a:r>
            <a:endParaRPr lang="tr-TR" dirty="0"/>
          </a:p>
        </p:txBody>
      </p:sp>
      <p:sp>
        <p:nvSpPr>
          <p:cNvPr id="17" name="Rectangle 16"/>
          <p:cNvSpPr/>
          <p:nvPr/>
        </p:nvSpPr>
        <p:spPr>
          <a:xfrm>
            <a:off x="2458452" y="4668253"/>
            <a:ext cx="8388839" cy="1780673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456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9688" y="0"/>
            <a:ext cx="9183688" cy="6862763"/>
          </a:xfrm>
          <a:noFill/>
        </p:spPr>
      </p:pic>
    </p:spTree>
    <p:extLst>
      <p:ext uri="{BB962C8B-B14F-4D97-AF65-F5344CB8AC3E}">
        <p14:creationId xmlns:p14="http://schemas.microsoft.com/office/powerpoint/2010/main" val="3969670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B27980-991A-4290-A64F-014143CF232A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837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5CCEE06-7B3E-48A8-B48F-9A85DFD89C05}" type="slidenum">
              <a:rPr lang="tr-TR" sz="1200">
                <a:solidFill>
                  <a:srgbClr val="D38E27"/>
                </a:solidFill>
              </a:rPr>
              <a:pPr eaLnBrk="1" hangingPunct="1"/>
              <a:t>3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76804" name="Rectangle 2"/>
          <p:cNvSpPr>
            <a:spLocks noChangeArrowheads="1"/>
          </p:cNvSpPr>
          <p:nvPr/>
        </p:nvSpPr>
        <p:spPr bwMode="auto">
          <a:xfrm>
            <a:off x="1860550" y="260351"/>
            <a:ext cx="8389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2800" b="1">
                <a:solidFill>
                  <a:srgbClr val="FF0000"/>
                </a:solidFill>
              </a:rPr>
              <a:t>İş Güvenliği Uzmanlarının Eğitimleri</a:t>
            </a:r>
          </a:p>
        </p:txBody>
      </p:sp>
      <p:sp>
        <p:nvSpPr>
          <p:cNvPr id="76805" name="Rectangle 3"/>
          <p:cNvSpPr>
            <a:spLocks noChangeArrowheads="1"/>
          </p:cNvSpPr>
          <p:nvPr/>
        </p:nvSpPr>
        <p:spPr bwMode="auto">
          <a:xfrm>
            <a:off x="563671" y="1627357"/>
            <a:ext cx="11411211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4400" b="1" dirty="0" smtClean="0">
                <a:solidFill>
                  <a:srgbClr val="0D0D0D"/>
                </a:solidFill>
              </a:rPr>
              <a:t>Bakanlıkça belirlenen </a:t>
            </a:r>
          </a:p>
          <a:p>
            <a:pPr algn="ctr" eaLnBrk="1" hangingPunct="1"/>
            <a:r>
              <a:rPr lang="tr-TR" sz="4400" b="1" dirty="0" smtClean="0">
                <a:solidFill>
                  <a:srgbClr val="0D0D0D"/>
                </a:solidFill>
              </a:rPr>
              <a:t>eğitim </a:t>
            </a:r>
            <a:r>
              <a:rPr lang="tr-TR" sz="4400" b="1" dirty="0">
                <a:solidFill>
                  <a:srgbClr val="0D0D0D"/>
                </a:solidFill>
              </a:rPr>
              <a:t>programları </a:t>
            </a:r>
            <a:endParaRPr lang="tr-TR" sz="4400" b="1" dirty="0" smtClean="0">
              <a:solidFill>
                <a:srgbClr val="0D0D0D"/>
              </a:solidFill>
            </a:endParaRPr>
          </a:p>
          <a:p>
            <a:pPr algn="ctr" eaLnBrk="1" hangingPunct="1"/>
            <a:r>
              <a:rPr lang="tr-TR" sz="4400" b="1" dirty="0" smtClean="0">
                <a:solidFill>
                  <a:srgbClr val="0D0D0D"/>
                </a:solidFill>
              </a:rPr>
              <a:t>toplamda </a:t>
            </a:r>
            <a:r>
              <a:rPr lang="tr-TR" sz="4400" b="1" u="sng" dirty="0">
                <a:solidFill>
                  <a:srgbClr val="FF0000"/>
                </a:solidFill>
              </a:rPr>
              <a:t>220 saatten </a:t>
            </a:r>
            <a:endParaRPr lang="tr-TR" sz="4400" b="1" u="sng" dirty="0" smtClean="0">
              <a:solidFill>
                <a:srgbClr val="FF0000"/>
              </a:solidFill>
            </a:endParaRPr>
          </a:p>
          <a:p>
            <a:pPr algn="ctr" eaLnBrk="1" hangingPunct="1"/>
            <a:r>
              <a:rPr lang="tr-TR" sz="4400" b="1" dirty="0" smtClean="0">
                <a:solidFill>
                  <a:srgbClr val="0D0D0D"/>
                </a:solidFill>
              </a:rPr>
              <a:t>az </a:t>
            </a:r>
            <a:r>
              <a:rPr lang="tr-TR" sz="4400" b="1" dirty="0">
                <a:solidFill>
                  <a:srgbClr val="0D0D0D"/>
                </a:solidFill>
              </a:rPr>
              <a:t>olamaz. </a:t>
            </a:r>
          </a:p>
          <a:p>
            <a:pPr algn="ctr" eaLnBrk="1" hangingPunct="1"/>
            <a:endParaRPr lang="tr-TR" sz="4400" dirty="0">
              <a:solidFill>
                <a:srgbClr val="0D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6117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9688" y="0"/>
            <a:ext cx="9183688" cy="6862763"/>
          </a:xfrm>
          <a:noFill/>
        </p:spPr>
      </p:pic>
      <p:sp>
        <p:nvSpPr>
          <p:cNvPr id="5" name="Oval 4"/>
          <p:cNvSpPr/>
          <p:nvPr/>
        </p:nvSpPr>
        <p:spPr>
          <a:xfrm>
            <a:off x="701458" y="3832964"/>
            <a:ext cx="651353" cy="5511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6464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4639"/>
          </a:xfrm>
        </p:spPr>
        <p:txBody>
          <a:bodyPr>
            <a:normAutofit/>
          </a:bodyPr>
          <a:lstStyle/>
          <a:p>
            <a:r>
              <a:rPr lang="tr-TR" sz="2800" b="1" i="1" u="sng" dirty="0" smtClean="0">
                <a:solidFill>
                  <a:srgbClr val="00B050"/>
                </a:solidFill>
              </a:rPr>
              <a:t>Amaç;</a:t>
            </a:r>
            <a:endParaRPr lang="tr-TR" sz="2800" b="1" i="1" u="sng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143" y="1089764"/>
            <a:ext cx="8263067" cy="560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050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71" y="291498"/>
            <a:ext cx="8505239" cy="646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794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9997" y="134610"/>
            <a:ext cx="10515600" cy="6441553"/>
          </a:xfrm>
        </p:spPr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b="1" dirty="0" smtClean="0"/>
              <a:t>İSG Kanunu ile İŞYERİNDE </a:t>
            </a:r>
            <a:r>
              <a:rPr lang="tr-TR" b="1" dirty="0"/>
              <a:t>YAPILACAK İŞLEMLER: </a:t>
            </a:r>
            <a:endParaRPr lang="tr-TR" b="1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• İSG Kurulu kurulur, </a:t>
            </a:r>
          </a:p>
          <a:p>
            <a:pPr marL="0" indent="0">
              <a:buNone/>
            </a:pPr>
            <a:r>
              <a:rPr lang="tr-TR" dirty="0"/>
              <a:t>• İşyerinde tehlike kaynakları belirlenir, </a:t>
            </a:r>
          </a:p>
          <a:p>
            <a:pPr marL="0" indent="0">
              <a:buNone/>
            </a:pPr>
            <a:r>
              <a:rPr lang="tr-TR" dirty="0"/>
              <a:t>• İşyerinde risk değerlendirmesi yapılır, </a:t>
            </a:r>
          </a:p>
          <a:p>
            <a:pPr marL="0" indent="0">
              <a:buNone/>
            </a:pPr>
            <a:r>
              <a:rPr lang="tr-TR" dirty="0"/>
              <a:t>• Risk değerlendirmesinde sorunlu konular, sorumlular ve çözüm tarihleri belirlenir ve süreç izlenir, </a:t>
            </a:r>
          </a:p>
          <a:p>
            <a:pPr marL="0" indent="0">
              <a:buNone/>
            </a:pPr>
            <a:r>
              <a:rPr lang="tr-TR" dirty="0"/>
              <a:t>• İşyeri acil durum planı yapılır, </a:t>
            </a:r>
          </a:p>
          <a:p>
            <a:pPr marL="0" indent="0">
              <a:buNone/>
            </a:pPr>
            <a:r>
              <a:rPr lang="tr-TR" dirty="0"/>
              <a:t>• Çalışanların işe giriş muayeneleri tamamlanır, dosyalanır. </a:t>
            </a:r>
          </a:p>
          <a:p>
            <a:pPr marL="0" indent="0">
              <a:buNone/>
            </a:pPr>
            <a:r>
              <a:rPr lang="tr-TR" dirty="0"/>
              <a:t>• Çalışanların İSG eğitimleri verilir, </a:t>
            </a:r>
          </a:p>
          <a:p>
            <a:pPr marL="0" indent="0">
              <a:buNone/>
            </a:pPr>
            <a:r>
              <a:rPr lang="tr-TR" dirty="0"/>
              <a:t>• İSG alanında her yapılan işlem kayıt altına alınır.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47043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337" y="347726"/>
            <a:ext cx="9216325" cy="600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589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347" y="163545"/>
            <a:ext cx="9631780" cy="657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027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store.donanimhaber.com/95/8a/62/958a6241054fdbf1b2014851146c3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615" y="274769"/>
            <a:ext cx="4496568" cy="635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0187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749"/>
          </a:xfrm>
        </p:spPr>
        <p:txBody>
          <a:bodyPr>
            <a:normAutofit fontScale="90000"/>
          </a:bodyPr>
          <a:lstStyle/>
          <a:p>
            <a:r>
              <a:rPr lang="tr-T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Literatür</a:t>
            </a:r>
            <a:br>
              <a:rPr lang="tr-T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258" y="901873"/>
            <a:ext cx="10515600" cy="50605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1400" i="1" dirty="0" smtClean="0"/>
              <a:t>Taşdemir, İ., Bakan, S. 2015 İş Güvenliği uzmanları için yol haritası. Yerel Yönetimlerde İş Sağlığı ve Güvenliği Sempozyumu, 10 s.</a:t>
            </a:r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i="1" dirty="0"/>
              <a:t>D’Auria, D, L Hawkins , and P Kenny. 1991. Third International Conference on Education and Training in Occupational Health. J Univ Occup Envir Health 14 Suppl. </a:t>
            </a:r>
            <a:endParaRPr lang="tr-TR" sz="1400" i="1" dirty="0" smtClean="0"/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i="1" dirty="0" smtClean="0"/>
              <a:t>Phoon </a:t>
            </a:r>
            <a:r>
              <a:rPr lang="tr-TR" sz="1400" i="1" dirty="0"/>
              <a:t>1985b. Education and training in occupational health: formal programmes. In Occupational Health in Developing Countries in Asia, edited by WO Phoon and CN Ong. Tokyo: Southeast Asian Medical Information Center </a:t>
            </a:r>
            <a:endParaRPr lang="tr-TR" sz="1400" i="1" dirty="0" smtClean="0"/>
          </a:p>
          <a:p>
            <a:pPr marL="0" indent="0">
              <a:buNone/>
            </a:pPr>
            <a:endParaRPr lang="tr-TR" sz="1400" i="1" dirty="0" smtClean="0"/>
          </a:p>
          <a:p>
            <a:pPr marL="0" indent="0">
              <a:buNone/>
            </a:pPr>
            <a:r>
              <a:rPr lang="tr-TR" sz="1400" i="1" dirty="0" smtClean="0"/>
              <a:t>Ayboğa, Ö., Baradan, S., Gürcanlı, G.E., Bayran, İ. 2015. </a:t>
            </a:r>
            <a:r>
              <a:rPr lang="tr-TR" sz="1400" dirty="0"/>
              <a:t>İş Güvenliği Uzmanlığı: Sistemin İşleyişinin Değerlendirilmesi Üzerine Bir Araştırma </a:t>
            </a:r>
            <a:r>
              <a:rPr lang="tr-TR" sz="1400" dirty="0" smtClean="0"/>
              <a:t>Çalışması. </a:t>
            </a:r>
            <a:r>
              <a:rPr lang="tr-TR" sz="1400" dirty="0"/>
              <a:t>5. İşçi Sağlığı ve İş Güvenliği </a:t>
            </a:r>
            <a:r>
              <a:rPr lang="tr-TR" sz="1400" dirty="0" smtClean="0"/>
              <a:t>Sempozyumu, İzmir, 10 s.</a:t>
            </a:r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dirty="0" smtClean="0"/>
              <a:t>28512 </a:t>
            </a:r>
            <a:r>
              <a:rPr lang="tr-TR" sz="1400" dirty="0"/>
              <a:t>sayılı İş Güvenliği Uzmanlarının Görev, Yetki, Sorumluluk Ve Eğitimleri Hakkında Yönetmelik, 29 Aralık 2012 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 smtClean="0"/>
              <a:t>28545 </a:t>
            </a:r>
            <a:r>
              <a:rPr lang="tr-TR" sz="1400" dirty="0"/>
              <a:t>sayılı İş Güvenliği Uzmanlarının Görev, Yetki, Sorumluluk Ve Eğitimleri Hakkında Yönetmelikte Değişiklik Yapılmasına Dair Yönetmelik, 31 Ocak </a:t>
            </a:r>
            <a:r>
              <a:rPr lang="tr-TR" sz="1400" dirty="0" smtClean="0"/>
              <a:t>2013</a:t>
            </a:r>
          </a:p>
          <a:p>
            <a:pPr marL="0" indent="0">
              <a:buNone/>
            </a:pPr>
            <a:r>
              <a:rPr lang="tr-TR" sz="1400" dirty="0" smtClean="0"/>
              <a:t> </a:t>
            </a:r>
            <a:r>
              <a:rPr lang="tr-TR" sz="1400" dirty="0"/>
              <a:t>28792 Sayılı İş Güvenliği Uzmanlarının Görev, Yetki, Sorumluluk Ve Eğitimleri Hakkında Yönetmelikte Değişiklik Yapılmasına Dair Yönetmelik, 11 Ekim 2013 </a:t>
            </a:r>
            <a:br>
              <a:rPr lang="tr-TR" sz="1400" dirty="0"/>
            </a:b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2"/>
              </a:rPr>
              <a:t>https://</a:t>
            </a:r>
            <a:r>
              <a:rPr lang="tr-TR" sz="1400" dirty="0" smtClean="0">
                <a:hlinkClick r:id="rId2"/>
              </a:rPr>
              <a:t>isgkatip.ailevecalisma.gov.tr/Logout.aspx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i="1" dirty="0"/>
              <a:t/>
            </a:r>
            <a:br>
              <a:rPr lang="tr-TR" sz="1400" i="1" dirty="0"/>
            </a:br>
            <a:r>
              <a:rPr lang="tr-TR" sz="1400" dirty="0">
                <a:hlinkClick r:id="rId3"/>
              </a:rPr>
              <a:t>https://</a:t>
            </a:r>
            <a:r>
              <a:rPr lang="tr-TR" sz="1400" dirty="0" smtClean="0">
                <a:hlinkClick r:id="rId3"/>
              </a:rPr>
              <a:t>www.mevzuat.gov.tr/MevzuatMetin/1.5.6331.pdf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4"/>
              </a:rPr>
              <a:t>https://</a:t>
            </a:r>
            <a:r>
              <a:rPr lang="tr-TR" sz="1400" dirty="0" smtClean="0">
                <a:hlinkClick r:id="rId4"/>
              </a:rPr>
              <a:t>www.resmigazete.gov.tr/eskiler/2015/04/20150430-5.htm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5"/>
              </a:rPr>
              <a:t>http://www.ttb.org.tr/mevzuat/index.php?option=com_content&amp;view=article&amp;id=939:-salii-ve-guevenl-hzmetler-yoenetmel&amp;Itemid=33</a:t>
            </a:r>
            <a:endParaRPr lang="tr-TR" sz="1400" dirty="0" smtClean="0"/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3086668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627B35-215E-4040-B031-0DD41214A152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120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B799C37-5859-479F-8BD5-36BCE75A3096}" type="slidenum">
              <a:rPr lang="tr-TR" sz="1200">
                <a:solidFill>
                  <a:srgbClr val="D38E27"/>
                </a:solidFill>
              </a:rPr>
              <a:pPr eaLnBrk="1" hangingPunct="1"/>
              <a:t>4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70660" name="Rectangle 3"/>
          <p:cNvSpPr>
            <a:spLocks noChangeArrowheads="1"/>
          </p:cNvSpPr>
          <p:nvPr/>
        </p:nvSpPr>
        <p:spPr bwMode="auto">
          <a:xfrm>
            <a:off x="144379" y="207605"/>
            <a:ext cx="11935325" cy="6555641"/>
          </a:xfrm>
          <a:prstGeom prst="rect">
            <a:avLst/>
          </a:prstGeom>
          <a:solidFill>
            <a:srgbClr val="FF66CC"/>
          </a:solidFill>
          <a:ln>
            <a:noFill/>
          </a:ln>
          <a:extLst/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4000" b="1" dirty="0">
                <a:solidFill>
                  <a:schemeClr val="bg1"/>
                </a:solidFill>
              </a:rPr>
              <a:t>B Sınıfı İş Güvenliği Uzmanı Belgesi Kimlere Verilir</a:t>
            </a:r>
            <a:r>
              <a:rPr lang="tr-TR" sz="2800" b="1" dirty="0">
                <a:solidFill>
                  <a:schemeClr val="bg1"/>
                </a:solidFill>
              </a:rPr>
              <a:t> </a:t>
            </a:r>
            <a:endParaRPr lang="tr-TR" sz="2800" b="1" dirty="0" smtClean="0">
              <a:solidFill>
                <a:schemeClr val="bg1"/>
              </a:solidFill>
            </a:endParaRPr>
          </a:p>
          <a:p>
            <a:pPr eaLnBrk="1" hangingPunct="1"/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(C) sınıfı iş güvenliği uzmanlığı belgesiyle </a:t>
            </a:r>
            <a:r>
              <a:rPr lang="tr-TR" sz="3200" b="1" u="sng" dirty="0">
                <a:solidFill>
                  <a:srgbClr val="0070C0"/>
                </a:solidFill>
              </a:rPr>
              <a:t>en az üç yıl </a:t>
            </a:r>
            <a:r>
              <a:rPr lang="tr-TR" sz="2800" b="1" dirty="0">
                <a:solidFill>
                  <a:srgbClr val="0D0D0D"/>
                </a:solidFill>
              </a:rPr>
              <a:t>fiilen görev yaptığını iş güvenliği uzmanlığı sözleşmesi ile belgeleyen ve </a:t>
            </a:r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 smtClean="0">
                <a:solidFill>
                  <a:srgbClr val="0D0D0D"/>
                </a:solidFill>
              </a:rPr>
              <a:t>(</a:t>
            </a:r>
            <a:r>
              <a:rPr lang="tr-TR" sz="2800" b="1" dirty="0">
                <a:solidFill>
                  <a:srgbClr val="0D0D0D"/>
                </a:solidFill>
              </a:rPr>
              <a:t>B) sınıfı iş güvenliği uzmanlığı eğitimine </a:t>
            </a:r>
            <a:r>
              <a:rPr lang="tr-TR" sz="2800" b="1" dirty="0" smtClean="0">
                <a:solidFill>
                  <a:srgbClr val="0D0D0D"/>
                </a:solidFill>
              </a:rPr>
              <a:t>katılan ve</a:t>
            </a:r>
          </a:p>
          <a:p>
            <a:pPr eaLnBrk="1" hangingPunct="1"/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 smtClean="0">
                <a:solidFill>
                  <a:srgbClr val="0D0D0D"/>
                </a:solidFill>
              </a:rPr>
              <a:t>ÖSYM tarafından yapılacak</a:t>
            </a:r>
            <a:r>
              <a:rPr lang="tr-TR" sz="2800" b="1" dirty="0">
                <a:solidFill>
                  <a:srgbClr val="0D0D0D"/>
                </a:solidFill>
              </a:rPr>
              <a:t> </a:t>
            </a:r>
            <a:r>
              <a:rPr lang="tr-TR" sz="2800" b="1" dirty="0" smtClean="0">
                <a:solidFill>
                  <a:srgbClr val="0D0D0D"/>
                </a:solidFill>
              </a:rPr>
              <a:t>(B</a:t>
            </a:r>
            <a:r>
              <a:rPr lang="tr-TR" sz="2800" b="1" dirty="0">
                <a:solidFill>
                  <a:srgbClr val="0D0D0D"/>
                </a:solidFill>
              </a:rPr>
              <a:t>) sınıfı iş güvenliği uzmanlığı sınavında başarılı olan </a:t>
            </a:r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 smtClean="0">
                <a:solidFill>
                  <a:srgbClr val="0D0D0D"/>
                </a:solidFill>
              </a:rPr>
              <a:t>mühendis</a:t>
            </a:r>
            <a:r>
              <a:rPr lang="tr-TR" sz="2800" b="1" dirty="0">
                <a:solidFill>
                  <a:srgbClr val="0D0D0D"/>
                </a:solidFill>
              </a:rPr>
              <a:t>, mimar veya teknik elemanlara,</a:t>
            </a:r>
          </a:p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endParaRPr lang="tr-TR" sz="2800" dirty="0">
              <a:solidFill>
                <a:srgbClr val="0D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376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B8A68BA-2FE6-4E02-B6A4-921795D8479F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325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5754A5E-BB6E-4A76-B432-0BE0D31B1AF5}" type="slidenum">
              <a:rPr lang="tr-TR" sz="1200">
                <a:solidFill>
                  <a:srgbClr val="D38E27"/>
                </a:solidFill>
              </a:rPr>
              <a:pPr eaLnBrk="1" hangingPunct="1"/>
              <a:t>5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71684" name="Rectangle 3"/>
          <p:cNvSpPr>
            <a:spLocks noChangeArrowheads="1"/>
          </p:cNvSpPr>
          <p:nvPr/>
        </p:nvSpPr>
        <p:spPr bwMode="auto">
          <a:xfrm>
            <a:off x="128337" y="83224"/>
            <a:ext cx="11707999" cy="65864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4000" b="1" dirty="0">
                <a:solidFill>
                  <a:srgbClr val="FF0000"/>
                </a:solidFill>
              </a:rPr>
              <a:t>A Sınıfı İş Güvenliği Uzmanı Belgesi Kimlere Verilir </a:t>
            </a:r>
          </a:p>
          <a:p>
            <a:pPr eaLnBrk="1" hangingPunct="1"/>
            <a:endParaRPr lang="tr-TR" sz="20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2000" b="1" dirty="0">
                <a:solidFill>
                  <a:srgbClr val="0D0D0D"/>
                </a:solidFill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u="sng" dirty="0">
                <a:solidFill>
                  <a:srgbClr val="FF0000"/>
                </a:solidFill>
              </a:rPr>
              <a:t>(B) sınıfı iş güvenliği uzmanlığı belgesiyle en az dört yıl </a:t>
            </a:r>
            <a:r>
              <a:rPr lang="tr-TR" sz="2800" b="1" dirty="0">
                <a:solidFill>
                  <a:srgbClr val="0D0D0D"/>
                </a:solidFill>
              </a:rPr>
              <a:t>fiilen görev yaptığını iş güvenliği uzmanlığı sözleşmesi ile belgeleyen  ve </a:t>
            </a:r>
            <a:r>
              <a:rPr lang="tr-TR" sz="2800" b="1" dirty="0" smtClean="0">
                <a:solidFill>
                  <a:srgbClr val="0D0D0D"/>
                </a:solidFill>
              </a:rPr>
              <a:t>(</a:t>
            </a:r>
            <a:r>
              <a:rPr lang="tr-TR" sz="2800" b="1" dirty="0">
                <a:solidFill>
                  <a:srgbClr val="0D0D0D"/>
                </a:solidFill>
              </a:rPr>
              <a:t>A) sınıfı iş güvenliği uzmanlığı eğitimine </a:t>
            </a:r>
            <a:r>
              <a:rPr lang="tr-TR" sz="2800" b="1" dirty="0" smtClean="0">
                <a:solidFill>
                  <a:srgbClr val="0D0D0D"/>
                </a:solidFill>
              </a:rPr>
              <a:t>katılan ve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dirty="0" smtClean="0">
                <a:solidFill>
                  <a:srgbClr val="0D0D0D"/>
                </a:solidFill>
              </a:rPr>
              <a:t>ÖSYM tarafından </a:t>
            </a:r>
            <a:r>
              <a:rPr lang="tr-TR" sz="2800" b="1" dirty="0">
                <a:solidFill>
                  <a:srgbClr val="0D0D0D"/>
                </a:solidFill>
              </a:rPr>
              <a:t>yapılacak (A) sınıfı iş güvenliği uzmanlığı sınavında başarılı olan 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mühendis, mimar veya teknik elemanlara, </a:t>
            </a:r>
          </a:p>
          <a:p>
            <a:pPr eaLnBrk="1" hangingPunct="1">
              <a:lnSpc>
                <a:spcPct val="150000"/>
              </a:lnSpc>
            </a:pPr>
            <a:endParaRPr lang="tr-TR" sz="2000" b="1" dirty="0">
              <a:solidFill>
                <a:srgbClr val="0D0D0D"/>
              </a:solidFill>
            </a:endParaRPr>
          </a:p>
          <a:p>
            <a:pPr eaLnBrk="1" hangingPunct="1"/>
            <a:endParaRPr lang="tr-TR" sz="2000" b="1" dirty="0">
              <a:solidFill>
                <a:srgbClr val="0D0D0D"/>
              </a:solidFill>
            </a:endParaRPr>
          </a:p>
        </p:txBody>
      </p:sp>
      <p:pic>
        <p:nvPicPr>
          <p:cNvPr id="7168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516" y="4657932"/>
            <a:ext cx="2114820" cy="2119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523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33" y="368016"/>
            <a:ext cx="4067175" cy="5019675"/>
          </a:xfrm>
          <a:prstGeom prst="rect">
            <a:avLst/>
          </a:prstGeom>
        </p:spPr>
      </p:pic>
      <p:pic>
        <p:nvPicPr>
          <p:cNvPr id="1026" name="Picture 2" descr="http://sosyobaz.com/public/images/resized/img_5a4f5ded05344_15151508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235" y="368016"/>
            <a:ext cx="5248463" cy="557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439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32" y="343531"/>
            <a:ext cx="5553075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pinimg.com/originals/24/3a/f4/243af483a6100ddcedc6b48f912c0ba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630" y="739036"/>
            <a:ext cx="4416425" cy="588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770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2" y="286011"/>
            <a:ext cx="5610225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084" y="3130571"/>
            <a:ext cx="619125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726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Å kazalarÄ± komik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11" y="915335"/>
            <a:ext cx="11285669" cy="490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2987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DOCUME~1\DIDEM~1.DAN\LOCALS~1\Temp\articulate\presenter\imgtemp\iPluRptV_files\slide0001_image001.pn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1073</Words>
  <Application>Microsoft Office PowerPoint</Application>
  <PresentationFormat>Widescreen</PresentationFormat>
  <Paragraphs>195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Comic Sans MS</vt:lpstr>
      <vt:lpstr>Wingdings</vt:lpstr>
      <vt:lpstr>Office Theme</vt:lpstr>
      <vt:lpstr>Klip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Önlem Hiyerarşik Sırası:</vt:lpstr>
      <vt:lpstr>İş Güvenliği Uzmanlarının Görevleri</vt:lpstr>
      <vt:lpstr>İş Güvenliği Uzmanlarının Görevleri</vt:lpstr>
      <vt:lpstr>PowerPoint Presentation</vt:lpstr>
      <vt:lpstr>İş Güvenliği Uzmanlarının Yetkileri</vt:lpstr>
      <vt:lpstr>İş Güvenliği Uzmanlarının Yetkileri</vt:lpstr>
      <vt:lpstr>PowerPoint Presentation</vt:lpstr>
      <vt:lpstr>PowerPoint Presentation</vt:lpstr>
      <vt:lpstr>PowerPoint Presentation</vt:lpstr>
      <vt:lpstr>PowerPoint Presentation</vt:lpstr>
      <vt:lpstr>İş güvenliği uzmanlarının yükümlülükleri </vt:lpstr>
      <vt:lpstr>PowerPoint Presentation</vt:lpstr>
      <vt:lpstr>PowerPoint Presentation</vt:lpstr>
      <vt:lpstr>PowerPoint Presentation</vt:lpstr>
      <vt:lpstr>İş güvenliği uzmanlarının  çalışma süreleri  </vt:lpstr>
      <vt:lpstr>PowerPoint Presentation</vt:lpstr>
      <vt:lpstr>PowerPoint Presentation</vt:lpstr>
      <vt:lpstr>PowerPoint Presentation</vt:lpstr>
      <vt:lpstr>İş Sağlığı Uzmanları;  </vt:lpstr>
      <vt:lpstr>PowerPoint Presentation</vt:lpstr>
      <vt:lpstr>PowerPoint Presentation</vt:lpstr>
      <vt:lpstr>Amaç;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Literatür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90</cp:revision>
  <dcterms:created xsi:type="dcterms:W3CDTF">2018-10-02T08:05:55Z</dcterms:created>
  <dcterms:modified xsi:type="dcterms:W3CDTF">2020-05-07T10:07:38Z</dcterms:modified>
</cp:coreProperties>
</file>