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7" r:id="rId20"/>
    <p:sldId id="274" r:id="rId21"/>
    <p:sldId id="275" r:id="rId22"/>
    <p:sldId id="27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029AF61C-1986-426B-9E15-DA04446B8AFE}"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7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908D13-C7C9-4D76-B3F0-717DC3BA819C}" type="datetimeFigureOut">
              <a:rPr lang="tr-TR" smtClean="0"/>
              <a:t>29.10.2017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9AF61C-1986-426B-9E15-DA04446B8AFE}" type="slidenum">
              <a:rPr lang="tr-TR" smtClean="0"/>
              <a:t>‹#›</a:t>
            </a:fld>
            <a:endParaRPr lang="tr-TR"/>
          </a:p>
        </p:txBody>
      </p:sp>
    </p:spTree>
    <p:extLst>
      <p:ext uri="{BB962C8B-B14F-4D97-AF65-F5344CB8AC3E}">
        <p14:creationId xmlns:p14="http://schemas.microsoft.com/office/powerpoint/2010/main" val="306755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02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55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spTree>
    <p:extLst>
      <p:ext uri="{BB962C8B-B14F-4D97-AF65-F5344CB8AC3E}">
        <p14:creationId xmlns:p14="http://schemas.microsoft.com/office/powerpoint/2010/main" val="140030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90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34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68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2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spTree>
    <p:extLst>
      <p:ext uri="{BB962C8B-B14F-4D97-AF65-F5344CB8AC3E}">
        <p14:creationId xmlns:p14="http://schemas.microsoft.com/office/powerpoint/2010/main" val="132800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908D13-C7C9-4D76-B3F0-717DC3BA819C}" type="datetimeFigureOut">
              <a:rPr lang="tr-TR" smtClean="0"/>
              <a:t>29.10.2017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9AF61C-1986-426B-9E15-DA04446B8AFE}"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29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908D13-C7C9-4D76-B3F0-717DC3BA819C}" type="datetimeFigureOut">
              <a:rPr lang="tr-TR" smtClean="0"/>
              <a:t>29.10.2017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9AF61C-1986-426B-9E15-DA04446B8AFE}" type="slidenum">
              <a:rPr lang="tr-TR" smtClean="0"/>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76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908D13-C7C9-4D76-B3F0-717DC3BA819C}" type="datetimeFigureOut">
              <a:rPr lang="tr-TR" smtClean="0"/>
              <a:t>29.10.2017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29AF61C-1986-426B-9E15-DA04446B8AFE}"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7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908D13-C7C9-4D76-B3F0-717DC3BA819C}" type="datetimeFigureOut">
              <a:rPr lang="tr-TR" smtClean="0"/>
              <a:t>29.10.2017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29AF61C-1986-426B-9E15-DA04446B8AF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03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08D13-C7C9-4D76-B3F0-717DC3BA819C}" type="datetimeFigureOut">
              <a:rPr lang="tr-TR" smtClean="0"/>
              <a:t>29.10.2017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29AF61C-1986-426B-9E15-DA04446B8AFE}" type="slidenum">
              <a:rPr lang="tr-TR" smtClean="0"/>
              <a:t>‹#›</a:t>
            </a:fld>
            <a:endParaRPr lang="tr-TR"/>
          </a:p>
        </p:txBody>
      </p:sp>
    </p:spTree>
    <p:extLst>
      <p:ext uri="{BB962C8B-B14F-4D97-AF65-F5344CB8AC3E}">
        <p14:creationId xmlns:p14="http://schemas.microsoft.com/office/powerpoint/2010/main" val="35086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908D13-C7C9-4D76-B3F0-717DC3BA819C}" type="datetimeFigureOut">
              <a:rPr lang="tr-TR" smtClean="0"/>
              <a:t>29.10.2017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9AF61C-1986-426B-9E15-DA04446B8AFE}"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28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908D13-C7C9-4D76-B3F0-717DC3BA819C}" type="datetimeFigureOut">
              <a:rPr lang="tr-TR" smtClean="0"/>
              <a:t>29.10.2017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9AF61C-1986-426B-9E15-DA04446B8AFE}" type="slidenum">
              <a:rPr lang="tr-TR" smtClean="0"/>
              <a:t>‹#›</a:t>
            </a:fld>
            <a:endParaRPr lang="tr-TR"/>
          </a:p>
        </p:txBody>
      </p:sp>
    </p:spTree>
    <p:extLst>
      <p:ext uri="{BB962C8B-B14F-4D97-AF65-F5344CB8AC3E}">
        <p14:creationId xmlns:p14="http://schemas.microsoft.com/office/powerpoint/2010/main" val="236830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908D13-C7C9-4D76-B3F0-717DC3BA819C}" type="datetimeFigureOut">
              <a:rPr lang="tr-TR" smtClean="0"/>
              <a:t>29.10.2017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9AF61C-1986-426B-9E15-DA04446B8AFE}" type="slidenum">
              <a:rPr lang="tr-TR" smtClean="0"/>
              <a:t>‹#›</a:t>
            </a:fld>
            <a:endParaRPr lang="tr-TR"/>
          </a:p>
        </p:txBody>
      </p:sp>
    </p:spTree>
    <p:extLst>
      <p:ext uri="{BB962C8B-B14F-4D97-AF65-F5344CB8AC3E}">
        <p14:creationId xmlns:p14="http://schemas.microsoft.com/office/powerpoint/2010/main" val="29529585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4083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r>
              <a:rPr lang="tr-TR" altLang="tr-TR" smtClean="0">
                <a:ln>
                  <a:noFill/>
                </a:ln>
                <a:solidFill>
                  <a:srgbClr val="FF0000"/>
                </a:solidFill>
              </a:rPr>
              <a:t>1</a:t>
            </a:r>
            <a:r>
              <a:rPr lang="tr-TR" altLang="tr-TR" smtClean="0">
                <a:ln>
                  <a:noFill/>
                </a:ln>
                <a:solidFill>
                  <a:srgbClr val="C00000"/>
                </a:solidFill>
              </a:rPr>
              <a:t>. </a:t>
            </a:r>
            <a:r>
              <a:rPr lang="tr-TR" altLang="tr-TR" smtClean="0">
                <a:ln>
                  <a:noFill/>
                </a:ln>
                <a:solidFill>
                  <a:srgbClr val="FF0000"/>
                </a:solidFill>
              </a:rPr>
              <a:t>Üretim* Odaklı Anlayış</a:t>
            </a:r>
          </a:p>
        </p:txBody>
      </p:sp>
      <p:sp>
        <p:nvSpPr>
          <p:cNvPr id="32771" name="İçerik Yer Tutucusu 2"/>
          <p:cNvSpPr>
            <a:spLocks noGrp="1"/>
          </p:cNvSpPr>
          <p:nvPr>
            <p:ph idx="1"/>
          </p:nvPr>
        </p:nvSpPr>
        <p:spPr/>
        <p:txBody>
          <a:bodyPr/>
          <a:lstStyle/>
          <a:p>
            <a:pPr algn="just" eaLnBrk="1" hangingPunct="1"/>
            <a:r>
              <a:rPr lang="tr-TR" altLang="tr-TR" sz="3600" smtClean="0"/>
              <a:t>Bu dönemde (sanayi devrimi ve hemen sonrası) ürüne yönelik talep arzdan daha fazladır. Tüketici üretilen her ürünü almaya hazırdır. Bu nedenle amaç </a:t>
            </a:r>
            <a:r>
              <a:rPr lang="tr-TR" altLang="tr-TR" sz="3600" b="1" smtClean="0"/>
              <a:t>«üretim miktarını»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310080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pPr eaLnBrk="1" hangingPunct="1"/>
            <a:r>
              <a:rPr lang="tr-TR" altLang="tr-TR" smtClean="0">
                <a:ln>
                  <a:noFill/>
                </a:ln>
                <a:solidFill>
                  <a:srgbClr val="FF0000"/>
                </a:solidFill>
              </a:rPr>
              <a:t>2. Ürün Odaklı Anlayış</a:t>
            </a:r>
            <a:endParaRPr lang="tr-TR" altLang="tr-TR" smtClean="0">
              <a:ln>
                <a:noFill/>
              </a:ln>
            </a:endParaRPr>
          </a:p>
        </p:txBody>
      </p:sp>
      <p:sp>
        <p:nvSpPr>
          <p:cNvPr id="33795" name="İçerik Yer Tutucusu 2"/>
          <p:cNvSpPr>
            <a:spLocks noGrp="1"/>
          </p:cNvSpPr>
          <p:nvPr>
            <p:ph idx="1"/>
          </p:nvPr>
        </p:nvSpPr>
        <p:spPr/>
        <p:txBody>
          <a:bodyPr/>
          <a:lstStyle/>
          <a:p>
            <a:pPr algn="just" eaLnBrk="1" hangingPunct="1"/>
            <a:r>
              <a:rPr lang="tr-TR" altLang="tr-TR" sz="3600" smtClean="0"/>
              <a:t>Arz ve talebin zamanla dengelenmeye başlaması ile rekabet avantajı elde etmek için üreticiler daha kaliteli ürünler üretmeye başlamıştır. İşletmelerin amacı sürekli olarak </a:t>
            </a:r>
            <a:r>
              <a:rPr lang="tr-TR" altLang="tr-TR" sz="3600" b="1" smtClean="0"/>
              <a:t>«ürünlerin kalitesinin» (ürünün iyileştirilmesi) </a:t>
            </a:r>
            <a:r>
              <a:rPr lang="tr-TR" altLang="tr-TR" sz="3600" smtClean="0"/>
              <a:t>artırılmasıdır.</a:t>
            </a:r>
          </a:p>
        </p:txBody>
      </p:sp>
    </p:spTree>
    <p:extLst>
      <p:ext uri="{BB962C8B-B14F-4D97-AF65-F5344CB8AC3E}">
        <p14:creationId xmlns:p14="http://schemas.microsoft.com/office/powerpoint/2010/main" val="1207964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p:txBody>
          <a:bodyPr/>
          <a:lstStyle/>
          <a:p>
            <a:pPr eaLnBrk="1" hangingPunct="1"/>
            <a:r>
              <a:rPr lang="tr-TR" altLang="tr-TR" smtClean="0">
                <a:ln>
                  <a:noFill/>
                </a:ln>
                <a:solidFill>
                  <a:srgbClr val="FF0000"/>
                </a:solidFill>
              </a:rPr>
              <a:t>3. Satış Odaklı Anlayış</a:t>
            </a:r>
            <a:endParaRPr lang="tr-TR" altLang="tr-TR" smtClean="0">
              <a:ln>
                <a:noFill/>
              </a:ln>
            </a:endParaRPr>
          </a:p>
        </p:txBody>
      </p:sp>
      <p:sp>
        <p:nvSpPr>
          <p:cNvPr id="34819" name="İçerik Yer Tutucusu 2"/>
          <p:cNvSpPr>
            <a:spLocks noGrp="1"/>
          </p:cNvSpPr>
          <p:nvPr>
            <p:ph idx="1"/>
          </p:nvPr>
        </p:nvSpPr>
        <p:spPr/>
        <p:txBody>
          <a:bodyPr/>
          <a:lstStyle/>
          <a:p>
            <a:pPr algn="just" eaLnBrk="1" hangingPunct="1"/>
            <a:r>
              <a:rPr lang="tr-TR" altLang="tr-TR" sz="3600" smtClean="0"/>
              <a:t>Zamanla tüm işletmeler kaliteli ürünler üretmeye başlayınca bazı işletmeler rekabet avantajı elde etmek için becerikli satış elemanları istihdam etmeye başlamışlardır. Amaç «</a:t>
            </a:r>
            <a:r>
              <a:rPr lang="tr-TR" altLang="tr-TR" sz="3600" b="1" smtClean="0"/>
              <a:t>satışları» </a:t>
            </a:r>
            <a:r>
              <a:rPr lang="tr-TR" altLang="tr-TR" sz="3600" smtClean="0"/>
              <a:t>artırmaktır.</a:t>
            </a:r>
          </a:p>
          <a:p>
            <a:pPr eaLnBrk="1" hangingPunct="1"/>
            <a:endParaRPr lang="tr-TR" altLang="tr-TR" smtClean="0"/>
          </a:p>
        </p:txBody>
      </p:sp>
    </p:spTree>
    <p:extLst>
      <p:ext uri="{BB962C8B-B14F-4D97-AF65-F5344CB8AC3E}">
        <p14:creationId xmlns:p14="http://schemas.microsoft.com/office/powerpoint/2010/main" val="18076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p:txBody>
          <a:bodyPr/>
          <a:lstStyle/>
          <a:p>
            <a:pPr eaLnBrk="1" hangingPunct="1"/>
            <a:r>
              <a:rPr lang="tr-TR" altLang="tr-TR" smtClean="0">
                <a:ln>
                  <a:noFill/>
                </a:ln>
                <a:solidFill>
                  <a:srgbClr val="FF0000"/>
                </a:solidFill>
              </a:rPr>
              <a:t>4. Tüketici/Pazar Odaklı Anlayış</a:t>
            </a:r>
            <a:endParaRPr lang="tr-TR" altLang="tr-TR" smtClean="0">
              <a:ln>
                <a:noFill/>
              </a:ln>
            </a:endParaRPr>
          </a:p>
        </p:txBody>
      </p:sp>
      <p:sp>
        <p:nvSpPr>
          <p:cNvPr id="35843" name="İçerik Yer Tutucusu 2"/>
          <p:cNvSpPr>
            <a:spLocks noGrp="1"/>
          </p:cNvSpPr>
          <p:nvPr>
            <p:ph idx="1"/>
          </p:nvPr>
        </p:nvSpPr>
        <p:spPr>
          <a:xfrm>
            <a:off x="838200" y="2557463"/>
            <a:ext cx="10439400" cy="3690937"/>
          </a:xfrm>
        </p:spPr>
        <p:txBody>
          <a:bodyPr/>
          <a:lstStyle/>
          <a:p>
            <a:pPr algn="just" eaLnBrk="1" hangingPunct="1">
              <a:lnSpc>
                <a:spcPct val="90000"/>
              </a:lnSpc>
            </a:pPr>
            <a:r>
              <a:rPr lang="tr-TR" altLang="tr-TR" sz="3200" smtClean="0"/>
              <a:t>1980’li yıllarda ortaya çıkan küreselleşme kavramı ve tüketicilerin bilinçlenmesi ile birlikte işletmelerin amaçlarına ulaşması için tüketici istek ve ihtiyaçlarını göz ardı edemeyeceklerini savunan pazarlama anlayışı doğmuştur. Böylelikle işletmeler tüketici istek ve ihtiyaçlarına odaklanmıştır. </a:t>
            </a:r>
          </a:p>
          <a:p>
            <a:pPr algn="just" eaLnBrk="1" hangingPunct="1">
              <a:lnSpc>
                <a:spcPct val="90000"/>
              </a:lnSpc>
            </a:pPr>
            <a:r>
              <a:rPr lang="tr-TR" altLang="tr-TR" sz="3200" smtClean="0"/>
              <a:t>Bu anlayışla birlikte  Pazar odaklı yaklaşım kavramı ortaya çıkmıştır.</a:t>
            </a:r>
          </a:p>
          <a:p>
            <a:pPr eaLnBrk="1" hangingPunct="1"/>
            <a:endParaRPr lang="tr-TR" altLang="tr-TR" smtClean="0"/>
          </a:p>
        </p:txBody>
      </p:sp>
    </p:spTree>
    <p:extLst>
      <p:ext uri="{BB962C8B-B14F-4D97-AF65-F5344CB8AC3E}">
        <p14:creationId xmlns:p14="http://schemas.microsoft.com/office/powerpoint/2010/main" val="111220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a:lstStyle/>
          <a:p>
            <a:pPr eaLnBrk="1" hangingPunct="1"/>
            <a:r>
              <a:rPr lang="tr-TR" altLang="tr-TR" smtClean="0">
                <a:ln>
                  <a:noFill/>
                </a:ln>
                <a:solidFill>
                  <a:srgbClr val="FF0000"/>
                </a:solidFill>
              </a:rPr>
              <a:t>4. Tüketici/Pazar Odaklı Anlayış</a:t>
            </a:r>
            <a:endParaRPr lang="tr-TR" altLang="tr-TR" smtClean="0">
              <a:ln>
                <a:noFill/>
              </a:ln>
            </a:endParaRPr>
          </a:p>
        </p:txBody>
      </p:sp>
      <p:sp>
        <p:nvSpPr>
          <p:cNvPr id="36867" name="İçerik Yer Tutucusu 2"/>
          <p:cNvSpPr>
            <a:spLocks noGrp="1"/>
          </p:cNvSpPr>
          <p:nvPr>
            <p:ph idx="1"/>
          </p:nvPr>
        </p:nvSpPr>
        <p:spPr/>
        <p:txBody>
          <a:bodyPr>
            <a:normAutofit fontScale="92500" lnSpcReduction="10000"/>
          </a:bodyPr>
          <a:lstStyle/>
          <a:p>
            <a:pPr algn="just"/>
            <a:r>
              <a:rPr lang="tr-TR" altLang="tr-TR" sz="3600" b="1" dirty="0" smtClean="0">
                <a:solidFill>
                  <a:schemeClr val="tx1"/>
                </a:solidFill>
              </a:rPr>
              <a:t>Pazar Odaklılık:</a:t>
            </a:r>
          </a:p>
          <a:p>
            <a:pPr algn="just"/>
            <a:r>
              <a:rPr lang="tr-TR" altLang="tr-TR" sz="3600" b="1" dirty="0" smtClean="0">
                <a:solidFill>
                  <a:schemeClr val="tx1"/>
                </a:solidFill>
              </a:rPr>
              <a:t> </a:t>
            </a:r>
            <a:r>
              <a:rPr lang="tr-TR" altLang="tr-TR" sz="3600" dirty="0">
                <a:solidFill>
                  <a:schemeClr val="tx1"/>
                </a:solidFill>
              </a:rPr>
              <a:t>Müşteriyi anlamak ve tanımak amaçlara ulaşmak adına çok önemlidir. </a:t>
            </a:r>
          </a:p>
          <a:p>
            <a:pPr algn="just" eaLnBrk="1" hangingPunct="1"/>
            <a:r>
              <a:rPr lang="tr-TR" altLang="tr-TR" sz="3600" dirty="0" smtClean="0"/>
              <a:t>Modern pazarlama anlayışının işletmenin tüm birimlerince benimsenmesini ve uygulanmasını öne sürmektedir. </a:t>
            </a:r>
            <a:endParaRPr lang="tr-TR" altLang="tr-TR" dirty="0" smtClean="0"/>
          </a:p>
        </p:txBody>
      </p:sp>
    </p:spTree>
    <p:extLst>
      <p:ext uri="{BB962C8B-B14F-4D97-AF65-F5344CB8AC3E}">
        <p14:creationId xmlns:p14="http://schemas.microsoft.com/office/powerpoint/2010/main" val="162231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6103" y="982132"/>
            <a:ext cx="11317357" cy="1303867"/>
          </a:xfrm>
        </p:spPr>
        <p:txBody>
          <a:bodyPr>
            <a:normAutofit fontScale="90000"/>
          </a:bodyPr>
          <a:lstStyle/>
          <a:p>
            <a:pPr algn="l"/>
            <a:r>
              <a:rPr lang="tr-TR" dirty="0"/>
              <a:t> </a:t>
            </a:r>
            <a:r>
              <a:rPr lang="tr-TR" sz="4000" dirty="0"/>
              <a:t>İlişkisel Pazarlama/İlişki Pazarlaması </a:t>
            </a:r>
            <a:r>
              <a:rPr lang="tr-TR" sz="4000" dirty="0" smtClean="0"/>
              <a:t>Anlayışını açıklayınız</a:t>
            </a:r>
            <a:endParaRPr lang="tr-TR" sz="4000"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371034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Unvan 1"/>
          <p:cNvSpPr>
            <a:spLocks noGrp="1"/>
          </p:cNvSpPr>
          <p:nvPr>
            <p:ph type="title"/>
          </p:nvPr>
        </p:nvSpPr>
        <p:spPr/>
        <p:txBody>
          <a:bodyPr>
            <a:normAutofit fontScale="90000"/>
          </a:bodyPr>
          <a:lstStyle/>
          <a:p>
            <a:pPr eaLnBrk="1" hangingPunct="1"/>
            <a:r>
              <a:rPr lang="tr-TR" altLang="tr-TR" smtClean="0">
                <a:ln>
                  <a:noFill/>
                </a:ln>
                <a:solidFill>
                  <a:srgbClr val="FF0000"/>
                </a:solidFill>
              </a:rPr>
              <a:t> İlişkisel Pazarlama/İlişki Pazarlaması Anlayışı:</a:t>
            </a:r>
            <a:endParaRPr lang="tr-TR" altLang="tr-TR" smtClean="0">
              <a:ln>
                <a:noFill/>
              </a:ln>
            </a:endParaRPr>
          </a:p>
        </p:txBody>
      </p:sp>
      <p:sp>
        <p:nvSpPr>
          <p:cNvPr id="64515" name="İçerik Yer Tutucusu 2"/>
          <p:cNvSpPr>
            <a:spLocks noGrp="1"/>
          </p:cNvSpPr>
          <p:nvPr>
            <p:ph idx="1"/>
          </p:nvPr>
        </p:nvSpPr>
        <p:spPr/>
        <p:txBody>
          <a:bodyPr/>
          <a:lstStyle/>
          <a:p>
            <a:pPr algn="just" eaLnBrk="1" hangingPunct="1"/>
            <a:r>
              <a:rPr lang="tr-TR" altLang="tr-TR" sz="3600" smtClean="0"/>
              <a:t>Müşteri-üretici ilişkisini bir süreç halinde ele alarak müşteri tatmini ve sadakati yaratmayı savunan pazarlama anlayışıdır. Müşteri ile ilişki satış işlemi öncesinde başlayarak satış sonrasında da devam etmektedir. </a:t>
            </a:r>
          </a:p>
          <a:p>
            <a:pPr eaLnBrk="1" hangingPunct="1"/>
            <a:endParaRPr lang="tr-TR" altLang="tr-TR" smtClean="0"/>
          </a:p>
        </p:txBody>
      </p:sp>
    </p:spTree>
    <p:extLst>
      <p:ext uri="{BB962C8B-B14F-4D97-AF65-F5344CB8AC3E}">
        <p14:creationId xmlns:p14="http://schemas.microsoft.com/office/powerpoint/2010/main" val="1541127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Unvan 1"/>
          <p:cNvSpPr>
            <a:spLocks noGrp="1"/>
          </p:cNvSpPr>
          <p:nvPr>
            <p:ph type="title"/>
          </p:nvPr>
        </p:nvSpPr>
        <p:spPr/>
        <p:txBody>
          <a:bodyPr>
            <a:normAutofit fontScale="90000"/>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5539" name="İçerik Yer Tutucusu 2"/>
          <p:cNvSpPr>
            <a:spLocks noGrp="1"/>
          </p:cNvSpPr>
          <p:nvPr>
            <p:ph idx="1"/>
          </p:nvPr>
        </p:nvSpPr>
        <p:spPr/>
        <p:txBody>
          <a:bodyPr/>
          <a:lstStyle/>
          <a:p>
            <a:pPr algn="just"/>
            <a:r>
              <a:rPr lang="tr-TR" altLang="tr-TR" sz="3200" smtClean="0"/>
              <a:t>Günümüzde işletmeler, ürün ve hizmetlerin birbirine yakın kalitede ve fiyatta satılmasından dolayı, yeni müşteriler bulmanın yanında, mevcut müşterileriyle uzun süren ilişkiler kurmak istemektedirler</a:t>
            </a:r>
          </a:p>
        </p:txBody>
      </p:sp>
    </p:spTree>
    <p:extLst>
      <p:ext uri="{BB962C8B-B14F-4D97-AF65-F5344CB8AC3E}">
        <p14:creationId xmlns:p14="http://schemas.microsoft.com/office/powerpoint/2010/main" val="100470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Unvan 1"/>
          <p:cNvSpPr>
            <a:spLocks noGrp="1"/>
          </p:cNvSpPr>
          <p:nvPr>
            <p:ph type="title"/>
          </p:nvPr>
        </p:nvSpPr>
        <p:spPr/>
        <p:txBody>
          <a:bodyPr>
            <a:normAutofit fontScale="90000"/>
          </a:bodyPr>
          <a:lstStyle/>
          <a:p>
            <a:r>
              <a:rPr lang="tr-TR" altLang="tr-TR" dirty="0" smtClean="0">
                <a:ln>
                  <a:noFill/>
                </a:ln>
                <a:solidFill>
                  <a:srgbClr val="FF0000"/>
                </a:solidFill>
              </a:rPr>
              <a:t> İlişkisel Pazarlama/İlişki Pazarlaması Anlayışı:</a:t>
            </a:r>
            <a:endParaRPr lang="tr-TR" altLang="tr-TR" dirty="0" smtClean="0">
              <a:ln>
                <a:noFill/>
              </a:ln>
            </a:endParaRPr>
          </a:p>
        </p:txBody>
      </p:sp>
      <p:sp>
        <p:nvSpPr>
          <p:cNvPr id="66563" name="İçerik Yer Tutucusu 2"/>
          <p:cNvSpPr>
            <a:spLocks noGrp="1"/>
          </p:cNvSpPr>
          <p:nvPr>
            <p:ph idx="1"/>
          </p:nvPr>
        </p:nvSpPr>
        <p:spPr/>
        <p:txBody>
          <a:bodyPr/>
          <a:lstStyle/>
          <a:p>
            <a:pPr algn="just"/>
            <a:r>
              <a:rPr lang="tr-TR" altLang="tr-TR" sz="3200" smtClean="0"/>
              <a:t> Burada amaç, aynı müşteriyle birden çok satış işleminin gerçekleştirilmesidir. Mevcut müşteriyi elde tutmanın, yeni bir müşteri elde etmekten daha az maliyetli olduğu düşünüldüğünde, ilişki pazarlamasının önemi daha iyi anlaşılmaktadır. </a:t>
            </a:r>
          </a:p>
        </p:txBody>
      </p:sp>
    </p:spTree>
    <p:extLst>
      <p:ext uri="{BB962C8B-B14F-4D97-AF65-F5344CB8AC3E}">
        <p14:creationId xmlns:p14="http://schemas.microsoft.com/office/powerpoint/2010/main" val="423489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İçsel </a:t>
            </a:r>
            <a:r>
              <a:rPr lang="tr-TR" dirty="0" smtClean="0"/>
              <a:t>Pazarlama nedir? Kısaca açıklayınız</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21111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Başlık 1"/>
          <p:cNvSpPr>
            <a:spLocks noGrp="1"/>
          </p:cNvSpPr>
          <p:nvPr>
            <p:ph type="title"/>
          </p:nvPr>
        </p:nvSpPr>
        <p:spPr/>
        <p:txBody>
          <a:bodyPr/>
          <a:lstStyle/>
          <a:p>
            <a:r>
              <a:rPr lang="tr-TR" altLang="tr-TR" b="1" smtClean="0">
                <a:ln>
                  <a:noFill/>
                </a:ln>
              </a:rPr>
              <a:t>Aşağıdaki kavramları açıklayınız</a:t>
            </a:r>
          </a:p>
        </p:txBody>
      </p:sp>
      <p:sp>
        <p:nvSpPr>
          <p:cNvPr id="3" name="İçerik Yer Tutucusu 2"/>
          <p:cNvSpPr>
            <a:spLocks noGrp="1"/>
          </p:cNvSpPr>
          <p:nvPr>
            <p:ph idx="1"/>
          </p:nvPr>
        </p:nvSpPr>
        <p:spPr>
          <a:xfrm>
            <a:off x="533400" y="1752600"/>
            <a:ext cx="11049000" cy="3962400"/>
          </a:xfrm>
        </p:spPr>
        <p:txBody>
          <a:bodyPr>
            <a:normAutofit fontScale="92500" lnSpcReduction="20000"/>
          </a:bodyPr>
          <a:lstStyle/>
          <a:p>
            <a:r>
              <a:rPr lang="tr-TR" altLang="tr-TR" sz="2800" b="1" dirty="0" smtClean="0"/>
              <a:t>İhtiyaç: </a:t>
            </a:r>
          </a:p>
          <a:p>
            <a:r>
              <a:rPr lang="tr-TR" altLang="tr-TR" sz="2800" dirty="0" smtClean="0"/>
              <a:t>İnsanların hayatlarını sürdürebilmelerini sağlayan gereksinimleridir. İhtiyaçlar giderildiğinde insana  mutluluk ve tatmin sağlarlar.</a:t>
            </a:r>
          </a:p>
          <a:p>
            <a:r>
              <a:rPr lang="tr-TR" altLang="tr-TR" sz="2800" b="1" dirty="0" smtClean="0"/>
              <a:t>İstek: </a:t>
            </a:r>
          </a:p>
          <a:p>
            <a:r>
              <a:rPr lang="tr-TR" altLang="tr-TR" sz="2800" dirty="0" smtClean="0"/>
              <a:t>İhtiyaçlardan doğan tüketim (mal ve ürün satın alma) eğilimidir. </a:t>
            </a:r>
          </a:p>
          <a:p>
            <a:r>
              <a:rPr lang="tr-TR" altLang="tr-TR" sz="2800" b="1" dirty="0" smtClean="0"/>
              <a:t>Talep: </a:t>
            </a:r>
            <a:r>
              <a:rPr lang="tr-TR" altLang="tr-TR" sz="2800" dirty="0" smtClean="0"/>
              <a:t>Satın alma gücüne sahip tüketicilerin satın almak istedikleri mal ve hizmetlerdir. </a:t>
            </a:r>
          </a:p>
          <a:p>
            <a:r>
              <a:rPr lang="tr-TR" altLang="tr-TR" sz="2800" b="1" dirty="0" smtClean="0"/>
              <a:t>Arz: </a:t>
            </a:r>
            <a:r>
              <a:rPr lang="tr-TR" altLang="tr-TR" sz="2800" dirty="0" smtClean="0"/>
              <a:t>Tüketicilerin talebini karşılamak amacıyla üreticiler tarafından pazara sunulan mal ve hizmetlerdir. </a:t>
            </a:r>
          </a:p>
          <a:p>
            <a:endParaRPr lang="tr-TR" altLang="tr-TR" dirty="0" smtClean="0"/>
          </a:p>
        </p:txBody>
      </p:sp>
    </p:spTree>
    <p:extLst>
      <p:ext uri="{BB962C8B-B14F-4D97-AF65-F5344CB8AC3E}">
        <p14:creationId xmlns:p14="http://schemas.microsoft.com/office/powerpoint/2010/main" val="3778480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Unvan 1"/>
          <p:cNvSpPr>
            <a:spLocks noGrp="1"/>
          </p:cNvSpPr>
          <p:nvPr>
            <p:ph type="title"/>
          </p:nvPr>
        </p:nvSpPr>
        <p:spPr/>
        <p:txBody>
          <a:bodyPr/>
          <a:lstStyle/>
          <a:p>
            <a:r>
              <a:rPr lang="tr-TR" altLang="tr-TR" dirty="0" smtClean="0">
                <a:ln>
                  <a:noFill/>
                </a:ln>
                <a:solidFill>
                  <a:srgbClr val="FF0000"/>
                </a:solidFill>
              </a:rPr>
              <a:t>İçsel Pazarlama</a:t>
            </a:r>
          </a:p>
        </p:txBody>
      </p:sp>
      <p:sp>
        <p:nvSpPr>
          <p:cNvPr id="71683" name="İçerik Yer Tutucusu 2"/>
          <p:cNvSpPr>
            <a:spLocks noGrp="1"/>
          </p:cNvSpPr>
          <p:nvPr>
            <p:ph idx="1"/>
          </p:nvPr>
        </p:nvSpPr>
        <p:spPr/>
        <p:txBody>
          <a:bodyPr/>
          <a:lstStyle/>
          <a:p>
            <a:pPr algn="just"/>
            <a:r>
              <a:rPr lang="tr-TR" altLang="tr-TR" sz="3200" dirty="0" smtClean="0"/>
              <a:t>Bütünsel pazarlama anlayışına gelinceye kadar, müşteri, şirket dışında kalan tüketiciler olarak anlaşılmaktaydı. Günümüzde pazarlama stratejilerinin, tüketicilerle birlikte, iç müşteriler olarak tanımlanan çalışanları da tatmin edecek şekilde  geliştirilmesi önemli bir unsur haline gelmiştir</a:t>
            </a:r>
          </a:p>
        </p:txBody>
      </p:sp>
    </p:spTree>
    <p:extLst>
      <p:ext uri="{BB962C8B-B14F-4D97-AF65-F5344CB8AC3E}">
        <p14:creationId xmlns:p14="http://schemas.microsoft.com/office/powerpoint/2010/main" val="191303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Unvan 1"/>
          <p:cNvSpPr>
            <a:spLocks noGrp="1"/>
          </p:cNvSpPr>
          <p:nvPr>
            <p:ph type="title"/>
          </p:nvPr>
        </p:nvSpPr>
        <p:spPr/>
        <p:txBody>
          <a:bodyPr/>
          <a:lstStyle/>
          <a:p>
            <a:r>
              <a:rPr lang="tr-TR" altLang="tr-TR" dirty="0" smtClean="0">
                <a:ln>
                  <a:noFill/>
                </a:ln>
                <a:solidFill>
                  <a:srgbClr val="FF0000"/>
                </a:solidFill>
              </a:rPr>
              <a:t>İçsel Pazarlama</a:t>
            </a:r>
          </a:p>
        </p:txBody>
      </p:sp>
      <p:sp>
        <p:nvSpPr>
          <p:cNvPr id="73731" name="İçerik Yer Tutucusu 2"/>
          <p:cNvSpPr>
            <a:spLocks noGrp="1"/>
          </p:cNvSpPr>
          <p:nvPr>
            <p:ph idx="1"/>
          </p:nvPr>
        </p:nvSpPr>
        <p:spPr/>
        <p:txBody>
          <a:bodyPr/>
          <a:lstStyle/>
          <a:p>
            <a:pPr algn="just"/>
            <a:r>
              <a:rPr lang="tr-TR" altLang="tr-TR" sz="3200" smtClean="0"/>
              <a:t>İçsel pazarlama, pazarlamanın “içe dönük” boyutunu temsil etmektedir ve müşteri tatmininin, tatmin olmuş çalışanlarla elde edilebileceği görüşüne dayanmaktadır. Çalışanların tatminsizliği şu sorunlara yol açabilmektedir</a:t>
            </a:r>
          </a:p>
        </p:txBody>
      </p:sp>
    </p:spTree>
    <p:extLst>
      <p:ext uri="{BB962C8B-B14F-4D97-AF65-F5344CB8AC3E}">
        <p14:creationId xmlns:p14="http://schemas.microsoft.com/office/powerpoint/2010/main" val="389614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Unvan 1"/>
          <p:cNvSpPr>
            <a:spLocks noGrp="1"/>
          </p:cNvSpPr>
          <p:nvPr>
            <p:ph type="title"/>
          </p:nvPr>
        </p:nvSpPr>
        <p:spPr/>
        <p:txBody>
          <a:bodyPr/>
          <a:lstStyle/>
          <a:p>
            <a:r>
              <a:rPr lang="tr-TR" altLang="tr-TR" smtClean="0">
                <a:ln>
                  <a:noFill/>
                </a:ln>
                <a:solidFill>
                  <a:srgbClr val="FF0000"/>
                </a:solidFill>
              </a:rPr>
              <a:t>İçsel Pazarlama</a:t>
            </a:r>
          </a:p>
        </p:txBody>
      </p:sp>
      <p:sp>
        <p:nvSpPr>
          <p:cNvPr id="74755" name="İçerik Yer Tutucusu 2"/>
          <p:cNvSpPr>
            <a:spLocks noGrp="1"/>
          </p:cNvSpPr>
          <p:nvPr>
            <p:ph idx="1"/>
          </p:nvPr>
        </p:nvSpPr>
        <p:spPr>
          <a:xfrm>
            <a:off x="609600" y="2289175"/>
            <a:ext cx="11201400" cy="3690938"/>
          </a:xfrm>
        </p:spPr>
        <p:txBody>
          <a:bodyPr>
            <a:normAutofit lnSpcReduction="10000"/>
          </a:bodyPr>
          <a:lstStyle/>
          <a:p>
            <a:r>
              <a:rPr lang="tr-TR" altLang="tr-TR" sz="2800" smtClean="0"/>
              <a:t>Çalışanlar, çalıştıkları işletmelerden hizmet almazlar. </a:t>
            </a:r>
          </a:p>
          <a:p>
            <a:r>
              <a:rPr lang="tr-TR" altLang="tr-TR" sz="2800" smtClean="0"/>
              <a:t>İstekli bir çalışma gerçekleşmediği için beklenilen performansı göstermezler. </a:t>
            </a:r>
          </a:p>
          <a:p>
            <a:r>
              <a:rPr lang="tr-TR" altLang="tr-TR" sz="2800" smtClean="0"/>
              <a:t>Takım çalışması gerçekleşmez. </a:t>
            </a:r>
          </a:p>
          <a:p>
            <a:r>
              <a:rPr lang="tr-TR" altLang="tr-TR" sz="2800" smtClean="0"/>
              <a:t>Kendi sorunlarını işletmeye yansıtırlar. </a:t>
            </a:r>
          </a:p>
          <a:p>
            <a:r>
              <a:rPr lang="tr-TR" altLang="tr-TR" sz="2800" smtClean="0"/>
              <a:t>İşletmeyi dışarıya kötülerler. Bu yüzden, işletme ile ilgili olumsuz bir imaj oluşur.  </a:t>
            </a:r>
          </a:p>
          <a:p>
            <a:r>
              <a:rPr lang="tr-TR" altLang="tr-TR" sz="2800" smtClean="0"/>
              <a:t>İşletme, kaliteli hizmet oluşturamadığı için pazarını yitirir. </a:t>
            </a:r>
          </a:p>
        </p:txBody>
      </p:sp>
    </p:spTree>
    <p:extLst>
      <p:ext uri="{BB962C8B-B14F-4D97-AF65-F5344CB8AC3E}">
        <p14:creationId xmlns:p14="http://schemas.microsoft.com/office/powerpoint/2010/main" val="44008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Başlık 1"/>
          <p:cNvSpPr>
            <a:spLocks noGrp="1"/>
          </p:cNvSpPr>
          <p:nvPr>
            <p:ph type="title"/>
          </p:nvPr>
        </p:nvSpPr>
        <p:spPr/>
        <p:txBody>
          <a:bodyPr/>
          <a:lstStyle/>
          <a:p>
            <a:endParaRPr lang="tr-TR" altLang="tr-TR" smtClean="0">
              <a:ln>
                <a:noFill/>
              </a:ln>
            </a:endParaRPr>
          </a:p>
        </p:txBody>
      </p:sp>
      <p:sp>
        <p:nvSpPr>
          <p:cNvPr id="3" name="İçerik Yer Tutucusu 2"/>
          <p:cNvSpPr>
            <a:spLocks noGrp="1"/>
          </p:cNvSpPr>
          <p:nvPr>
            <p:ph idx="1"/>
          </p:nvPr>
        </p:nvSpPr>
        <p:spPr>
          <a:xfrm>
            <a:off x="609600" y="2362200"/>
            <a:ext cx="10820400" cy="3886200"/>
          </a:xfrm>
        </p:spPr>
        <p:txBody>
          <a:bodyPr/>
          <a:lstStyle/>
          <a:p>
            <a:r>
              <a:rPr lang="tr-TR" altLang="tr-TR" sz="3200" b="1" smtClean="0"/>
              <a:t>Pazar: </a:t>
            </a:r>
            <a:r>
              <a:rPr lang="tr-TR" altLang="tr-TR" sz="3200" smtClean="0"/>
              <a:t>Tüketici (talep) ve üreticilerin (arz) satış ve satın alma amacıyla karşı karşıya geldikleri ortamdır*. </a:t>
            </a:r>
          </a:p>
          <a:p>
            <a:r>
              <a:rPr lang="tr-TR" altLang="tr-TR" sz="3200" b="1" smtClean="0"/>
              <a:t>Memnuniyet: </a:t>
            </a:r>
            <a:r>
              <a:rPr lang="tr-TR" altLang="tr-TR" sz="3200" smtClean="0"/>
              <a:t>Ürünün (mal yada hizmet) müşteri beklentilerini karşılama düzeyidir*</a:t>
            </a:r>
          </a:p>
          <a:p>
            <a:r>
              <a:rPr lang="tr-TR" altLang="tr-TR" sz="3200" b="1" smtClean="0"/>
              <a:t>Kalite: </a:t>
            </a:r>
            <a:r>
              <a:rPr lang="tr-TR" altLang="tr-TR" sz="3200" smtClean="0"/>
              <a:t>Müşteri ihtiyaçlarını karşılayan ürünün ya da hizmetin niteliklerinin toplamıdır</a:t>
            </a:r>
            <a:r>
              <a:rPr lang="tr-TR" altLang="tr-TR" smtClean="0"/>
              <a:t>.</a:t>
            </a:r>
          </a:p>
          <a:p>
            <a:endParaRPr lang="tr-TR" altLang="tr-TR" smtClean="0"/>
          </a:p>
        </p:txBody>
      </p:sp>
    </p:spTree>
    <p:extLst>
      <p:ext uri="{BB962C8B-B14F-4D97-AF65-F5344CB8AC3E}">
        <p14:creationId xmlns:p14="http://schemas.microsoft.com/office/powerpoint/2010/main" val="744130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Unvan 1"/>
          <p:cNvSpPr>
            <a:spLocks noGrp="1"/>
          </p:cNvSpPr>
          <p:nvPr>
            <p:ph type="title"/>
          </p:nvPr>
        </p:nvSpPr>
        <p:spPr>
          <a:xfrm>
            <a:off x="533400" y="982663"/>
            <a:ext cx="10363200" cy="1303337"/>
          </a:xfrm>
        </p:spPr>
        <p:txBody>
          <a:bodyPr>
            <a:normAutofit fontScale="90000"/>
          </a:bodyPr>
          <a:lstStyle/>
          <a:p>
            <a:r>
              <a:rPr lang="tr-TR" altLang="tr-TR" b="1" smtClean="0">
                <a:ln>
                  <a:noFill/>
                </a:ln>
              </a:rPr>
              <a:t>Pazar nedir tanımlayınız Pazarı Oluşturan Öğeleri kısaca açıklayınız.</a:t>
            </a:r>
            <a:endParaRPr lang="tr-TR" altLang="tr-TR" smtClean="0">
              <a:ln>
                <a:noFill/>
              </a:ln>
            </a:endParaRPr>
          </a:p>
        </p:txBody>
      </p:sp>
      <p:sp>
        <p:nvSpPr>
          <p:cNvPr id="3" name="İçerik Yer Tutucusu 2"/>
          <p:cNvSpPr>
            <a:spLocks noGrp="1"/>
          </p:cNvSpPr>
          <p:nvPr>
            <p:ph idx="1"/>
          </p:nvPr>
        </p:nvSpPr>
        <p:spPr>
          <a:xfrm>
            <a:off x="533400" y="2286000"/>
            <a:ext cx="10744200" cy="3995738"/>
          </a:xfrm>
        </p:spPr>
        <p:txBody>
          <a:bodyPr/>
          <a:lstStyle/>
          <a:p>
            <a:pPr>
              <a:defRPr/>
            </a:pPr>
            <a:r>
              <a:rPr lang="tr-TR" altLang="tr-TR" sz="3200" b="1" dirty="0" smtClean="0">
                <a:solidFill>
                  <a:schemeClr val="tx1"/>
                </a:solidFill>
              </a:rPr>
              <a:t>Pazar: </a:t>
            </a:r>
            <a:r>
              <a:rPr lang="tr-TR" altLang="tr-TR" sz="3200" dirty="0" smtClean="0"/>
              <a:t>Tüketici (talep) ve üreticilerin (arz) satış ve satın alma amacıyla karşı karşıya geldikleri ortamdır.</a:t>
            </a:r>
          </a:p>
          <a:p>
            <a:pPr>
              <a:defRPr/>
            </a:pPr>
            <a:r>
              <a:rPr lang="tr-TR" altLang="tr-TR" sz="3200" b="1" dirty="0" smtClean="0"/>
              <a:t>Pazarı (Piyasayı) Oluşturan Öğeler</a:t>
            </a:r>
          </a:p>
          <a:p>
            <a:pPr marL="0" indent="0" algn="just" eaLnBrk="1" fontAlgn="auto" hangingPunct="1">
              <a:lnSpc>
                <a:spcPct val="90000"/>
              </a:lnSpc>
              <a:buClr>
                <a:srgbClr val="B15E28"/>
              </a:buClr>
              <a:buFont typeface="Arial" panose="020B0604020202020204" pitchFamily="34" charset="0"/>
              <a:buNone/>
              <a:defRPr/>
            </a:pPr>
            <a:r>
              <a:rPr lang="tr-TR" altLang="tr-TR" sz="3200" b="1" dirty="0">
                <a:solidFill>
                  <a:prstClr val="black">
                    <a:lumMod val="85000"/>
                    <a:lumOff val="15000"/>
                  </a:prstClr>
                </a:solidFill>
              </a:rPr>
              <a:t>Üreticiler:</a:t>
            </a:r>
            <a:r>
              <a:rPr lang="tr-TR" altLang="tr-TR" sz="3200" dirty="0">
                <a:solidFill>
                  <a:prstClr val="black">
                    <a:lumMod val="85000"/>
                    <a:lumOff val="15000"/>
                  </a:prstClr>
                </a:solidFill>
              </a:rPr>
              <a:t> </a:t>
            </a:r>
          </a:p>
          <a:p>
            <a:pPr algn="just" eaLnBrk="1" fontAlgn="auto" hangingPunct="1">
              <a:lnSpc>
                <a:spcPct val="90000"/>
              </a:lnSpc>
              <a:buClr>
                <a:srgbClr val="B15E28"/>
              </a:buClr>
              <a:buFont typeface="Arial"/>
              <a:buChar char="•"/>
              <a:defRPr/>
            </a:pPr>
            <a:r>
              <a:rPr lang="tr-TR" altLang="tr-TR" sz="3200" dirty="0">
                <a:solidFill>
                  <a:prstClr val="black">
                    <a:lumMod val="85000"/>
                    <a:lumOff val="15000"/>
                  </a:prstClr>
                </a:solidFill>
              </a:rPr>
              <a:t>Pazarlama sisteminin birinci öğesi olup pazarın ihtiyacı olan mal ve hizmetleri üretim faktörlerini bir araya getirerek üreten taraftır. Üreticilerin başlıca amaçları ise kar elde etmektir.</a:t>
            </a:r>
          </a:p>
          <a:p>
            <a:pPr>
              <a:defRPr/>
            </a:pPr>
            <a:endParaRPr lang="tr-TR" sz="3200" dirty="0"/>
          </a:p>
        </p:txBody>
      </p:sp>
    </p:spTree>
    <p:extLst>
      <p:ext uri="{BB962C8B-B14F-4D97-AF65-F5344CB8AC3E}">
        <p14:creationId xmlns:p14="http://schemas.microsoft.com/office/powerpoint/2010/main" val="454622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Unvan 1"/>
          <p:cNvSpPr>
            <a:spLocks noGrp="1"/>
          </p:cNvSpPr>
          <p:nvPr>
            <p:ph type="title"/>
          </p:nvPr>
        </p:nvSpPr>
        <p:spPr>
          <a:xfrm>
            <a:off x="1143000" y="533400"/>
            <a:ext cx="9601200" cy="1303338"/>
          </a:xfrm>
        </p:spPr>
        <p:txBody>
          <a:bodyPr/>
          <a:lstStyle/>
          <a:p>
            <a:endParaRPr lang="tr-TR" altLang="tr-TR" smtClean="0">
              <a:ln>
                <a:noFill/>
              </a:ln>
            </a:endParaRPr>
          </a:p>
        </p:txBody>
      </p:sp>
      <p:sp>
        <p:nvSpPr>
          <p:cNvPr id="3" name="İçerik Yer Tutucusu 2"/>
          <p:cNvSpPr>
            <a:spLocks noGrp="1"/>
          </p:cNvSpPr>
          <p:nvPr>
            <p:ph idx="1"/>
          </p:nvPr>
        </p:nvSpPr>
        <p:spPr>
          <a:xfrm>
            <a:off x="914400" y="1836738"/>
            <a:ext cx="9601200" cy="3317875"/>
          </a:xfrm>
        </p:spPr>
        <p:txBody>
          <a:bodyPr>
            <a:normAutofit fontScale="92500" lnSpcReduction="20000"/>
          </a:bodyPr>
          <a:lstStyle/>
          <a:p>
            <a:pPr algn="just" eaLnBrk="1" fontAlgn="auto" hangingPunct="1">
              <a:lnSpc>
                <a:spcPct val="90000"/>
              </a:lnSpc>
              <a:buClr>
                <a:srgbClr val="B15E28"/>
              </a:buClr>
              <a:buFont typeface="Arial"/>
              <a:buChar char="•"/>
              <a:defRPr/>
            </a:pPr>
            <a:r>
              <a:rPr lang="tr-TR" altLang="tr-TR" sz="3200" b="1" dirty="0">
                <a:solidFill>
                  <a:prstClr val="black">
                    <a:lumMod val="85000"/>
                    <a:lumOff val="15000"/>
                  </a:prstClr>
                </a:solidFill>
              </a:rPr>
              <a:t>Tüketiciler:</a:t>
            </a:r>
            <a:r>
              <a:rPr lang="tr-TR" altLang="tr-TR" sz="3200" dirty="0">
                <a:solidFill>
                  <a:prstClr val="black">
                    <a:lumMod val="85000"/>
                    <a:lumOff val="15000"/>
                  </a:prstClr>
                </a:solidFill>
              </a:rPr>
              <a:t> </a:t>
            </a:r>
          </a:p>
          <a:p>
            <a:pPr marL="0" indent="0" algn="just" eaLnBrk="1" fontAlgn="auto" hangingPunct="1">
              <a:lnSpc>
                <a:spcPct val="90000"/>
              </a:lnSpc>
              <a:buClr>
                <a:srgbClr val="B15E28"/>
              </a:buClr>
              <a:buFont typeface="Arial" panose="020B0604020202020204" pitchFamily="34" charset="0"/>
              <a:buNone/>
              <a:defRPr/>
            </a:pPr>
            <a:r>
              <a:rPr lang="tr-TR" altLang="tr-TR" sz="3200" dirty="0">
                <a:solidFill>
                  <a:prstClr val="black">
                    <a:lumMod val="85000"/>
                    <a:lumOff val="15000"/>
                  </a:prstClr>
                </a:solidFill>
              </a:rPr>
              <a:t>	Çeşitli ihtiyaç, istek ve arzularını tatmin etmek amacıyla satın alma faaliyetlerinde bulunarak pazarlama sistemine katılan taraf olarak tanımlanabilir. </a:t>
            </a:r>
          </a:p>
          <a:p>
            <a:pPr algn="just" eaLnBrk="1" fontAlgn="auto" hangingPunct="1">
              <a:lnSpc>
                <a:spcPct val="90000"/>
              </a:lnSpc>
              <a:buFont typeface="Arial"/>
              <a:buChar char="•"/>
              <a:defRPr/>
            </a:pPr>
            <a:r>
              <a:rPr lang="tr-TR" altLang="tr-TR" sz="3200" b="1" dirty="0">
                <a:solidFill>
                  <a:schemeClr val="tx1">
                    <a:lumMod val="85000"/>
                    <a:lumOff val="15000"/>
                  </a:schemeClr>
                </a:solidFill>
              </a:rPr>
              <a:t>Aracılar:</a:t>
            </a:r>
            <a:r>
              <a:rPr lang="tr-TR" altLang="tr-TR" sz="3200" dirty="0">
                <a:solidFill>
                  <a:schemeClr val="tx1">
                    <a:lumMod val="85000"/>
                    <a:lumOff val="15000"/>
                  </a:schemeClr>
                </a:solidFill>
              </a:rPr>
              <a:t> </a:t>
            </a: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Üreticiler ve tüketiciler arasındaki bağlantıların veya irtibatın sağlanmasına yardımcı olan toptancı, perakendeci satıcı veya daha  genel bir ifade ile pazarlamacılardan oluşmaktadır.</a:t>
            </a:r>
          </a:p>
          <a:p>
            <a:pPr>
              <a:defRPr/>
            </a:pPr>
            <a:endParaRPr lang="tr-TR" dirty="0"/>
          </a:p>
        </p:txBody>
      </p:sp>
    </p:spTree>
    <p:extLst>
      <p:ext uri="{BB962C8B-B14F-4D97-AF65-F5344CB8AC3E}">
        <p14:creationId xmlns:p14="http://schemas.microsoft.com/office/powerpoint/2010/main" val="161345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Unvan 1"/>
          <p:cNvSpPr>
            <a:spLocks noGrp="1"/>
          </p:cNvSpPr>
          <p:nvPr>
            <p:ph type="title"/>
          </p:nvPr>
        </p:nvSpPr>
        <p:spPr/>
        <p:txBody>
          <a:bodyPr>
            <a:normAutofit fontScale="90000"/>
          </a:bodyPr>
          <a:lstStyle/>
          <a:p>
            <a:r>
              <a:rPr lang="tr-TR" altLang="tr-TR" smtClean="0">
                <a:ln>
                  <a:noFill/>
                </a:ln>
              </a:rPr>
              <a:t>Turizm pazarlaması kavramını tanımlayınız temel işlevlerini belirtiniz</a:t>
            </a:r>
          </a:p>
        </p:txBody>
      </p:sp>
      <p:sp>
        <p:nvSpPr>
          <p:cNvPr id="100355" name="İçerik Yer Tutucusu 2"/>
          <p:cNvSpPr>
            <a:spLocks noGrp="1"/>
          </p:cNvSpPr>
          <p:nvPr>
            <p:ph idx="1"/>
          </p:nvPr>
        </p:nvSpPr>
        <p:spPr>
          <a:xfrm>
            <a:off x="838200" y="2438400"/>
            <a:ext cx="10515600" cy="3317875"/>
          </a:xfrm>
        </p:spPr>
        <p:txBody>
          <a:bodyPr>
            <a:normAutofit fontScale="92500" lnSpcReduction="20000"/>
          </a:bodyPr>
          <a:lstStyle/>
          <a:p>
            <a:pPr algn="just" eaLnBrk="1" hangingPunct="1">
              <a:lnSpc>
                <a:spcPct val="90000"/>
              </a:lnSpc>
            </a:pPr>
            <a:r>
              <a:rPr lang="tr-TR" altLang="tr-TR" sz="3200" smtClean="0"/>
              <a:t>Turizm Pazarlaması, turistik ürün, destinasyon ya da markanın tüketiciye tanıtılması, tüketicide satın alma arzusu yaratılması ve ürünün tüketiciye ulaştırılmasına yönelik sistemli faaliyetlerdir. </a:t>
            </a:r>
          </a:p>
          <a:p>
            <a:pPr algn="just" eaLnBrk="1" hangingPunct="1">
              <a:lnSpc>
                <a:spcPct val="90000"/>
              </a:lnSpc>
            </a:pPr>
            <a:r>
              <a:rPr lang="tr-TR" altLang="tr-TR" sz="3200" b="1" smtClean="0"/>
              <a:t>Pazarlamanın temel işlevleri:</a:t>
            </a:r>
          </a:p>
          <a:p>
            <a:pPr algn="just" eaLnBrk="1" hangingPunct="1">
              <a:lnSpc>
                <a:spcPct val="90000"/>
              </a:lnSpc>
            </a:pPr>
            <a:r>
              <a:rPr lang="tr-TR" altLang="tr-TR" sz="3200" smtClean="0"/>
              <a:t>Tanıtma</a:t>
            </a:r>
          </a:p>
          <a:p>
            <a:pPr algn="just" eaLnBrk="1" hangingPunct="1">
              <a:lnSpc>
                <a:spcPct val="90000"/>
              </a:lnSpc>
            </a:pPr>
            <a:r>
              <a:rPr lang="tr-TR" altLang="tr-TR" sz="3200" smtClean="0"/>
              <a:t>Satın alma isteği uyandırma</a:t>
            </a:r>
          </a:p>
          <a:p>
            <a:pPr algn="just" eaLnBrk="1" hangingPunct="1">
              <a:lnSpc>
                <a:spcPct val="90000"/>
              </a:lnSpc>
            </a:pPr>
            <a:r>
              <a:rPr lang="tr-TR" altLang="tr-TR" sz="3200" smtClean="0"/>
              <a:t>Tüketiciye ulaştırma</a:t>
            </a:r>
          </a:p>
          <a:p>
            <a:endParaRPr lang="tr-TR" altLang="tr-TR" smtClean="0"/>
          </a:p>
        </p:txBody>
      </p:sp>
    </p:spTree>
    <p:extLst>
      <p:ext uri="{BB962C8B-B14F-4D97-AF65-F5344CB8AC3E}">
        <p14:creationId xmlns:p14="http://schemas.microsoft.com/office/powerpoint/2010/main" val="1270791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Effect transition="in" filter="fade">
                                      <p:cBhvr>
                                        <p:cTn id="14" dur="1000"/>
                                        <p:tgtEl>
                                          <p:spTgt spid="100355">
                                            <p:txEl>
                                              <p:pRg st="1" end="1"/>
                                            </p:txEl>
                                          </p:spTgt>
                                        </p:tgtEl>
                                      </p:cBhvr>
                                    </p:animEffect>
                                    <p:anim calcmode="lin" valueType="num">
                                      <p:cBhvr>
                                        <p:cTn id="15"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Effect transition="in" filter="fade">
                                      <p:cBhvr>
                                        <p:cTn id="21" dur="1000"/>
                                        <p:tgtEl>
                                          <p:spTgt spid="100355">
                                            <p:txEl>
                                              <p:pRg st="2" end="2"/>
                                            </p:txEl>
                                          </p:spTgt>
                                        </p:tgtEl>
                                      </p:cBhvr>
                                    </p:animEffect>
                                    <p:anim calcmode="lin" valueType="num">
                                      <p:cBhvr>
                                        <p:cTn id="22"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0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0355">
                                            <p:txEl>
                                              <p:pRg st="3" end="3"/>
                                            </p:txEl>
                                          </p:spTgt>
                                        </p:tgtEl>
                                        <p:attrNameLst>
                                          <p:attrName>style.visibility</p:attrName>
                                        </p:attrNameLst>
                                      </p:cBhvr>
                                      <p:to>
                                        <p:strVal val="visible"/>
                                      </p:to>
                                    </p:set>
                                    <p:animEffect transition="in" filter="fade">
                                      <p:cBhvr>
                                        <p:cTn id="28" dur="1000"/>
                                        <p:tgtEl>
                                          <p:spTgt spid="100355">
                                            <p:txEl>
                                              <p:pRg st="3" end="3"/>
                                            </p:txEl>
                                          </p:spTgt>
                                        </p:tgtEl>
                                      </p:cBhvr>
                                    </p:animEffect>
                                    <p:anim calcmode="lin" valueType="num">
                                      <p:cBhvr>
                                        <p:cTn id="29"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03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0355">
                                            <p:txEl>
                                              <p:pRg st="4" end="4"/>
                                            </p:txEl>
                                          </p:spTgt>
                                        </p:tgtEl>
                                        <p:attrNameLst>
                                          <p:attrName>style.visibility</p:attrName>
                                        </p:attrNameLst>
                                      </p:cBhvr>
                                      <p:to>
                                        <p:strVal val="visible"/>
                                      </p:to>
                                    </p:set>
                                    <p:animEffect transition="in" filter="fade">
                                      <p:cBhvr>
                                        <p:cTn id="35" dur="1000"/>
                                        <p:tgtEl>
                                          <p:spTgt spid="100355">
                                            <p:txEl>
                                              <p:pRg st="4" end="4"/>
                                            </p:txEl>
                                          </p:spTgt>
                                        </p:tgtEl>
                                      </p:cBhvr>
                                    </p:animEffect>
                                    <p:anim calcmode="lin" valueType="num">
                                      <p:cBhvr>
                                        <p:cTn id="36"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03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Unvan 1"/>
          <p:cNvSpPr>
            <a:spLocks noGrp="1"/>
          </p:cNvSpPr>
          <p:nvPr>
            <p:ph type="title"/>
          </p:nvPr>
        </p:nvSpPr>
        <p:spPr>
          <a:xfrm>
            <a:off x="1447800" y="838200"/>
            <a:ext cx="9906000" cy="1303338"/>
          </a:xfrm>
        </p:spPr>
        <p:txBody>
          <a:bodyPr>
            <a:normAutofit fontScale="90000"/>
          </a:bodyPr>
          <a:lstStyle/>
          <a:p>
            <a:pPr algn="just"/>
            <a:r>
              <a:rPr lang="tr-TR" altLang="tr-TR" smtClean="0">
                <a:ln>
                  <a:noFill/>
                </a:ln>
              </a:rPr>
              <a:t>Pazar bölümlendirmesi ve hedef kitle belirleme nedir? Turizm işletmeleri açısından neden önemlidir ?</a:t>
            </a:r>
          </a:p>
        </p:txBody>
      </p:sp>
      <p:sp>
        <p:nvSpPr>
          <p:cNvPr id="3" name="İçerik Yer Tutucusu 2"/>
          <p:cNvSpPr>
            <a:spLocks noGrp="1"/>
          </p:cNvSpPr>
          <p:nvPr>
            <p:ph idx="1"/>
          </p:nvPr>
        </p:nvSpPr>
        <p:spPr>
          <a:xfrm>
            <a:off x="533400" y="2557463"/>
            <a:ext cx="11125200" cy="3538537"/>
          </a:xfrm>
        </p:spPr>
        <p:txBody>
          <a:bodyPr>
            <a:normAutofit fontScale="92500" lnSpcReduction="20000"/>
          </a:bodyPr>
          <a:lstStyle/>
          <a:p>
            <a:pPr>
              <a:defRPr/>
            </a:pPr>
            <a:r>
              <a:rPr lang="tr-TR" altLang="tr-TR" sz="3200" dirty="0" smtClean="0">
                <a:solidFill>
                  <a:schemeClr val="tx1">
                    <a:lumMod val="85000"/>
                    <a:lumOff val="15000"/>
                  </a:schemeClr>
                </a:solidFill>
              </a:rPr>
              <a:t>Pazar bölümlendirmesi, pazarlama etkinliklerini bir noktada yoğunlaştırmak ve pazarlama bütçesini etkin kullanmak amacıyla </a:t>
            </a:r>
            <a:r>
              <a:rPr lang="tr-TR" altLang="tr-TR" sz="3200" dirty="0">
                <a:solidFill>
                  <a:schemeClr val="tx1">
                    <a:lumMod val="85000"/>
                    <a:lumOff val="15000"/>
                  </a:schemeClr>
                </a:solidFill>
              </a:rPr>
              <a:t>pazarı </a:t>
            </a:r>
            <a:r>
              <a:rPr lang="tr-TR" altLang="tr-TR" sz="3200" dirty="0" smtClean="0">
                <a:solidFill>
                  <a:schemeClr val="tx1">
                    <a:lumMod val="85000"/>
                    <a:lumOff val="15000"/>
                  </a:schemeClr>
                </a:solidFill>
              </a:rPr>
              <a:t>çeşitli kriterlere göre sınıflandırmaktır. </a:t>
            </a:r>
          </a:p>
          <a:p>
            <a:pPr>
              <a:defRPr/>
            </a:pPr>
            <a:r>
              <a:rPr lang="tr-TR" sz="3200" dirty="0" smtClean="0"/>
              <a:t>Hedef kitle belirleme pazarın </a:t>
            </a:r>
            <a:r>
              <a:rPr lang="tr-TR" sz="3200" dirty="0"/>
              <a:t>gelir, bölge, yaş, cinsiyet vb. kriterlere göre sınıflandırarak, işletmenin amacına uygun kitlenin belirlenmesi ve pazarlama faaliyetlerinin bu kitle üzerinde yoğunlaştırılmasıdır</a:t>
            </a:r>
          </a:p>
          <a:p>
            <a:pPr>
              <a:defRPr/>
            </a:pPr>
            <a:endParaRPr lang="tr-TR" altLang="tr-TR" sz="3200" dirty="0" smtClean="0">
              <a:solidFill>
                <a:schemeClr val="tx1">
                  <a:lumMod val="85000"/>
                  <a:lumOff val="15000"/>
                </a:schemeClr>
              </a:solidFill>
            </a:endParaRPr>
          </a:p>
          <a:p>
            <a:pPr marL="0" indent="0">
              <a:buFont typeface="Arial" panose="020B0604020202020204" pitchFamily="34" charset="0"/>
              <a:buNone/>
              <a:defRPr/>
            </a:pPr>
            <a:r>
              <a:rPr lang="tr-TR" sz="3200" dirty="0" smtClean="0"/>
              <a:t> </a:t>
            </a:r>
            <a:endParaRPr lang="tr-TR" sz="3200" dirty="0"/>
          </a:p>
        </p:txBody>
      </p:sp>
    </p:spTree>
    <p:extLst>
      <p:ext uri="{BB962C8B-B14F-4D97-AF65-F5344CB8AC3E}">
        <p14:creationId xmlns:p14="http://schemas.microsoft.com/office/powerpoint/2010/main" val="3416788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Unvan 1"/>
          <p:cNvSpPr>
            <a:spLocks noGrp="1"/>
          </p:cNvSpPr>
          <p:nvPr>
            <p:ph type="title"/>
          </p:nvPr>
        </p:nvSpPr>
        <p:spPr/>
        <p:txBody>
          <a:bodyPr>
            <a:normAutofit fontScale="90000"/>
          </a:bodyPr>
          <a:lstStyle/>
          <a:p>
            <a:r>
              <a:rPr lang="tr-TR" altLang="tr-TR" smtClean="0">
                <a:ln>
                  <a:noFill/>
                </a:ln>
              </a:rPr>
              <a:t>Pazar bölümlendirmesi ve hedef kitle belirlemenin önemi: </a:t>
            </a:r>
          </a:p>
        </p:txBody>
      </p:sp>
      <p:sp>
        <p:nvSpPr>
          <p:cNvPr id="102403" name="İçerik Yer Tutucusu 2"/>
          <p:cNvSpPr>
            <a:spLocks noGrp="1"/>
          </p:cNvSpPr>
          <p:nvPr>
            <p:ph idx="1"/>
          </p:nvPr>
        </p:nvSpPr>
        <p:spPr>
          <a:xfrm>
            <a:off x="685800" y="2557463"/>
            <a:ext cx="10820400" cy="3317875"/>
          </a:xfrm>
        </p:spPr>
        <p:txBody>
          <a:bodyPr/>
          <a:lstStyle/>
          <a:p>
            <a:r>
              <a:rPr lang="tr-TR" altLang="tr-TR" sz="3200" smtClean="0"/>
              <a:t>Bir turizm işletmesinin pazarın tümüne yönelik ürün geliştirmesi ve pazarlaması mümkün değildir. İşletmenin kaynaklarının israf edilmemesi ve işletmenin başarıya ulaşması için amaçlarına uygun kitleyi belirlemesi ve pazarlama faaliyetlerini bu grup üzerinde yoğunlaştırması gerekir. </a:t>
            </a:r>
          </a:p>
        </p:txBody>
      </p:sp>
    </p:spTree>
    <p:extLst>
      <p:ext uri="{BB962C8B-B14F-4D97-AF65-F5344CB8AC3E}">
        <p14:creationId xmlns:p14="http://schemas.microsoft.com/office/powerpoint/2010/main" val="943207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1000"/>
                                        <p:tgtEl>
                                          <p:spTgt spid="102403">
                                            <p:txEl>
                                              <p:pRg st="0" end="0"/>
                                            </p:txEl>
                                          </p:spTgt>
                                        </p:tgtEl>
                                      </p:cBhvr>
                                    </p:animEffect>
                                    <p:anim calcmode="lin" valueType="num">
                                      <p:cBhvr>
                                        <p:cTn id="8" dur="1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0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Pazarlamanın tarihsel süreci içerisinde yer alan dönemleri özellikleri ile birlikte açıklayınız.</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6111852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67</TotalTime>
  <Words>766</Words>
  <Application>Microsoft Office PowerPoint</Application>
  <PresentationFormat>Geniş ekran</PresentationFormat>
  <Paragraphs>65</Paragraphs>
  <Slides>22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Garamond</vt:lpstr>
      <vt:lpstr>Organik</vt:lpstr>
      <vt:lpstr>PowerPoint Sunusu</vt:lpstr>
      <vt:lpstr>Aşağıdaki kavramları açıklayınız</vt:lpstr>
      <vt:lpstr>PowerPoint Sunusu</vt:lpstr>
      <vt:lpstr>Pazar nedir tanımlayınız Pazarı Oluşturan Öğeleri kısaca açıklayınız.</vt:lpstr>
      <vt:lpstr>PowerPoint Sunusu</vt:lpstr>
      <vt:lpstr>Turizm pazarlaması kavramını tanımlayınız temel işlevlerini belirtiniz</vt:lpstr>
      <vt:lpstr>Pazar bölümlendirmesi ve hedef kitle belirleme nedir? Turizm işletmeleri açısından neden önemlidir ?</vt:lpstr>
      <vt:lpstr>Pazar bölümlendirmesi ve hedef kitle belirlemenin önemi: </vt:lpstr>
      <vt:lpstr>Pazarlamanın tarihsel süreci içerisinde yer alan dönemleri özellikleri ile birlikte açıklayınız.</vt:lpstr>
      <vt:lpstr>1. Üretim* Odaklı Anlayış</vt:lpstr>
      <vt:lpstr>2. Ürün Odaklı Anlayış</vt:lpstr>
      <vt:lpstr>3. Satış Odaklı Anlayış</vt:lpstr>
      <vt:lpstr>4. Tüketici/Pazar Odaklı Anlayış</vt:lpstr>
      <vt:lpstr>4. Tüketici/Pazar Odaklı Anlayış</vt:lpstr>
      <vt:lpstr> İlişkisel Pazarlama/İlişki Pazarlaması Anlayışını açıklayınız</vt:lpstr>
      <vt:lpstr> İlişkisel Pazarlama/İlişki Pazarlaması Anlayışı:</vt:lpstr>
      <vt:lpstr> İlişkisel Pazarlama/İlişki Pazarlaması Anlayışı:</vt:lpstr>
      <vt:lpstr> İlişkisel Pazarlama/İlişki Pazarlaması Anlayışı:</vt:lpstr>
      <vt:lpstr>İçsel Pazarlama nedir? Kısaca açıklayınız</vt:lpstr>
      <vt:lpstr>İçsel Pazarlama</vt:lpstr>
      <vt:lpstr>İçsel Pazarlama</vt:lpstr>
      <vt:lpstr>İçsel Pazarlama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emir üner</dc:creator>
  <cp:lastModifiedBy>emir üner</cp:lastModifiedBy>
  <cp:revision>2</cp:revision>
  <dcterms:created xsi:type="dcterms:W3CDTF">2017-10-24T17:57:49Z</dcterms:created>
  <dcterms:modified xsi:type="dcterms:W3CDTF">2017-10-29T12:07:37Z</dcterms:modified>
</cp:coreProperties>
</file>