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327" r:id="rId4"/>
    <p:sldId id="257" r:id="rId5"/>
    <p:sldId id="262" r:id="rId6"/>
    <p:sldId id="263" r:id="rId7"/>
    <p:sldId id="265" r:id="rId8"/>
    <p:sldId id="264" r:id="rId9"/>
    <p:sldId id="309" r:id="rId10"/>
    <p:sldId id="266" r:id="rId11"/>
    <p:sldId id="267" r:id="rId12"/>
    <p:sldId id="268" r:id="rId13"/>
    <p:sldId id="269" r:id="rId14"/>
    <p:sldId id="270" r:id="rId15"/>
    <p:sldId id="271" r:id="rId16"/>
    <p:sldId id="272" r:id="rId17"/>
    <p:sldId id="273" r:id="rId18"/>
    <p:sldId id="274" r:id="rId19"/>
    <p:sldId id="286" r:id="rId20"/>
    <p:sldId id="287" r:id="rId21"/>
    <p:sldId id="288" r:id="rId22"/>
    <p:sldId id="289" r:id="rId23"/>
    <p:sldId id="290" r:id="rId24"/>
    <p:sldId id="291" r:id="rId25"/>
    <p:sldId id="275" r:id="rId26"/>
    <p:sldId id="292" r:id="rId27"/>
    <p:sldId id="276" r:id="rId28"/>
    <p:sldId id="277" r:id="rId29"/>
    <p:sldId id="261" r:id="rId30"/>
    <p:sldId id="278" r:id="rId31"/>
    <p:sldId id="306" r:id="rId32"/>
    <p:sldId id="310" r:id="rId33"/>
    <p:sldId id="312" r:id="rId34"/>
    <p:sldId id="279" r:id="rId35"/>
    <p:sldId id="280" r:id="rId36"/>
    <p:sldId id="281" r:id="rId37"/>
    <p:sldId id="282" r:id="rId38"/>
    <p:sldId id="283" r:id="rId39"/>
    <p:sldId id="284" r:id="rId40"/>
    <p:sldId id="285" r:id="rId41"/>
    <p:sldId id="311" r:id="rId42"/>
    <p:sldId id="293" r:id="rId43"/>
    <p:sldId id="294" r:id="rId44"/>
    <p:sldId id="295" r:id="rId45"/>
    <p:sldId id="296" r:id="rId46"/>
    <p:sldId id="297" r:id="rId47"/>
    <p:sldId id="301" r:id="rId48"/>
    <p:sldId id="302" r:id="rId49"/>
    <p:sldId id="303" r:id="rId50"/>
    <p:sldId id="304" r:id="rId51"/>
    <p:sldId id="305" r:id="rId52"/>
    <p:sldId id="300" r:id="rId53"/>
    <p:sldId id="313" r:id="rId54"/>
    <p:sldId id="314" r:id="rId55"/>
    <p:sldId id="316" r:id="rId56"/>
    <p:sldId id="317" r:id="rId57"/>
    <p:sldId id="318" r:id="rId58"/>
    <p:sldId id="319" r:id="rId59"/>
    <p:sldId id="320" r:id="rId60"/>
    <p:sldId id="321" r:id="rId61"/>
    <p:sldId id="322" r:id="rId62"/>
    <p:sldId id="323" r:id="rId63"/>
    <p:sldId id="324" r:id="rId64"/>
    <p:sldId id="325" r:id="rId65"/>
    <p:sldId id="326" r:id="rId66"/>
    <p:sldId id="328" r:id="rId6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783" autoAdjust="0"/>
  </p:normalViewPr>
  <p:slideViewPr>
    <p:cSldViewPr>
      <p:cViewPr varScale="1">
        <p:scale>
          <a:sx n="86" d="100"/>
          <a:sy n="86" d="100"/>
        </p:scale>
        <p:origin x="-149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pPr/>
              <a:t>03.09.2019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pPr/>
              <a:t>03.09.2019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pPr/>
              <a:t>03.09.2019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bl">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7813"/>
            <a:ext cx="8229600" cy="1139825"/>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457200" y="1600200"/>
            <a:ext cx="8229600" cy="4530725"/>
          </a:xfrm>
        </p:spPr>
        <p:txBody>
          <a:bodyPr>
            <a:normAutofit/>
          </a:bodyPr>
          <a:lstStyle/>
          <a:p>
            <a:pPr lvl="0"/>
            <a:endParaRPr lang="tr-TR" noProof="0"/>
          </a:p>
        </p:txBody>
      </p:sp>
      <p:sp>
        <p:nvSpPr>
          <p:cNvPr id="4" name="3 Altbilgi Yer Tutucusu"/>
          <p:cNvSpPr>
            <a:spLocks noGrp="1"/>
          </p:cNvSpPr>
          <p:nvPr>
            <p:ph type="ftr" sz="quarter" idx="10"/>
          </p:nvPr>
        </p:nvSpPr>
        <p:spPr>
          <a:xfrm>
            <a:off x="3124200" y="6248400"/>
            <a:ext cx="2895600" cy="457200"/>
          </a:xfrm>
        </p:spPr>
        <p:txBody>
          <a:bodyPr/>
          <a:lstStyle>
            <a:lvl1pPr>
              <a:defRPr/>
            </a:lvl1pPr>
          </a:lstStyle>
          <a:p>
            <a:pPr>
              <a:defRPr/>
            </a:pPr>
            <a:r>
              <a:rPr lang="tr-TR"/>
              <a:t>Bulaşıcı Hastalıklardan Korunma</a:t>
            </a:r>
          </a:p>
        </p:txBody>
      </p:sp>
      <p:sp>
        <p:nvSpPr>
          <p:cNvPr id="5" name="4 Slayt Numarası Yer Tutucusu"/>
          <p:cNvSpPr>
            <a:spLocks noGrp="1"/>
          </p:cNvSpPr>
          <p:nvPr>
            <p:ph type="sldNum" sz="quarter" idx="11"/>
          </p:nvPr>
        </p:nvSpPr>
        <p:spPr>
          <a:xfrm>
            <a:off x="6553200" y="6243638"/>
            <a:ext cx="2133600" cy="457200"/>
          </a:xfrm>
        </p:spPr>
        <p:txBody>
          <a:bodyPr/>
          <a:lstStyle>
            <a:lvl1pPr>
              <a:defRPr/>
            </a:lvl1pPr>
          </a:lstStyle>
          <a:p>
            <a:pPr>
              <a:defRPr/>
            </a:pPr>
            <a:fld id="{5DD84FDB-CBD7-48A4-9259-E9D8F8D3E6A1}" type="slidenum">
              <a:rPr lang="tr-TR"/>
              <a:pPr>
                <a:defRPr/>
              </a:pPr>
              <a:t>‹#›</a:t>
            </a:fld>
            <a:endParaRPr lang="tr-TR"/>
          </a:p>
        </p:txBody>
      </p:sp>
      <p:sp>
        <p:nvSpPr>
          <p:cNvPr id="6" name="5 Veri Yer Tutucusu"/>
          <p:cNvSpPr>
            <a:spLocks noGrp="1"/>
          </p:cNvSpPr>
          <p:nvPr>
            <p:ph type="dt" sz="half" idx="12"/>
          </p:nvPr>
        </p:nvSpPr>
        <p:spPr>
          <a:xfrm>
            <a:off x="457200" y="6248400"/>
            <a:ext cx="2133600" cy="457200"/>
          </a:xfrm>
        </p:spPr>
        <p:txBody>
          <a:bodyPr/>
          <a:lstStyle>
            <a:lvl1pPr>
              <a:defRPr/>
            </a:lvl1pPr>
          </a:lstStyle>
          <a:p>
            <a:pPr>
              <a:defRPr/>
            </a:pPr>
            <a:fld id="{FEA10EA2-063A-4E36-95DF-CD05F475AD82}" type="datetime1">
              <a:rPr lang="tr-TR"/>
              <a:pPr>
                <a:defRPr/>
              </a:pPr>
              <a:t>03.09.2019</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pPr/>
              <a:t>03.09.2019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pPr/>
              <a:t>03.09.2019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pPr/>
              <a:t>03.09.2019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pPr/>
              <a:t>03.09.2019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pPr/>
              <a:t>03.09.2019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pPr/>
              <a:t>03.09.2019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pPr/>
              <a:t>03.09.2019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pPr/>
              <a:t>03.09.2019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pPr/>
              <a:t>03.09.2019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ENFEKSİYONDAN KORUNMADA BAĞIŞIKLAMA</a:t>
            </a:r>
            <a:endParaRPr lang="tr-TR" dirty="0"/>
          </a:p>
        </p:txBody>
      </p:sp>
      <p:sp>
        <p:nvSpPr>
          <p:cNvPr id="3" name="Alt Başlık 2"/>
          <p:cNvSpPr>
            <a:spLocks noGrp="1"/>
          </p:cNvSpPr>
          <p:nvPr>
            <p:ph type="subTitle" idx="1"/>
          </p:nvPr>
        </p:nvSpPr>
        <p:spPr>
          <a:xfrm>
            <a:off x="785786" y="4786322"/>
            <a:ext cx="7772400" cy="1752600"/>
          </a:xfrm>
        </p:spPr>
        <p:txBody>
          <a:bodyPr/>
          <a:lstStyle/>
          <a:p>
            <a:r>
              <a:rPr lang="tr-TR" dirty="0" err="1" smtClean="0">
                <a:solidFill>
                  <a:schemeClr val="tx1"/>
                </a:solidFill>
                <a:latin typeface="Arial" charset="0"/>
              </a:rPr>
              <a:t>Öğr</a:t>
            </a:r>
            <a:r>
              <a:rPr lang="tr-TR" dirty="0" smtClean="0">
                <a:solidFill>
                  <a:schemeClr val="tx1"/>
                </a:solidFill>
                <a:latin typeface="Arial" charset="0"/>
              </a:rPr>
              <a:t>. Gör. </a:t>
            </a:r>
            <a:r>
              <a:rPr lang="tr-TR" dirty="0" smtClean="0">
                <a:solidFill>
                  <a:schemeClr val="tx1"/>
                </a:solidFill>
                <a:latin typeface="Arial" charset="0"/>
              </a:rPr>
              <a:t>Dr. </a:t>
            </a:r>
            <a:r>
              <a:rPr lang="tr-TR" dirty="0" smtClean="0">
                <a:solidFill>
                  <a:schemeClr val="tx1"/>
                </a:solidFill>
                <a:latin typeface="Arial" charset="0"/>
              </a:rPr>
              <a:t>F. Özlem ÖZTÜRK</a:t>
            </a:r>
          </a:p>
          <a:p>
            <a:endParaRPr lang="tr-TR" dirty="0"/>
          </a:p>
        </p:txBody>
      </p:sp>
    </p:spTree>
    <p:extLst>
      <p:ext uri="{BB962C8B-B14F-4D97-AF65-F5344CB8AC3E}">
        <p14:creationId xmlns="" xmlns:p14="http://schemas.microsoft.com/office/powerpoint/2010/main" val="10892262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23528" y="260648"/>
            <a:ext cx="8229600" cy="1143000"/>
          </a:xfrm>
        </p:spPr>
        <p:txBody>
          <a:bodyPr>
            <a:normAutofit fontScale="90000"/>
          </a:bodyPr>
          <a:lstStyle/>
          <a:p>
            <a:r>
              <a:rPr lang="tr-TR" b="1" dirty="0" smtClean="0"/>
              <a:t>Aşılamada Hemşirenin Sorumlulukları</a:t>
            </a:r>
            <a:endParaRPr lang="tr-TR" b="1" dirty="0"/>
          </a:p>
        </p:txBody>
      </p:sp>
      <p:sp>
        <p:nvSpPr>
          <p:cNvPr id="3" name="İçerik Yer Tutucusu 2"/>
          <p:cNvSpPr>
            <a:spLocks noGrp="1"/>
          </p:cNvSpPr>
          <p:nvPr>
            <p:ph idx="1"/>
          </p:nvPr>
        </p:nvSpPr>
        <p:spPr>
          <a:xfrm>
            <a:off x="467544" y="1556792"/>
            <a:ext cx="8229600" cy="4525963"/>
          </a:xfrm>
        </p:spPr>
        <p:txBody>
          <a:bodyPr>
            <a:normAutofit fontScale="92500" lnSpcReduction="10000"/>
          </a:bodyPr>
          <a:lstStyle/>
          <a:p>
            <a:r>
              <a:rPr lang="tr-TR" b="1" dirty="0" smtClean="0">
                <a:solidFill>
                  <a:srgbClr val="C00000"/>
                </a:solidFill>
              </a:rPr>
              <a:t>Aşılamanın yararlarını </a:t>
            </a:r>
            <a:r>
              <a:rPr lang="tr-TR" dirty="0" smtClean="0"/>
              <a:t>bilmek ve bireylere öğretmek</a:t>
            </a:r>
          </a:p>
          <a:p>
            <a:r>
              <a:rPr lang="tr-TR" dirty="0"/>
              <a:t>A</a:t>
            </a:r>
            <a:r>
              <a:rPr lang="tr-TR" dirty="0" smtClean="0"/>
              <a:t>şının etkinliğini sürdürmek</a:t>
            </a:r>
          </a:p>
          <a:p>
            <a:r>
              <a:rPr lang="tr-TR" dirty="0" smtClean="0"/>
              <a:t>Aşıya özgün uygulama yöntemini bilmek</a:t>
            </a:r>
          </a:p>
          <a:p>
            <a:r>
              <a:rPr lang="tr-TR" dirty="0" smtClean="0"/>
              <a:t>Aşı uygulamalarının sakıncalı olduğu durumları bilmek</a:t>
            </a:r>
          </a:p>
          <a:p>
            <a:r>
              <a:rPr lang="tr-TR" dirty="0" smtClean="0"/>
              <a:t>Aşı kayıtlarını tutmak</a:t>
            </a:r>
          </a:p>
          <a:p>
            <a:r>
              <a:rPr lang="tr-TR" dirty="0" smtClean="0"/>
              <a:t>Aşı sonrası gelişebilecek reaksiyonları, alınacak önlemleri bilmek</a:t>
            </a:r>
          </a:p>
          <a:p>
            <a:endParaRPr lang="tr-TR" dirty="0"/>
          </a:p>
        </p:txBody>
      </p:sp>
    </p:spTree>
    <p:extLst>
      <p:ext uri="{BB962C8B-B14F-4D97-AF65-F5344CB8AC3E}">
        <p14:creationId xmlns="" xmlns:p14="http://schemas.microsoft.com/office/powerpoint/2010/main" val="8942428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solidFill>
                  <a:srgbClr val="C00000"/>
                </a:solidFill>
              </a:rPr>
              <a:t>Aşılamanın </a:t>
            </a:r>
            <a:r>
              <a:rPr lang="tr-TR" b="1" dirty="0" smtClean="0">
                <a:solidFill>
                  <a:srgbClr val="C00000"/>
                </a:solidFill>
              </a:rPr>
              <a:t>Yararları</a:t>
            </a:r>
            <a:endParaRPr lang="tr-TR" dirty="0"/>
          </a:p>
        </p:txBody>
      </p:sp>
      <p:sp>
        <p:nvSpPr>
          <p:cNvPr id="3" name="İçerik Yer Tutucusu 2"/>
          <p:cNvSpPr>
            <a:spLocks noGrp="1"/>
          </p:cNvSpPr>
          <p:nvPr>
            <p:ph idx="1"/>
          </p:nvPr>
        </p:nvSpPr>
        <p:spPr>
          <a:xfrm>
            <a:off x="457200" y="1600200"/>
            <a:ext cx="8401080" cy="4525963"/>
          </a:xfrm>
        </p:spPr>
        <p:txBody>
          <a:bodyPr>
            <a:normAutofit fontScale="92500" lnSpcReduction="20000"/>
          </a:bodyPr>
          <a:lstStyle/>
          <a:p>
            <a:r>
              <a:rPr lang="tr-TR" dirty="0" smtClean="0"/>
              <a:t>Enfeksiyonlardan korunmada aşı k</a:t>
            </a:r>
            <a:r>
              <a:rPr lang="tr-TR" b="1" dirty="0" smtClean="0"/>
              <a:t>olay, ucuz ve başarılı </a:t>
            </a:r>
            <a:r>
              <a:rPr lang="tr-TR" dirty="0" smtClean="0"/>
              <a:t>bir yöntemdir.</a:t>
            </a:r>
          </a:p>
          <a:p>
            <a:r>
              <a:rPr lang="tr-TR" dirty="0" smtClean="0"/>
              <a:t>Aşı ile önlenebilir olan bazı enfeksiyon hastalıklarından ölüm oranında düşme, bu hastalıkların yapacağı </a:t>
            </a:r>
            <a:r>
              <a:rPr lang="tr-TR" b="1" dirty="0" smtClean="0"/>
              <a:t>sekellerden korunma </a:t>
            </a:r>
            <a:r>
              <a:rPr lang="tr-TR" dirty="0" smtClean="0"/>
              <a:t>sağlanır.</a:t>
            </a:r>
          </a:p>
          <a:p>
            <a:r>
              <a:rPr lang="tr-TR" dirty="0" smtClean="0"/>
              <a:t>Enfeksiyon hastalıklarının toplumda salgınlar yapması ve buna bağlı </a:t>
            </a:r>
            <a:r>
              <a:rPr lang="tr-TR" b="1" dirty="0" smtClean="0"/>
              <a:t>sosyal ve ekonomik zararlar önlenir.</a:t>
            </a:r>
          </a:p>
          <a:p>
            <a:r>
              <a:rPr lang="tr-TR" dirty="0" smtClean="0"/>
              <a:t>Özellikle çocuklarda aşı takviminin uygulanması ile </a:t>
            </a:r>
            <a:r>
              <a:rPr lang="tr-TR" b="1" dirty="0" smtClean="0"/>
              <a:t>ölüm oranları azalır.</a:t>
            </a:r>
          </a:p>
          <a:p>
            <a:endParaRPr lang="tr-TR" dirty="0"/>
          </a:p>
        </p:txBody>
      </p:sp>
    </p:spTree>
    <p:extLst>
      <p:ext uri="{BB962C8B-B14F-4D97-AF65-F5344CB8AC3E}">
        <p14:creationId xmlns="" xmlns:p14="http://schemas.microsoft.com/office/powerpoint/2010/main" val="17602495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23528" y="260648"/>
            <a:ext cx="8229600" cy="1143000"/>
          </a:xfrm>
        </p:spPr>
        <p:txBody>
          <a:bodyPr>
            <a:normAutofit fontScale="90000"/>
          </a:bodyPr>
          <a:lstStyle/>
          <a:p>
            <a:r>
              <a:rPr lang="tr-TR" b="1" dirty="0" smtClean="0"/>
              <a:t>Aşılamada Hemşirenin Sorumlulukları</a:t>
            </a:r>
            <a:endParaRPr lang="tr-TR" b="1" dirty="0"/>
          </a:p>
        </p:txBody>
      </p:sp>
      <p:sp>
        <p:nvSpPr>
          <p:cNvPr id="3" name="İçerik Yer Tutucusu 2"/>
          <p:cNvSpPr>
            <a:spLocks noGrp="1"/>
          </p:cNvSpPr>
          <p:nvPr>
            <p:ph idx="1"/>
          </p:nvPr>
        </p:nvSpPr>
        <p:spPr>
          <a:xfrm>
            <a:off x="467544" y="1556792"/>
            <a:ext cx="8229600" cy="4525963"/>
          </a:xfrm>
        </p:spPr>
        <p:txBody>
          <a:bodyPr>
            <a:normAutofit fontScale="92500" lnSpcReduction="10000"/>
          </a:bodyPr>
          <a:lstStyle/>
          <a:p>
            <a:r>
              <a:rPr lang="tr-TR" dirty="0" smtClean="0"/>
              <a:t>Aşılamanın yararlarını bilmek ve bireylere öğretmek</a:t>
            </a:r>
          </a:p>
          <a:p>
            <a:r>
              <a:rPr lang="tr-TR" b="1" dirty="0">
                <a:solidFill>
                  <a:srgbClr val="C00000"/>
                </a:solidFill>
              </a:rPr>
              <a:t>A</a:t>
            </a:r>
            <a:r>
              <a:rPr lang="tr-TR" b="1" dirty="0" smtClean="0">
                <a:solidFill>
                  <a:srgbClr val="C00000"/>
                </a:solidFill>
              </a:rPr>
              <a:t>şının etkinliğini sürdürmek</a:t>
            </a:r>
          </a:p>
          <a:p>
            <a:r>
              <a:rPr lang="tr-TR" dirty="0" smtClean="0"/>
              <a:t>Aşıya özgün uygulama yöntemini bilmek</a:t>
            </a:r>
          </a:p>
          <a:p>
            <a:r>
              <a:rPr lang="tr-TR" dirty="0" smtClean="0"/>
              <a:t>Aşı uygulamalarının sakıncalı olduğu durumları bilmek</a:t>
            </a:r>
          </a:p>
          <a:p>
            <a:r>
              <a:rPr lang="tr-TR" dirty="0" smtClean="0"/>
              <a:t>Aşı kayıtlarını tutmak</a:t>
            </a:r>
          </a:p>
          <a:p>
            <a:r>
              <a:rPr lang="tr-TR" dirty="0" smtClean="0"/>
              <a:t>Aşı sonrası gelişebilecek reaksiyonları, alınacak önlemleri bilmek</a:t>
            </a:r>
          </a:p>
          <a:p>
            <a:endParaRPr lang="tr-TR" dirty="0"/>
          </a:p>
        </p:txBody>
      </p:sp>
    </p:spTree>
    <p:extLst>
      <p:ext uri="{BB962C8B-B14F-4D97-AF65-F5344CB8AC3E}">
        <p14:creationId xmlns="" xmlns:p14="http://schemas.microsoft.com/office/powerpoint/2010/main" val="33928090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dirty="0">
                <a:solidFill>
                  <a:srgbClr val="C00000"/>
                </a:solidFill>
              </a:rPr>
              <a:t>Aşının etkinliğini </a:t>
            </a:r>
            <a:r>
              <a:rPr lang="tr-TR" b="1" dirty="0" smtClean="0">
                <a:solidFill>
                  <a:srgbClr val="C00000"/>
                </a:solidFill>
              </a:rPr>
              <a:t>sürdürmek</a:t>
            </a:r>
            <a:endParaRPr lang="tr-TR" dirty="0"/>
          </a:p>
        </p:txBody>
      </p:sp>
      <p:sp>
        <p:nvSpPr>
          <p:cNvPr id="3" name="İçerik Yer Tutucusu 2"/>
          <p:cNvSpPr>
            <a:spLocks noGrp="1"/>
          </p:cNvSpPr>
          <p:nvPr>
            <p:ph idx="1"/>
          </p:nvPr>
        </p:nvSpPr>
        <p:spPr/>
        <p:txBody>
          <a:bodyPr>
            <a:normAutofit fontScale="92500" lnSpcReduction="20000"/>
          </a:bodyPr>
          <a:lstStyle/>
          <a:p>
            <a:r>
              <a:rPr lang="tr-TR" dirty="0" smtClean="0"/>
              <a:t>Bağışıklama en önemli unsur, aşının etkinliğini kaybetmeden kişiye uygulanmasıdır.</a:t>
            </a:r>
          </a:p>
          <a:p>
            <a:r>
              <a:rPr lang="tr-TR" dirty="0" smtClean="0"/>
              <a:t>Aşının üreticiden </a:t>
            </a:r>
            <a:r>
              <a:rPr lang="tr-TR" dirty="0" err="1" smtClean="0"/>
              <a:t>bağışıklanacak</a:t>
            </a:r>
            <a:r>
              <a:rPr lang="tr-TR" dirty="0" smtClean="0"/>
              <a:t> bireye uygun koşullarda korunarak ulaştırılmasında ‘’SOĞUK ZİNCİR’’ ilkesine uyulur.</a:t>
            </a:r>
          </a:p>
          <a:p>
            <a:endParaRPr lang="tr-TR" dirty="0"/>
          </a:p>
          <a:p>
            <a:pPr marL="0" indent="0">
              <a:buNone/>
            </a:pPr>
            <a:r>
              <a:rPr lang="tr-TR" dirty="0" smtClean="0"/>
              <a:t>Aşı üreticileri           Havaalanı            Merkez Depo</a:t>
            </a:r>
          </a:p>
          <a:p>
            <a:pPr marL="0" indent="0">
              <a:buNone/>
            </a:pPr>
            <a:endParaRPr lang="tr-TR" dirty="0" smtClean="0"/>
          </a:p>
          <a:p>
            <a:pPr marL="0" indent="0">
              <a:buNone/>
            </a:pPr>
            <a:endParaRPr lang="tr-TR" dirty="0"/>
          </a:p>
          <a:p>
            <a:pPr marL="0" indent="0">
              <a:buNone/>
            </a:pPr>
            <a:r>
              <a:rPr lang="tr-TR" dirty="0" smtClean="0"/>
              <a:t>	Birey			ASM		İl Deposu</a:t>
            </a:r>
            <a:endParaRPr lang="tr-TR" dirty="0"/>
          </a:p>
        </p:txBody>
      </p:sp>
      <p:sp>
        <p:nvSpPr>
          <p:cNvPr id="4" name="Sağ Ok 3"/>
          <p:cNvSpPr/>
          <p:nvPr/>
        </p:nvSpPr>
        <p:spPr>
          <a:xfrm>
            <a:off x="2699792" y="4189619"/>
            <a:ext cx="720080" cy="2423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Sağ Ok 4"/>
          <p:cNvSpPr/>
          <p:nvPr/>
        </p:nvSpPr>
        <p:spPr>
          <a:xfrm>
            <a:off x="5148063" y="4189619"/>
            <a:ext cx="720080" cy="2423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Sağ Ok 5"/>
          <p:cNvSpPr/>
          <p:nvPr/>
        </p:nvSpPr>
        <p:spPr>
          <a:xfrm rot="5400000">
            <a:off x="6512233" y="4820010"/>
            <a:ext cx="720080" cy="2423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Sağ Ok 6"/>
          <p:cNvSpPr/>
          <p:nvPr/>
        </p:nvSpPr>
        <p:spPr>
          <a:xfrm rot="10800000">
            <a:off x="5148063" y="5542842"/>
            <a:ext cx="720080" cy="2423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Sağ Ok 7"/>
          <p:cNvSpPr/>
          <p:nvPr/>
        </p:nvSpPr>
        <p:spPr>
          <a:xfrm rot="10800000">
            <a:off x="2915816" y="5542842"/>
            <a:ext cx="720080" cy="2423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 xmlns:p14="http://schemas.microsoft.com/office/powerpoint/2010/main" val="3100590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solidFill>
                  <a:srgbClr val="C00000"/>
                </a:solidFill>
              </a:rPr>
              <a:t>Aşının etkinliğini sürdürmek</a:t>
            </a:r>
            <a:endParaRPr lang="tr-TR" dirty="0"/>
          </a:p>
        </p:txBody>
      </p:sp>
      <p:sp>
        <p:nvSpPr>
          <p:cNvPr id="3" name="İçerik Yer Tutucusu 2"/>
          <p:cNvSpPr>
            <a:spLocks noGrp="1"/>
          </p:cNvSpPr>
          <p:nvPr>
            <p:ph idx="1"/>
          </p:nvPr>
        </p:nvSpPr>
        <p:spPr>
          <a:xfrm>
            <a:off x="285720" y="1600200"/>
            <a:ext cx="8572560" cy="4525963"/>
          </a:xfrm>
        </p:spPr>
        <p:txBody>
          <a:bodyPr/>
          <a:lstStyle/>
          <a:p>
            <a:r>
              <a:rPr lang="tr-TR" dirty="0" smtClean="0"/>
              <a:t>Genellikle aşıların +2 ile +8 C arasında saklanması önerilmektedir.</a:t>
            </a:r>
          </a:p>
          <a:p>
            <a:r>
              <a:rPr lang="tr-TR" dirty="0" smtClean="0"/>
              <a:t>Aşıyı uygulamadan önce son kullanma tarihi kontrol edilmelidir.</a:t>
            </a:r>
          </a:p>
          <a:p>
            <a:r>
              <a:rPr lang="tr-TR" dirty="0" smtClean="0"/>
              <a:t>Aşılar açıldıktan sonra üzerine açılma tarihi ve saati yazılmalıdır.</a:t>
            </a:r>
          </a:p>
          <a:p>
            <a:r>
              <a:rPr lang="tr-TR" dirty="0" smtClean="0"/>
              <a:t>Canlı aşılar açıldıktan sonra 8 saat içinde kullanılmalıdır.</a:t>
            </a:r>
            <a:endParaRPr lang="tr-TR" dirty="0"/>
          </a:p>
        </p:txBody>
      </p:sp>
    </p:spTree>
    <p:extLst>
      <p:ext uri="{BB962C8B-B14F-4D97-AF65-F5344CB8AC3E}">
        <p14:creationId xmlns="" xmlns:p14="http://schemas.microsoft.com/office/powerpoint/2010/main" val="34935424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23528" y="260648"/>
            <a:ext cx="8229600" cy="1143000"/>
          </a:xfrm>
        </p:spPr>
        <p:txBody>
          <a:bodyPr>
            <a:normAutofit fontScale="90000"/>
          </a:bodyPr>
          <a:lstStyle/>
          <a:p>
            <a:r>
              <a:rPr lang="tr-TR" b="1" dirty="0" smtClean="0"/>
              <a:t>Aşılamada Hemşirenin Sorumlulukları</a:t>
            </a:r>
            <a:endParaRPr lang="tr-TR" b="1" dirty="0"/>
          </a:p>
        </p:txBody>
      </p:sp>
      <p:sp>
        <p:nvSpPr>
          <p:cNvPr id="3" name="İçerik Yer Tutucusu 2"/>
          <p:cNvSpPr>
            <a:spLocks noGrp="1"/>
          </p:cNvSpPr>
          <p:nvPr>
            <p:ph idx="1"/>
          </p:nvPr>
        </p:nvSpPr>
        <p:spPr>
          <a:xfrm>
            <a:off x="467544" y="1556792"/>
            <a:ext cx="8229600" cy="4525963"/>
          </a:xfrm>
        </p:spPr>
        <p:txBody>
          <a:bodyPr>
            <a:normAutofit fontScale="92500" lnSpcReduction="10000"/>
          </a:bodyPr>
          <a:lstStyle/>
          <a:p>
            <a:r>
              <a:rPr lang="tr-TR" dirty="0" smtClean="0"/>
              <a:t>Aşılamanın yararlarını bilmek ve bireylere öğretmek</a:t>
            </a:r>
          </a:p>
          <a:p>
            <a:r>
              <a:rPr lang="tr-TR" dirty="0"/>
              <a:t>A</a:t>
            </a:r>
            <a:r>
              <a:rPr lang="tr-TR" dirty="0" smtClean="0"/>
              <a:t>şının etkinliğini sürdürmek</a:t>
            </a:r>
          </a:p>
          <a:p>
            <a:r>
              <a:rPr lang="tr-TR" b="1" dirty="0" smtClean="0">
                <a:solidFill>
                  <a:srgbClr val="C00000"/>
                </a:solidFill>
              </a:rPr>
              <a:t>Aşıya özgün uygulama yöntemini bilmek</a:t>
            </a:r>
          </a:p>
          <a:p>
            <a:r>
              <a:rPr lang="tr-TR" dirty="0" smtClean="0"/>
              <a:t>Aşı uygulamalarının sakıncalı olduğu durumları bilmek</a:t>
            </a:r>
          </a:p>
          <a:p>
            <a:r>
              <a:rPr lang="tr-TR" dirty="0" smtClean="0"/>
              <a:t>Aşı kayıtlarını tutmak</a:t>
            </a:r>
          </a:p>
          <a:p>
            <a:r>
              <a:rPr lang="tr-TR" dirty="0" smtClean="0"/>
              <a:t>Aşı sonrası gelişebilecek reaksiyonları, alınacak önlemleri bilmek</a:t>
            </a:r>
          </a:p>
          <a:p>
            <a:endParaRPr lang="tr-TR" dirty="0"/>
          </a:p>
        </p:txBody>
      </p:sp>
    </p:spTree>
    <p:extLst>
      <p:ext uri="{BB962C8B-B14F-4D97-AF65-F5344CB8AC3E}">
        <p14:creationId xmlns="" xmlns:p14="http://schemas.microsoft.com/office/powerpoint/2010/main" val="13563548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79512" y="274638"/>
            <a:ext cx="8712968" cy="1143000"/>
          </a:xfrm>
        </p:spPr>
        <p:txBody>
          <a:bodyPr>
            <a:normAutofit fontScale="90000"/>
          </a:bodyPr>
          <a:lstStyle/>
          <a:p>
            <a:r>
              <a:rPr lang="tr-TR" b="1" dirty="0">
                <a:solidFill>
                  <a:srgbClr val="C00000"/>
                </a:solidFill>
              </a:rPr>
              <a:t>Aşıya özgün uygulama yöntemini </a:t>
            </a:r>
            <a:r>
              <a:rPr lang="tr-TR" b="1" dirty="0" smtClean="0">
                <a:solidFill>
                  <a:srgbClr val="C00000"/>
                </a:solidFill>
              </a:rPr>
              <a:t>bilmek</a:t>
            </a:r>
            <a:endParaRPr lang="tr-TR" dirty="0"/>
          </a:p>
        </p:txBody>
      </p:sp>
      <p:sp>
        <p:nvSpPr>
          <p:cNvPr id="3" name="İçerik Yer Tutucusu 2"/>
          <p:cNvSpPr>
            <a:spLocks noGrp="1"/>
          </p:cNvSpPr>
          <p:nvPr>
            <p:ph idx="1"/>
          </p:nvPr>
        </p:nvSpPr>
        <p:spPr/>
        <p:txBody>
          <a:bodyPr/>
          <a:lstStyle/>
          <a:p>
            <a:r>
              <a:rPr lang="tr-TR" dirty="0" smtClean="0"/>
              <a:t>Aşılar IM, SC, ID ya da oral yolla verilir.</a:t>
            </a:r>
          </a:p>
          <a:p>
            <a:endParaRPr lang="tr-TR" dirty="0"/>
          </a:p>
          <a:p>
            <a:pPr marL="0" indent="0">
              <a:buNone/>
            </a:pPr>
            <a:r>
              <a:rPr lang="tr-TR" dirty="0" smtClean="0"/>
              <a:t>Örneğin;</a:t>
            </a:r>
          </a:p>
          <a:p>
            <a:r>
              <a:rPr lang="tr-TR" dirty="0" smtClean="0"/>
              <a:t>BCG                 		İD</a:t>
            </a:r>
          </a:p>
          <a:p>
            <a:r>
              <a:rPr lang="tr-TR" dirty="0" smtClean="0"/>
              <a:t>Rota virüs       		Oral</a:t>
            </a:r>
          </a:p>
          <a:p>
            <a:r>
              <a:rPr lang="tr-TR" dirty="0"/>
              <a:t>S</a:t>
            </a:r>
            <a:r>
              <a:rPr lang="tr-TR" dirty="0" smtClean="0"/>
              <a:t>uçiçeği          		SC</a:t>
            </a:r>
          </a:p>
          <a:p>
            <a:r>
              <a:rPr lang="tr-TR" dirty="0" smtClean="0"/>
              <a:t>Hepatit B        		İM</a:t>
            </a:r>
            <a:endParaRPr lang="tr-TR" dirty="0"/>
          </a:p>
        </p:txBody>
      </p:sp>
      <p:sp>
        <p:nvSpPr>
          <p:cNvPr id="4" name="Sağ Ok 3"/>
          <p:cNvSpPr/>
          <p:nvPr/>
        </p:nvSpPr>
        <p:spPr>
          <a:xfrm>
            <a:off x="3004057" y="3501008"/>
            <a:ext cx="720080" cy="2423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Sağ Ok 4"/>
          <p:cNvSpPr/>
          <p:nvPr/>
        </p:nvSpPr>
        <p:spPr>
          <a:xfrm>
            <a:off x="2987824" y="4149080"/>
            <a:ext cx="720080" cy="2423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Sağ Ok 5"/>
          <p:cNvSpPr/>
          <p:nvPr/>
        </p:nvSpPr>
        <p:spPr>
          <a:xfrm>
            <a:off x="2987824" y="4725144"/>
            <a:ext cx="720080" cy="2423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Sağ Ok 6"/>
          <p:cNvSpPr/>
          <p:nvPr/>
        </p:nvSpPr>
        <p:spPr>
          <a:xfrm>
            <a:off x="3004057" y="5301208"/>
            <a:ext cx="720080" cy="2423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 xmlns:p14="http://schemas.microsoft.com/office/powerpoint/2010/main" val="38864088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23528" y="260648"/>
            <a:ext cx="8229600" cy="1143000"/>
          </a:xfrm>
        </p:spPr>
        <p:txBody>
          <a:bodyPr>
            <a:normAutofit fontScale="90000"/>
          </a:bodyPr>
          <a:lstStyle/>
          <a:p>
            <a:r>
              <a:rPr lang="tr-TR" b="1" dirty="0" smtClean="0"/>
              <a:t>Aşılamada Hemşirenin Sorumlulukları</a:t>
            </a:r>
            <a:endParaRPr lang="tr-TR" b="1" dirty="0"/>
          </a:p>
        </p:txBody>
      </p:sp>
      <p:sp>
        <p:nvSpPr>
          <p:cNvPr id="3" name="İçerik Yer Tutucusu 2"/>
          <p:cNvSpPr>
            <a:spLocks noGrp="1"/>
          </p:cNvSpPr>
          <p:nvPr>
            <p:ph idx="1"/>
          </p:nvPr>
        </p:nvSpPr>
        <p:spPr>
          <a:xfrm>
            <a:off x="467544" y="1556792"/>
            <a:ext cx="8229600" cy="4525963"/>
          </a:xfrm>
        </p:spPr>
        <p:txBody>
          <a:bodyPr>
            <a:normAutofit fontScale="92500" lnSpcReduction="10000"/>
          </a:bodyPr>
          <a:lstStyle/>
          <a:p>
            <a:r>
              <a:rPr lang="tr-TR" dirty="0" smtClean="0"/>
              <a:t>Aşılamanın yararlarını bilmek ve bireylere öğretmek</a:t>
            </a:r>
          </a:p>
          <a:p>
            <a:r>
              <a:rPr lang="tr-TR" dirty="0"/>
              <a:t>A</a:t>
            </a:r>
            <a:r>
              <a:rPr lang="tr-TR" dirty="0" smtClean="0"/>
              <a:t>şının etkinliğini sürdürmek</a:t>
            </a:r>
          </a:p>
          <a:p>
            <a:r>
              <a:rPr lang="tr-TR" dirty="0" smtClean="0"/>
              <a:t>Aşıya özgün uygulama yöntemini bilmek</a:t>
            </a:r>
          </a:p>
          <a:p>
            <a:r>
              <a:rPr lang="tr-TR" b="1" dirty="0" smtClean="0">
                <a:solidFill>
                  <a:srgbClr val="C00000"/>
                </a:solidFill>
              </a:rPr>
              <a:t>Aşı uygulamalarının sakıncalı olduğu durumları bilmek</a:t>
            </a:r>
          </a:p>
          <a:p>
            <a:r>
              <a:rPr lang="tr-TR" dirty="0" smtClean="0"/>
              <a:t>Aşı kayıtlarını tutmak</a:t>
            </a:r>
          </a:p>
          <a:p>
            <a:r>
              <a:rPr lang="tr-TR" dirty="0" smtClean="0"/>
              <a:t>Aşı sonrası gelişebilecek reaksiyonları, alınacak önlemleri bilmek</a:t>
            </a:r>
          </a:p>
          <a:p>
            <a:endParaRPr lang="tr-TR" dirty="0"/>
          </a:p>
        </p:txBody>
      </p:sp>
    </p:spTree>
    <p:extLst>
      <p:ext uri="{BB962C8B-B14F-4D97-AF65-F5344CB8AC3E}">
        <p14:creationId xmlns="" xmlns:p14="http://schemas.microsoft.com/office/powerpoint/2010/main" val="39071153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solidFill>
                  <a:srgbClr val="C00000"/>
                </a:solidFill>
              </a:rPr>
              <a:t>Aşı uygulamalarının sakıncalı olduğu durumları </a:t>
            </a:r>
            <a:r>
              <a:rPr lang="tr-TR" b="1" dirty="0" smtClean="0">
                <a:solidFill>
                  <a:srgbClr val="C00000"/>
                </a:solidFill>
              </a:rPr>
              <a:t>bilmek</a:t>
            </a:r>
            <a:endParaRPr lang="tr-TR" dirty="0"/>
          </a:p>
        </p:txBody>
      </p:sp>
      <p:sp>
        <p:nvSpPr>
          <p:cNvPr id="3" name="İçerik Yer Tutucusu 2"/>
          <p:cNvSpPr>
            <a:spLocks noGrp="1"/>
          </p:cNvSpPr>
          <p:nvPr>
            <p:ph idx="1"/>
          </p:nvPr>
        </p:nvSpPr>
        <p:spPr>
          <a:xfrm>
            <a:off x="457200" y="1783357"/>
            <a:ext cx="8229600" cy="4525963"/>
          </a:xfrm>
        </p:spPr>
        <p:txBody>
          <a:bodyPr>
            <a:normAutofit/>
          </a:bodyPr>
          <a:lstStyle/>
          <a:p>
            <a:r>
              <a:rPr lang="tr-TR" b="1" u="sng" dirty="0"/>
              <a:t>Genel Aşı </a:t>
            </a:r>
            <a:r>
              <a:rPr lang="tr-TR" b="1" u="sng" dirty="0" err="1"/>
              <a:t>Kontrendikasyonları</a:t>
            </a:r>
            <a:r>
              <a:rPr lang="tr-TR" b="1" u="sng" dirty="0"/>
              <a:t>:</a:t>
            </a:r>
            <a:endParaRPr lang="tr-TR" sz="2000" dirty="0"/>
          </a:p>
          <a:p>
            <a:pPr lvl="1"/>
            <a:r>
              <a:rPr lang="tr-TR" dirty="0"/>
              <a:t>Bir aşıya karşı gelişen </a:t>
            </a:r>
            <a:r>
              <a:rPr lang="tr-TR" dirty="0" err="1"/>
              <a:t>anafilaktik</a:t>
            </a:r>
            <a:r>
              <a:rPr lang="tr-TR" dirty="0"/>
              <a:t> reaksiyon, o aşının sonraki dozları için kesin </a:t>
            </a:r>
            <a:r>
              <a:rPr lang="tr-TR" dirty="0" err="1"/>
              <a:t>kontrendikasyon</a:t>
            </a:r>
            <a:r>
              <a:rPr lang="tr-TR" dirty="0"/>
              <a:t> oluşturur.</a:t>
            </a:r>
          </a:p>
          <a:p>
            <a:pPr lvl="1"/>
            <a:r>
              <a:rPr lang="tr-TR" dirty="0"/>
              <a:t>Bir aşı bileşenine karşı gelişen </a:t>
            </a:r>
            <a:r>
              <a:rPr lang="tr-TR" dirty="0" err="1"/>
              <a:t>anafilaktik</a:t>
            </a:r>
            <a:r>
              <a:rPr lang="tr-TR" dirty="0"/>
              <a:t> reaksiyon, bu maddeyi içeren tüm aşılar için kesin </a:t>
            </a:r>
            <a:r>
              <a:rPr lang="tr-TR" dirty="0" err="1"/>
              <a:t>kontrendikasyon</a:t>
            </a:r>
            <a:r>
              <a:rPr lang="tr-TR" dirty="0"/>
              <a:t> oluşturur. </a:t>
            </a:r>
          </a:p>
          <a:p>
            <a:pPr lvl="1"/>
            <a:r>
              <a:rPr lang="tr-TR" dirty="0"/>
              <a:t>Ateşli veya ateşsiz ciddi hastalık durumunda, izleyen hekime danışılmadan aşı uygulanmaz.</a:t>
            </a:r>
          </a:p>
          <a:p>
            <a:endParaRPr lang="tr-TR" dirty="0"/>
          </a:p>
        </p:txBody>
      </p:sp>
    </p:spTree>
    <p:extLst>
      <p:ext uri="{BB962C8B-B14F-4D97-AF65-F5344CB8AC3E}">
        <p14:creationId xmlns="" xmlns:p14="http://schemas.microsoft.com/office/powerpoint/2010/main" val="8350746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dirty="0" smtClean="0"/>
              <a:t>Aşılara Özel </a:t>
            </a:r>
            <a:r>
              <a:rPr lang="tr-TR" b="1" dirty="0" err="1" smtClean="0"/>
              <a:t>Kontrendikasyonlar</a:t>
            </a:r>
            <a:endParaRPr lang="tr-TR" dirty="0"/>
          </a:p>
        </p:txBody>
      </p:sp>
      <p:sp>
        <p:nvSpPr>
          <p:cNvPr id="3" name="İçerik Yer Tutucusu 2"/>
          <p:cNvSpPr>
            <a:spLocks noGrp="1"/>
          </p:cNvSpPr>
          <p:nvPr>
            <p:ph idx="1"/>
          </p:nvPr>
        </p:nvSpPr>
        <p:spPr/>
        <p:txBody>
          <a:bodyPr>
            <a:noAutofit/>
          </a:bodyPr>
          <a:lstStyle/>
          <a:p>
            <a:pPr marL="0" indent="0">
              <a:buNone/>
            </a:pPr>
            <a:r>
              <a:rPr lang="tr-TR" sz="2000" b="1" dirty="0" err="1" smtClean="0"/>
              <a:t>DaBT</a:t>
            </a:r>
            <a:r>
              <a:rPr lang="tr-TR" sz="2000" b="1" dirty="0" smtClean="0"/>
              <a:t> </a:t>
            </a:r>
            <a:r>
              <a:rPr lang="tr-TR" sz="2000" b="1" dirty="0"/>
              <a:t>Aşısı:</a:t>
            </a:r>
            <a:endParaRPr lang="tr-TR" sz="2000" dirty="0"/>
          </a:p>
          <a:p>
            <a:pPr lvl="0"/>
            <a:r>
              <a:rPr lang="tr-TR" sz="2000" dirty="0" err="1" smtClean="0"/>
              <a:t>DaBT’ye</a:t>
            </a:r>
            <a:r>
              <a:rPr lang="tr-TR" sz="2000" dirty="0" smtClean="0"/>
              <a:t> </a:t>
            </a:r>
            <a:r>
              <a:rPr lang="tr-TR" sz="2000" dirty="0"/>
              <a:t>bağlı </a:t>
            </a:r>
            <a:r>
              <a:rPr lang="tr-TR" sz="2000" dirty="0" err="1"/>
              <a:t>ensefalopati</a:t>
            </a:r>
            <a:r>
              <a:rPr lang="tr-TR" sz="2000" dirty="0"/>
              <a:t> (Boğmaca bileşeni çıkarılarak takvime devam edilir.)</a:t>
            </a:r>
          </a:p>
          <a:p>
            <a:pPr marL="0" indent="0">
              <a:buNone/>
            </a:pPr>
            <a:endParaRPr lang="tr-TR" sz="2000" dirty="0"/>
          </a:p>
          <a:p>
            <a:pPr marL="0" indent="0">
              <a:buNone/>
            </a:pPr>
            <a:r>
              <a:rPr lang="tr-TR" sz="2000" b="1" dirty="0" smtClean="0"/>
              <a:t>İPA</a:t>
            </a:r>
            <a:r>
              <a:rPr lang="tr-TR" sz="2000" b="1" dirty="0"/>
              <a:t>:</a:t>
            </a:r>
            <a:endParaRPr lang="tr-TR" sz="2000" dirty="0"/>
          </a:p>
          <a:p>
            <a:pPr lvl="0"/>
            <a:r>
              <a:rPr lang="tr-TR" sz="2000" dirty="0" smtClean="0"/>
              <a:t>Neomisin</a:t>
            </a:r>
            <a:r>
              <a:rPr lang="tr-TR" sz="2000" dirty="0"/>
              <a:t>, streptomisin veya </a:t>
            </a:r>
            <a:r>
              <a:rPr lang="tr-TR" sz="2000" dirty="0" err="1"/>
              <a:t>polimiksin</a:t>
            </a:r>
            <a:r>
              <a:rPr lang="tr-TR" sz="2000" dirty="0"/>
              <a:t> B’ye karşı </a:t>
            </a:r>
            <a:r>
              <a:rPr lang="tr-TR" sz="2000" dirty="0" err="1"/>
              <a:t>anafilaktik</a:t>
            </a:r>
            <a:r>
              <a:rPr lang="tr-TR" sz="2000" dirty="0"/>
              <a:t> </a:t>
            </a:r>
            <a:r>
              <a:rPr lang="tr-TR" sz="2000" dirty="0" smtClean="0"/>
              <a:t>reaksiyon</a:t>
            </a:r>
          </a:p>
          <a:p>
            <a:pPr lvl="0"/>
            <a:endParaRPr lang="tr-TR" sz="2000" dirty="0"/>
          </a:p>
          <a:p>
            <a:pPr marL="0" indent="0">
              <a:buNone/>
            </a:pPr>
            <a:r>
              <a:rPr lang="tr-TR" sz="2000" b="1" dirty="0" err="1"/>
              <a:t>Hib</a:t>
            </a:r>
            <a:r>
              <a:rPr lang="tr-TR" sz="2000" b="1" dirty="0"/>
              <a:t> Aşısı:</a:t>
            </a:r>
            <a:endParaRPr lang="tr-TR" sz="2000" dirty="0"/>
          </a:p>
          <a:p>
            <a:pPr lvl="0"/>
            <a:r>
              <a:rPr lang="tr-TR" sz="2000" dirty="0" smtClean="0"/>
              <a:t>Genel </a:t>
            </a:r>
            <a:r>
              <a:rPr lang="tr-TR" sz="2000" dirty="0" err="1"/>
              <a:t>kontrendikasyonlar</a:t>
            </a:r>
            <a:r>
              <a:rPr lang="tr-TR" sz="2000" dirty="0"/>
              <a:t> dışında </a:t>
            </a:r>
            <a:r>
              <a:rPr lang="tr-TR" sz="2000" dirty="0" err="1"/>
              <a:t>kontrendikasyonu</a:t>
            </a:r>
            <a:r>
              <a:rPr lang="tr-TR" sz="2000" dirty="0"/>
              <a:t> yoktur.</a:t>
            </a:r>
          </a:p>
          <a:p>
            <a:pPr lvl="0"/>
            <a:endParaRPr lang="tr-TR" sz="2000" dirty="0"/>
          </a:p>
          <a:p>
            <a:endParaRPr lang="tr-TR" sz="2000" dirty="0"/>
          </a:p>
        </p:txBody>
      </p:sp>
    </p:spTree>
    <p:extLst>
      <p:ext uri="{BB962C8B-B14F-4D97-AF65-F5344CB8AC3E}">
        <p14:creationId xmlns="" xmlns:p14="http://schemas.microsoft.com/office/powerpoint/2010/main" val="26019587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BAĞIŞIKLAMA GİRİŞ</a:t>
            </a:r>
            <a:endParaRPr lang="tr-TR" dirty="0"/>
          </a:p>
        </p:txBody>
      </p:sp>
      <p:sp>
        <p:nvSpPr>
          <p:cNvPr id="3" name="İçerik Yer Tutucusu 2"/>
          <p:cNvSpPr>
            <a:spLocks noGrp="1"/>
          </p:cNvSpPr>
          <p:nvPr>
            <p:ph idx="1"/>
          </p:nvPr>
        </p:nvSpPr>
        <p:spPr>
          <a:xfrm>
            <a:off x="428596" y="1428736"/>
            <a:ext cx="8229600" cy="4525963"/>
          </a:xfrm>
        </p:spPr>
        <p:txBody>
          <a:bodyPr>
            <a:normAutofit fontScale="92500"/>
          </a:bodyPr>
          <a:lstStyle/>
          <a:p>
            <a:pPr marL="0" indent="0">
              <a:buNone/>
            </a:pPr>
            <a:r>
              <a:rPr lang="tr-TR" dirty="0"/>
              <a:t>Bağışıklık oluşturmak için vücuda çok az miktarda antijen verilmesine </a:t>
            </a:r>
            <a:r>
              <a:rPr lang="tr-TR" b="1" dirty="0" err="1" smtClean="0"/>
              <a:t>immunizasyon</a:t>
            </a:r>
            <a:r>
              <a:rPr lang="tr-TR" dirty="0" smtClean="0"/>
              <a:t> </a:t>
            </a:r>
            <a:r>
              <a:rPr lang="tr-TR" dirty="0"/>
              <a:t>denir. </a:t>
            </a:r>
            <a:endParaRPr lang="tr-TR" dirty="0" smtClean="0"/>
          </a:p>
          <a:p>
            <a:pPr marL="0" indent="0">
              <a:buNone/>
            </a:pPr>
            <a:r>
              <a:rPr lang="tr-TR" b="1" dirty="0" smtClean="0"/>
              <a:t>Antijen: </a:t>
            </a:r>
            <a:r>
              <a:rPr lang="tr-TR" dirty="0" smtClean="0"/>
              <a:t>Vücuda girdiğinde antikor oluşturulabilen maddedir.</a:t>
            </a:r>
          </a:p>
          <a:p>
            <a:pPr marL="0" indent="0">
              <a:buNone/>
            </a:pPr>
            <a:r>
              <a:rPr lang="tr-TR" b="1" dirty="0" smtClean="0"/>
              <a:t>Antikor: </a:t>
            </a:r>
            <a:r>
              <a:rPr lang="tr-TR" dirty="0" smtClean="0"/>
              <a:t>Belli bir bakteri veya virüse karşı belli bir bağışıklık yaratabilen ve kanda oluşan bir maddedir.</a:t>
            </a:r>
          </a:p>
          <a:p>
            <a:pPr marL="0" indent="0">
              <a:buNone/>
            </a:pPr>
            <a:r>
              <a:rPr lang="tr-TR" b="1" dirty="0" err="1" smtClean="0"/>
              <a:t>Primovaksinasyon</a:t>
            </a:r>
            <a:r>
              <a:rPr lang="tr-TR" b="1" dirty="0" smtClean="0"/>
              <a:t>: </a:t>
            </a:r>
            <a:r>
              <a:rPr lang="tr-TR" dirty="0" smtClean="0"/>
              <a:t>Hiç aşılanmamış bir kişiye, bir aşının ilk kez uygulanışına denir.</a:t>
            </a:r>
            <a:endParaRPr lang="tr-TR" dirty="0"/>
          </a:p>
        </p:txBody>
      </p:sp>
    </p:spTree>
    <p:extLst>
      <p:ext uri="{BB962C8B-B14F-4D97-AF65-F5344CB8AC3E}">
        <p14:creationId xmlns="" xmlns:p14="http://schemas.microsoft.com/office/powerpoint/2010/main" val="4940891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Aşılara Özel </a:t>
            </a:r>
            <a:r>
              <a:rPr lang="tr-TR" b="1" dirty="0" err="1"/>
              <a:t>Kontrendikasyonlar</a:t>
            </a:r>
            <a:endParaRPr lang="tr-TR" dirty="0"/>
          </a:p>
        </p:txBody>
      </p:sp>
      <p:sp>
        <p:nvSpPr>
          <p:cNvPr id="3" name="İçerik Yer Tutucusu 2"/>
          <p:cNvSpPr>
            <a:spLocks noGrp="1"/>
          </p:cNvSpPr>
          <p:nvPr>
            <p:ph idx="1"/>
          </p:nvPr>
        </p:nvSpPr>
        <p:spPr>
          <a:xfrm>
            <a:off x="395536" y="1556792"/>
            <a:ext cx="8229600" cy="4525963"/>
          </a:xfrm>
        </p:spPr>
        <p:txBody>
          <a:bodyPr>
            <a:noAutofit/>
          </a:bodyPr>
          <a:lstStyle/>
          <a:p>
            <a:pPr marL="0" indent="0">
              <a:buNone/>
            </a:pPr>
            <a:r>
              <a:rPr lang="tr-TR" sz="2400" b="1" dirty="0" err="1"/>
              <a:t>DaBT</a:t>
            </a:r>
            <a:r>
              <a:rPr lang="tr-TR" sz="2400" b="1" dirty="0"/>
              <a:t>-İPA-</a:t>
            </a:r>
            <a:r>
              <a:rPr lang="tr-TR" sz="2400" b="1" dirty="0" err="1"/>
              <a:t>Hib</a:t>
            </a:r>
            <a:r>
              <a:rPr lang="tr-TR" sz="2400" b="1" dirty="0"/>
              <a:t> Aşısı:</a:t>
            </a:r>
            <a:endParaRPr lang="tr-TR" sz="2400" dirty="0"/>
          </a:p>
          <a:p>
            <a:pPr lvl="1"/>
            <a:r>
              <a:rPr lang="tr-TR" sz="2400" dirty="0"/>
              <a:t>Her bir aşı için belirtilen tüm </a:t>
            </a:r>
            <a:r>
              <a:rPr lang="tr-TR" sz="2400" dirty="0" err="1"/>
              <a:t>kontrendikasyonlar</a:t>
            </a:r>
            <a:r>
              <a:rPr lang="tr-TR" sz="2400" dirty="0"/>
              <a:t> birlikte dikkate alınmalıdır.</a:t>
            </a:r>
          </a:p>
          <a:p>
            <a:pPr marL="0" indent="0">
              <a:buNone/>
            </a:pPr>
            <a:endParaRPr lang="tr-TR" sz="1000" b="1" dirty="0"/>
          </a:p>
          <a:p>
            <a:pPr marL="0" indent="0">
              <a:buNone/>
            </a:pPr>
            <a:r>
              <a:rPr lang="tr-TR" sz="2400" b="1" dirty="0" smtClean="0"/>
              <a:t>OPA </a:t>
            </a:r>
            <a:r>
              <a:rPr lang="tr-TR" sz="2400" b="1" dirty="0"/>
              <a:t>:</a:t>
            </a:r>
            <a:endParaRPr lang="tr-TR" sz="2400" dirty="0"/>
          </a:p>
          <a:p>
            <a:pPr lvl="0"/>
            <a:r>
              <a:rPr lang="tr-TR" sz="2400" dirty="0" smtClean="0"/>
              <a:t>HIV </a:t>
            </a:r>
            <a:r>
              <a:rPr lang="tr-TR" sz="2400" dirty="0"/>
              <a:t>enfeksiyonu veya evde HIV ile </a:t>
            </a:r>
            <a:r>
              <a:rPr lang="tr-TR" sz="2400" dirty="0" err="1"/>
              <a:t>enfekte</a:t>
            </a:r>
            <a:r>
              <a:rPr lang="tr-TR" sz="2400" dirty="0"/>
              <a:t> kişi olması, </a:t>
            </a:r>
          </a:p>
          <a:p>
            <a:pPr lvl="0"/>
            <a:r>
              <a:rPr lang="tr-TR" sz="2400" dirty="0" err="1"/>
              <a:t>Jeneralize</a:t>
            </a:r>
            <a:r>
              <a:rPr lang="tr-TR" sz="2400" dirty="0"/>
              <a:t> </a:t>
            </a:r>
            <a:r>
              <a:rPr lang="tr-TR" sz="2400" dirty="0" err="1"/>
              <a:t>malign</a:t>
            </a:r>
            <a:r>
              <a:rPr lang="tr-TR" sz="2400" dirty="0"/>
              <a:t> hastalık, </a:t>
            </a:r>
            <a:r>
              <a:rPr lang="tr-TR" sz="2400" dirty="0" err="1"/>
              <a:t>lenfoma</a:t>
            </a:r>
            <a:r>
              <a:rPr lang="tr-TR" sz="2400" dirty="0"/>
              <a:t>, lösemi, </a:t>
            </a:r>
            <a:r>
              <a:rPr lang="tr-TR" sz="2400" dirty="0" err="1"/>
              <a:t>konjenital</a:t>
            </a:r>
            <a:r>
              <a:rPr lang="tr-TR" sz="2400" dirty="0"/>
              <a:t> </a:t>
            </a:r>
            <a:r>
              <a:rPr lang="tr-TR" sz="2400" dirty="0" err="1"/>
              <a:t>immün</a:t>
            </a:r>
            <a:r>
              <a:rPr lang="tr-TR" sz="2400" dirty="0"/>
              <a:t> yetmezlik yada HIV enfeksiyonu nedeniyle </a:t>
            </a:r>
            <a:r>
              <a:rPr lang="tr-TR" sz="2400" dirty="0" err="1"/>
              <a:t>immün</a:t>
            </a:r>
            <a:r>
              <a:rPr lang="tr-TR" sz="2400" dirty="0"/>
              <a:t> cevabın bozulduğu durumlar.</a:t>
            </a:r>
          </a:p>
          <a:p>
            <a:pPr lvl="0"/>
            <a:r>
              <a:rPr lang="tr-TR" sz="2400" dirty="0" err="1"/>
              <a:t>Kortikosteroidler</a:t>
            </a:r>
            <a:r>
              <a:rPr lang="tr-TR" sz="2400" dirty="0"/>
              <a:t>, </a:t>
            </a:r>
            <a:r>
              <a:rPr lang="tr-TR" sz="2400" dirty="0" err="1"/>
              <a:t>alkilleyici</a:t>
            </a:r>
            <a:r>
              <a:rPr lang="tr-TR" sz="2400" dirty="0"/>
              <a:t> ajanlar, </a:t>
            </a:r>
            <a:r>
              <a:rPr lang="tr-TR" sz="2400" dirty="0" err="1"/>
              <a:t>antimetabolitler</a:t>
            </a:r>
            <a:r>
              <a:rPr lang="tr-TR" sz="2400" dirty="0"/>
              <a:t> veya radyasyon nedeniyle </a:t>
            </a:r>
            <a:r>
              <a:rPr lang="tr-TR" sz="2400" dirty="0" err="1"/>
              <a:t>immün</a:t>
            </a:r>
            <a:r>
              <a:rPr lang="tr-TR" sz="2400" dirty="0"/>
              <a:t> cevabın baskılandığı durumlar.</a:t>
            </a:r>
          </a:p>
          <a:p>
            <a:endParaRPr lang="tr-TR" sz="2400" dirty="0"/>
          </a:p>
        </p:txBody>
      </p:sp>
    </p:spTree>
    <p:extLst>
      <p:ext uri="{BB962C8B-B14F-4D97-AF65-F5344CB8AC3E}">
        <p14:creationId xmlns="" xmlns:p14="http://schemas.microsoft.com/office/powerpoint/2010/main" val="31132745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Aşılara Özel </a:t>
            </a:r>
            <a:r>
              <a:rPr lang="tr-TR" b="1" dirty="0" err="1"/>
              <a:t>Kontrendikasyonlar</a:t>
            </a:r>
            <a:endParaRPr lang="tr-TR" dirty="0"/>
          </a:p>
        </p:txBody>
      </p:sp>
      <p:sp>
        <p:nvSpPr>
          <p:cNvPr id="3" name="İçerik Yer Tutucusu 2"/>
          <p:cNvSpPr>
            <a:spLocks noGrp="1"/>
          </p:cNvSpPr>
          <p:nvPr>
            <p:ph idx="1"/>
          </p:nvPr>
        </p:nvSpPr>
        <p:spPr>
          <a:xfrm>
            <a:off x="179512" y="1600200"/>
            <a:ext cx="8712968" cy="4525963"/>
          </a:xfrm>
        </p:spPr>
        <p:txBody>
          <a:bodyPr>
            <a:normAutofit fontScale="85000" lnSpcReduction="20000"/>
          </a:bodyPr>
          <a:lstStyle/>
          <a:p>
            <a:pPr marL="0" indent="0">
              <a:buNone/>
            </a:pPr>
            <a:r>
              <a:rPr lang="tr-TR" b="1" dirty="0"/>
              <a:t>KKK/Kızamık Aşıları:</a:t>
            </a:r>
            <a:endParaRPr lang="tr-TR" dirty="0"/>
          </a:p>
          <a:p>
            <a:pPr lvl="0"/>
            <a:r>
              <a:rPr lang="tr-TR" dirty="0" smtClean="0"/>
              <a:t>Neomisin </a:t>
            </a:r>
            <a:r>
              <a:rPr lang="tr-TR" dirty="0"/>
              <a:t>veya jelatine karşı </a:t>
            </a:r>
            <a:r>
              <a:rPr lang="tr-TR" dirty="0" err="1"/>
              <a:t>anafilaktik</a:t>
            </a:r>
            <a:r>
              <a:rPr lang="tr-TR" dirty="0"/>
              <a:t> reaksiyon</a:t>
            </a:r>
          </a:p>
          <a:p>
            <a:pPr lvl="0"/>
            <a:r>
              <a:rPr lang="tr-TR" dirty="0"/>
              <a:t>Yumurtaya karşı </a:t>
            </a:r>
            <a:r>
              <a:rPr lang="tr-TR" dirty="0" err="1"/>
              <a:t>anafilaktik</a:t>
            </a:r>
            <a:r>
              <a:rPr lang="tr-TR" dirty="0"/>
              <a:t> veya </a:t>
            </a:r>
            <a:r>
              <a:rPr lang="tr-TR" dirty="0" err="1"/>
              <a:t>anafilaktoid</a:t>
            </a:r>
            <a:r>
              <a:rPr lang="tr-TR" dirty="0"/>
              <a:t> reaksiyon (Anafilaksi dışındaki yumurta </a:t>
            </a:r>
            <a:r>
              <a:rPr lang="tr-TR" dirty="0" err="1"/>
              <a:t>allerjileri</a:t>
            </a:r>
            <a:r>
              <a:rPr lang="tr-TR" dirty="0"/>
              <a:t> engel değildir) </a:t>
            </a:r>
          </a:p>
          <a:p>
            <a:pPr lvl="0"/>
            <a:r>
              <a:rPr lang="tr-TR" dirty="0"/>
              <a:t>Gebelik,</a:t>
            </a:r>
          </a:p>
          <a:p>
            <a:pPr lvl="0"/>
            <a:r>
              <a:rPr lang="tr-TR" dirty="0" err="1"/>
              <a:t>Jeneralize</a:t>
            </a:r>
            <a:r>
              <a:rPr lang="tr-TR" dirty="0"/>
              <a:t> </a:t>
            </a:r>
            <a:r>
              <a:rPr lang="tr-TR" dirty="0" err="1"/>
              <a:t>malign</a:t>
            </a:r>
            <a:r>
              <a:rPr lang="tr-TR" dirty="0"/>
              <a:t> hastalık, </a:t>
            </a:r>
            <a:r>
              <a:rPr lang="tr-TR" dirty="0" err="1"/>
              <a:t>lenfoma</a:t>
            </a:r>
            <a:r>
              <a:rPr lang="tr-TR" dirty="0"/>
              <a:t>, lösemi, </a:t>
            </a:r>
            <a:r>
              <a:rPr lang="tr-TR" dirty="0" err="1"/>
              <a:t>konjenital</a:t>
            </a:r>
            <a:r>
              <a:rPr lang="tr-TR" dirty="0"/>
              <a:t> </a:t>
            </a:r>
            <a:r>
              <a:rPr lang="tr-TR" dirty="0" err="1"/>
              <a:t>immün</a:t>
            </a:r>
            <a:r>
              <a:rPr lang="tr-TR" dirty="0"/>
              <a:t> yetmezlik ya da HIV enfeksiyonu nedeniyle </a:t>
            </a:r>
            <a:r>
              <a:rPr lang="tr-TR" dirty="0" err="1"/>
              <a:t>immün</a:t>
            </a:r>
            <a:r>
              <a:rPr lang="tr-TR" dirty="0"/>
              <a:t> cevabın bozulduğu durumlar,</a:t>
            </a:r>
          </a:p>
          <a:p>
            <a:pPr lvl="0"/>
            <a:r>
              <a:rPr lang="tr-TR" dirty="0" err="1"/>
              <a:t>Kortikosteroidler</a:t>
            </a:r>
            <a:r>
              <a:rPr lang="tr-TR" dirty="0"/>
              <a:t>, </a:t>
            </a:r>
            <a:r>
              <a:rPr lang="tr-TR" dirty="0" err="1"/>
              <a:t>alkilleyici</a:t>
            </a:r>
            <a:r>
              <a:rPr lang="tr-TR" dirty="0"/>
              <a:t> ajanlar, </a:t>
            </a:r>
            <a:r>
              <a:rPr lang="tr-TR" dirty="0" err="1"/>
              <a:t>antimetabolitler</a:t>
            </a:r>
            <a:r>
              <a:rPr lang="tr-TR" dirty="0"/>
              <a:t> veya radyasyon nedeniyle </a:t>
            </a:r>
            <a:r>
              <a:rPr lang="tr-TR" dirty="0" err="1"/>
              <a:t>immün</a:t>
            </a:r>
            <a:r>
              <a:rPr lang="tr-TR" dirty="0"/>
              <a:t> cevabın baskılandığı durumlar.</a:t>
            </a:r>
          </a:p>
          <a:p>
            <a:endParaRPr lang="tr-TR" dirty="0"/>
          </a:p>
        </p:txBody>
      </p:sp>
    </p:spTree>
    <p:extLst>
      <p:ext uri="{BB962C8B-B14F-4D97-AF65-F5344CB8AC3E}">
        <p14:creationId xmlns="" xmlns:p14="http://schemas.microsoft.com/office/powerpoint/2010/main" val="36413851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Aşılara Özel </a:t>
            </a:r>
            <a:r>
              <a:rPr lang="tr-TR" b="1" dirty="0" err="1"/>
              <a:t>Kontrendikasyonlar</a:t>
            </a:r>
            <a:endParaRPr lang="tr-TR" dirty="0"/>
          </a:p>
        </p:txBody>
      </p:sp>
      <p:sp>
        <p:nvSpPr>
          <p:cNvPr id="3" name="İçerik Yer Tutucusu 2"/>
          <p:cNvSpPr>
            <a:spLocks noGrp="1"/>
          </p:cNvSpPr>
          <p:nvPr>
            <p:ph idx="1"/>
          </p:nvPr>
        </p:nvSpPr>
        <p:spPr/>
        <p:txBody>
          <a:bodyPr>
            <a:normAutofit fontScale="92500" lnSpcReduction="20000"/>
          </a:bodyPr>
          <a:lstStyle/>
          <a:p>
            <a:pPr marL="0" indent="0">
              <a:buNone/>
            </a:pPr>
            <a:r>
              <a:rPr lang="tr-TR" b="1" dirty="0"/>
              <a:t>Kızamıkçık Aşısı:</a:t>
            </a:r>
            <a:endParaRPr lang="tr-TR" dirty="0"/>
          </a:p>
          <a:p>
            <a:pPr lvl="0"/>
            <a:r>
              <a:rPr lang="tr-TR" dirty="0" smtClean="0"/>
              <a:t>Neomisin </a:t>
            </a:r>
            <a:r>
              <a:rPr lang="tr-TR" dirty="0"/>
              <a:t>veya jelatine karşı </a:t>
            </a:r>
            <a:r>
              <a:rPr lang="tr-TR" dirty="0" err="1"/>
              <a:t>anafilaktik</a:t>
            </a:r>
            <a:r>
              <a:rPr lang="tr-TR" dirty="0"/>
              <a:t> reaksiyon,</a:t>
            </a:r>
          </a:p>
          <a:p>
            <a:pPr lvl="0"/>
            <a:r>
              <a:rPr lang="tr-TR" dirty="0"/>
              <a:t>Gebelik,</a:t>
            </a:r>
          </a:p>
          <a:p>
            <a:pPr lvl="0"/>
            <a:r>
              <a:rPr lang="tr-TR" dirty="0" err="1"/>
              <a:t>Jeneralize</a:t>
            </a:r>
            <a:r>
              <a:rPr lang="tr-TR" dirty="0"/>
              <a:t> </a:t>
            </a:r>
            <a:r>
              <a:rPr lang="tr-TR" dirty="0" err="1"/>
              <a:t>malign</a:t>
            </a:r>
            <a:r>
              <a:rPr lang="tr-TR" dirty="0"/>
              <a:t> hastalık, </a:t>
            </a:r>
            <a:r>
              <a:rPr lang="tr-TR" dirty="0" err="1"/>
              <a:t>lenfoma</a:t>
            </a:r>
            <a:r>
              <a:rPr lang="tr-TR" dirty="0"/>
              <a:t>, lösemi, </a:t>
            </a:r>
            <a:r>
              <a:rPr lang="tr-TR" dirty="0" err="1"/>
              <a:t>konjenital</a:t>
            </a:r>
            <a:r>
              <a:rPr lang="tr-TR" dirty="0"/>
              <a:t> </a:t>
            </a:r>
            <a:r>
              <a:rPr lang="tr-TR" dirty="0" err="1"/>
              <a:t>immün</a:t>
            </a:r>
            <a:r>
              <a:rPr lang="tr-TR" dirty="0"/>
              <a:t> yetmezlik ya da HIV enfeksiyonu nedeniyle </a:t>
            </a:r>
            <a:r>
              <a:rPr lang="tr-TR" dirty="0" err="1"/>
              <a:t>immün</a:t>
            </a:r>
            <a:r>
              <a:rPr lang="tr-TR" dirty="0"/>
              <a:t> cevabın bozulduğu durumlar,</a:t>
            </a:r>
          </a:p>
          <a:p>
            <a:r>
              <a:rPr lang="tr-TR" dirty="0" err="1"/>
              <a:t>Kortikosteroidler</a:t>
            </a:r>
            <a:r>
              <a:rPr lang="tr-TR" dirty="0"/>
              <a:t>, </a:t>
            </a:r>
            <a:r>
              <a:rPr lang="tr-TR" dirty="0" err="1"/>
              <a:t>alkilleyici</a:t>
            </a:r>
            <a:r>
              <a:rPr lang="tr-TR" dirty="0"/>
              <a:t> ajanlar, </a:t>
            </a:r>
            <a:r>
              <a:rPr lang="tr-TR" dirty="0" err="1"/>
              <a:t>antimetabolitler</a:t>
            </a:r>
            <a:r>
              <a:rPr lang="tr-TR" dirty="0"/>
              <a:t> veya radyasyon nedeniyle </a:t>
            </a:r>
            <a:r>
              <a:rPr lang="tr-TR" dirty="0" err="1"/>
              <a:t>immün</a:t>
            </a:r>
            <a:r>
              <a:rPr lang="tr-TR" dirty="0"/>
              <a:t> cevabın baskılandığı durumlar</a:t>
            </a:r>
          </a:p>
        </p:txBody>
      </p:sp>
    </p:spTree>
    <p:extLst>
      <p:ext uri="{BB962C8B-B14F-4D97-AF65-F5344CB8AC3E}">
        <p14:creationId xmlns="" xmlns:p14="http://schemas.microsoft.com/office/powerpoint/2010/main" val="30868485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Aşılara Özel </a:t>
            </a:r>
            <a:r>
              <a:rPr lang="tr-TR" b="1" dirty="0" err="1"/>
              <a:t>Kontrendikasyonlar</a:t>
            </a:r>
            <a:endParaRPr lang="tr-TR" dirty="0"/>
          </a:p>
        </p:txBody>
      </p:sp>
      <p:sp>
        <p:nvSpPr>
          <p:cNvPr id="3" name="İçerik Yer Tutucusu 2"/>
          <p:cNvSpPr>
            <a:spLocks noGrp="1"/>
          </p:cNvSpPr>
          <p:nvPr>
            <p:ph idx="1"/>
          </p:nvPr>
        </p:nvSpPr>
        <p:spPr>
          <a:xfrm>
            <a:off x="457200" y="1600200"/>
            <a:ext cx="8229600" cy="4997152"/>
          </a:xfrm>
        </p:spPr>
        <p:txBody>
          <a:bodyPr>
            <a:normAutofit fontScale="85000" lnSpcReduction="10000"/>
          </a:bodyPr>
          <a:lstStyle/>
          <a:p>
            <a:pPr marL="0" indent="0">
              <a:buNone/>
            </a:pPr>
            <a:r>
              <a:rPr lang="tr-TR" b="1" dirty="0"/>
              <a:t>Hepatit B Aşısı:</a:t>
            </a:r>
            <a:endParaRPr lang="tr-TR" dirty="0"/>
          </a:p>
          <a:p>
            <a:pPr lvl="0"/>
            <a:r>
              <a:rPr lang="tr-TR" dirty="0" smtClean="0"/>
              <a:t>Ekmek </a:t>
            </a:r>
            <a:r>
              <a:rPr lang="tr-TR" dirty="0"/>
              <a:t>hamuru mayasına </a:t>
            </a:r>
            <a:r>
              <a:rPr lang="tr-TR" dirty="0" err="1" smtClean="0"/>
              <a:t>anafilaktik</a:t>
            </a:r>
            <a:r>
              <a:rPr lang="tr-TR" dirty="0" smtClean="0"/>
              <a:t> </a:t>
            </a:r>
            <a:r>
              <a:rPr lang="tr-TR" dirty="0"/>
              <a:t>reaksiyon</a:t>
            </a:r>
            <a:r>
              <a:rPr lang="tr-TR" dirty="0" smtClean="0"/>
              <a:t>.</a:t>
            </a:r>
          </a:p>
          <a:p>
            <a:pPr marL="0" indent="0">
              <a:buNone/>
            </a:pPr>
            <a:endParaRPr lang="tr-TR" b="1" dirty="0" smtClean="0"/>
          </a:p>
          <a:p>
            <a:pPr marL="0" indent="0">
              <a:buNone/>
            </a:pPr>
            <a:r>
              <a:rPr lang="tr-TR" b="1" dirty="0" smtClean="0"/>
              <a:t>BCG </a:t>
            </a:r>
            <a:r>
              <a:rPr lang="tr-TR" b="1" dirty="0"/>
              <a:t>Aşısı:</a:t>
            </a:r>
            <a:endParaRPr lang="tr-TR" dirty="0"/>
          </a:p>
          <a:p>
            <a:pPr lvl="0"/>
            <a:r>
              <a:rPr lang="tr-TR" dirty="0" err="1" smtClean="0"/>
              <a:t>Jeneralize</a:t>
            </a:r>
            <a:r>
              <a:rPr lang="tr-TR" dirty="0" smtClean="0"/>
              <a:t> </a:t>
            </a:r>
            <a:r>
              <a:rPr lang="tr-TR" dirty="0" err="1"/>
              <a:t>malign</a:t>
            </a:r>
            <a:r>
              <a:rPr lang="tr-TR" dirty="0"/>
              <a:t> hastalık, </a:t>
            </a:r>
            <a:r>
              <a:rPr lang="tr-TR" dirty="0" err="1"/>
              <a:t>lenfoma</a:t>
            </a:r>
            <a:r>
              <a:rPr lang="tr-TR" dirty="0"/>
              <a:t>, lösemi, </a:t>
            </a:r>
            <a:r>
              <a:rPr lang="tr-TR" dirty="0" err="1"/>
              <a:t>konjenital</a:t>
            </a:r>
            <a:r>
              <a:rPr lang="tr-TR" dirty="0"/>
              <a:t> </a:t>
            </a:r>
            <a:r>
              <a:rPr lang="tr-TR" dirty="0" err="1"/>
              <a:t>immün</a:t>
            </a:r>
            <a:r>
              <a:rPr lang="tr-TR" dirty="0"/>
              <a:t> yetmezlik ya da HIV enfeksiyonu nedeniyle </a:t>
            </a:r>
            <a:r>
              <a:rPr lang="tr-TR" dirty="0" err="1"/>
              <a:t>immün</a:t>
            </a:r>
            <a:r>
              <a:rPr lang="tr-TR" dirty="0"/>
              <a:t> cevabın bozulduğu durumlar,</a:t>
            </a:r>
          </a:p>
          <a:p>
            <a:pPr lvl="0"/>
            <a:r>
              <a:rPr lang="tr-TR" dirty="0" err="1"/>
              <a:t>Kortikosteroidler</a:t>
            </a:r>
            <a:r>
              <a:rPr lang="tr-TR" dirty="0"/>
              <a:t>, </a:t>
            </a:r>
            <a:r>
              <a:rPr lang="tr-TR" dirty="0" err="1"/>
              <a:t>alkilleyici</a:t>
            </a:r>
            <a:r>
              <a:rPr lang="tr-TR" dirty="0"/>
              <a:t> ajanlar, </a:t>
            </a:r>
            <a:r>
              <a:rPr lang="tr-TR" dirty="0" err="1"/>
              <a:t>antimetabolitler</a:t>
            </a:r>
            <a:r>
              <a:rPr lang="tr-TR" dirty="0"/>
              <a:t> veya radyasyon nedeniyle </a:t>
            </a:r>
            <a:r>
              <a:rPr lang="tr-TR" dirty="0" err="1"/>
              <a:t>immün</a:t>
            </a:r>
            <a:r>
              <a:rPr lang="tr-TR" dirty="0"/>
              <a:t> cevabın baskılandığı durumlar.</a:t>
            </a:r>
          </a:p>
          <a:p>
            <a:pPr lvl="0"/>
            <a:r>
              <a:rPr lang="tr-TR" dirty="0"/>
              <a:t>Gebelik. </a:t>
            </a:r>
          </a:p>
          <a:p>
            <a:pPr lvl="0"/>
            <a:endParaRPr lang="tr-TR" dirty="0"/>
          </a:p>
          <a:p>
            <a:endParaRPr lang="tr-TR" dirty="0"/>
          </a:p>
        </p:txBody>
      </p:sp>
    </p:spTree>
    <p:extLst>
      <p:ext uri="{BB962C8B-B14F-4D97-AF65-F5344CB8AC3E}">
        <p14:creationId xmlns="" xmlns:p14="http://schemas.microsoft.com/office/powerpoint/2010/main" val="38966315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Aşılara Özel </a:t>
            </a:r>
            <a:r>
              <a:rPr lang="tr-TR" b="1" dirty="0" err="1"/>
              <a:t>Kontrendikasyonlar</a:t>
            </a:r>
            <a:endParaRPr lang="tr-TR" dirty="0"/>
          </a:p>
        </p:txBody>
      </p:sp>
      <p:sp>
        <p:nvSpPr>
          <p:cNvPr id="3" name="İçerik Yer Tutucusu 2"/>
          <p:cNvSpPr>
            <a:spLocks noGrp="1"/>
          </p:cNvSpPr>
          <p:nvPr>
            <p:ph idx="1"/>
          </p:nvPr>
        </p:nvSpPr>
        <p:spPr/>
        <p:txBody>
          <a:bodyPr/>
          <a:lstStyle/>
          <a:p>
            <a:pPr marL="0" indent="0">
              <a:buNone/>
            </a:pPr>
            <a:r>
              <a:rPr lang="tr-TR" b="1" dirty="0"/>
              <a:t>DT/</a:t>
            </a:r>
            <a:r>
              <a:rPr lang="tr-TR" b="1" dirty="0" err="1"/>
              <a:t>Td</a:t>
            </a:r>
            <a:r>
              <a:rPr lang="tr-TR" b="1" dirty="0"/>
              <a:t> Aşısı:</a:t>
            </a:r>
            <a:endParaRPr lang="tr-TR" dirty="0"/>
          </a:p>
          <a:p>
            <a:pPr lvl="0"/>
            <a:r>
              <a:rPr lang="tr-TR" dirty="0"/>
              <a:t>Genel </a:t>
            </a:r>
            <a:r>
              <a:rPr lang="tr-TR" dirty="0" err="1"/>
              <a:t>kontrendikasyonlar</a:t>
            </a:r>
            <a:r>
              <a:rPr lang="tr-TR" dirty="0"/>
              <a:t> dışında </a:t>
            </a:r>
            <a:r>
              <a:rPr lang="tr-TR" dirty="0" err="1"/>
              <a:t>kontrendikasyonu</a:t>
            </a:r>
            <a:r>
              <a:rPr lang="tr-TR" dirty="0"/>
              <a:t> yoktur. </a:t>
            </a:r>
          </a:p>
          <a:p>
            <a:endParaRPr lang="tr-TR" dirty="0"/>
          </a:p>
          <a:p>
            <a:pPr marL="0" indent="0">
              <a:buNone/>
            </a:pPr>
            <a:r>
              <a:rPr lang="tr-TR" b="1" dirty="0" err="1"/>
              <a:t>Konjuge</a:t>
            </a:r>
            <a:r>
              <a:rPr lang="tr-TR" b="1" dirty="0"/>
              <a:t> </a:t>
            </a:r>
            <a:r>
              <a:rPr lang="tr-TR" b="1" dirty="0" err="1"/>
              <a:t>Pnömokok</a:t>
            </a:r>
            <a:r>
              <a:rPr lang="tr-TR" b="1" dirty="0"/>
              <a:t> Aşısı:</a:t>
            </a:r>
            <a:endParaRPr lang="tr-TR" dirty="0"/>
          </a:p>
          <a:p>
            <a:pPr lvl="0"/>
            <a:r>
              <a:rPr lang="tr-TR" dirty="0"/>
              <a:t>Genel </a:t>
            </a:r>
            <a:r>
              <a:rPr lang="tr-TR" dirty="0" err="1"/>
              <a:t>kontrendikasyonlar</a:t>
            </a:r>
            <a:r>
              <a:rPr lang="tr-TR" dirty="0"/>
              <a:t> dışında </a:t>
            </a:r>
            <a:r>
              <a:rPr lang="tr-TR" dirty="0" err="1"/>
              <a:t>kontrendikasyonu</a:t>
            </a:r>
            <a:r>
              <a:rPr lang="tr-TR" dirty="0"/>
              <a:t> yoktur.</a:t>
            </a:r>
          </a:p>
          <a:p>
            <a:endParaRPr lang="tr-TR" dirty="0"/>
          </a:p>
        </p:txBody>
      </p:sp>
    </p:spTree>
    <p:extLst>
      <p:ext uri="{BB962C8B-B14F-4D97-AF65-F5344CB8AC3E}">
        <p14:creationId xmlns="" xmlns:p14="http://schemas.microsoft.com/office/powerpoint/2010/main" val="35277128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solidFill>
                  <a:srgbClr val="C00000"/>
                </a:solidFill>
              </a:rPr>
              <a:t>Aşı uygulamalarının </a:t>
            </a:r>
            <a:r>
              <a:rPr lang="tr-TR" b="1" dirty="0" smtClean="0">
                <a:solidFill>
                  <a:srgbClr val="C00000"/>
                </a:solidFill>
              </a:rPr>
              <a:t>sakınca oluşturmayan </a:t>
            </a:r>
            <a:r>
              <a:rPr lang="tr-TR" b="1" dirty="0">
                <a:solidFill>
                  <a:srgbClr val="C00000"/>
                </a:solidFill>
              </a:rPr>
              <a:t>durumları </a:t>
            </a:r>
            <a:r>
              <a:rPr lang="tr-TR" b="1" dirty="0" smtClean="0">
                <a:solidFill>
                  <a:srgbClr val="C00000"/>
                </a:solidFill>
              </a:rPr>
              <a:t>bilmek-1</a:t>
            </a:r>
            <a:endParaRPr lang="tr-TR" dirty="0"/>
          </a:p>
        </p:txBody>
      </p:sp>
      <p:sp>
        <p:nvSpPr>
          <p:cNvPr id="3" name="İçerik Yer Tutucusu 2"/>
          <p:cNvSpPr>
            <a:spLocks noGrp="1"/>
          </p:cNvSpPr>
          <p:nvPr>
            <p:ph idx="1"/>
          </p:nvPr>
        </p:nvSpPr>
        <p:spPr>
          <a:xfrm>
            <a:off x="457200" y="1711349"/>
            <a:ext cx="8229600" cy="4525963"/>
          </a:xfrm>
        </p:spPr>
        <p:txBody>
          <a:bodyPr>
            <a:normAutofit fontScale="77500" lnSpcReduction="20000"/>
          </a:bodyPr>
          <a:lstStyle/>
          <a:p>
            <a:pPr lvl="0"/>
            <a:r>
              <a:rPr lang="tr-TR" dirty="0" err="1"/>
              <a:t>Allerji</a:t>
            </a:r>
            <a:r>
              <a:rPr lang="tr-TR" dirty="0"/>
              <a:t> veya astım (yukarıda anlatıldığı gibi, aşının belirli bir bileşenine karşı bilinen bir alerji dışında),</a:t>
            </a:r>
            <a:endParaRPr lang="tr-TR" b="1" dirty="0"/>
          </a:p>
          <a:p>
            <a:pPr lvl="0"/>
            <a:r>
              <a:rPr lang="tr-TR" dirty="0"/>
              <a:t>38.5 </a:t>
            </a:r>
            <a:r>
              <a:rPr lang="tr-TR" dirty="0">
                <a:sym typeface="Symbol"/>
              </a:rPr>
              <a:t></a:t>
            </a:r>
            <a:r>
              <a:rPr lang="tr-TR" dirty="0"/>
              <a:t>C’nin altında seyreden solunum yolu enfeksiyonu veya ishal gibi hafif hastalıklar,</a:t>
            </a:r>
            <a:endParaRPr lang="tr-TR" b="1" dirty="0"/>
          </a:p>
          <a:p>
            <a:pPr lvl="0"/>
            <a:r>
              <a:rPr lang="tr-TR" dirty="0"/>
              <a:t>Ailede aşıyı takiben yan etki görülme öyküsü,</a:t>
            </a:r>
            <a:endParaRPr lang="tr-TR" b="1" dirty="0"/>
          </a:p>
          <a:p>
            <a:pPr lvl="0"/>
            <a:r>
              <a:rPr lang="tr-TR" dirty="0"/>
              <a:t>Ailede </a:t>
            </a:r>
            <a:r>
              <a:rPr lang="tr-TR" dirty="0" err="1"/>
              <a:t>konvülsiyon</a:t>
            </a:r>
            <a:r>
              <a:rPr lang="tr-TR" dirty="0"/>
              <a:t>, felç veya epilepsi bulunma öyküsü,</a:t>
            </a:r>
            <a:endParaRPr lang="tr-TR" b="1" dirty="0"/>
          </a:p>
          <a:p>
            <a:pPr lvl="0"/>
            <a:r>
              <a:rPr lang="tr-TR" dirty="0"/>
              <a:t>Antibiyotik tedavisi görme,</a:t>
            </a:r>
            <a:endParaRPr lang="tr-TR" b="1" dirty="0"/>
          </a:p>
          <a:p>
            <a:pPr lvl="0"/>
            <a:r>
              <a:rPr lang="tr-TR" dirty="0"/>
              <a:t>Anne sütü alma,</a:t>
            </a:r>
            <a:endParaRPr lang="tr-TR" b="1" dirty="0"/>
          </a:p>
          <a:p>
            <a:pPr lvl="0"/>
            <a:r>
              <a:rPr lang="tr-TR" dirty="0"/>
              <a:t>Kronik kalp, akciğer, böbrek veya karaciğer hastalıkları gibi kronik hastalıklar,</a:t>
            </a:r>
            <a:endParaRPr lang="tr-TR" b="1" dirty="0"/>
          </a:p>
          <a:p>
            <a:pPr lvl="0"/>
            <a:r>
              <a:rPr lang="tr-TR" dirty="0" err="1"/>
              <a:t>Serebral</a:t>
            </a:r>
            <a:r>
              <a:rPr lang="tr-TR" dirty="0"/>
              <a:t> </a:t>
            </a:r>
            <a:r>
              <a:rPr lang="tr-TR" dirty="0" err="1"/>
              <a:t>palsi</a:t>
            </a:r>
            <a:r>
              <a:rPr lang="tr-TR" dirty="0"/>
              <a:t>, </a:t>
            </a:r>
            <a:r>
              <a:rPr lang="tr-TR" dirty="0" err="1"/>
              <a:t>Down</a:t>
            </a:r>
            <a:r>
              <a:rPr lang="tr-TR" dirty="0"/>
              <a:t> sendromu gibi kalıcı nörolojik durumlar,</a:t>
            </a:r>
            <a:endParaRPr lang="tr-TR" b="1" dirty="0"/>
          </a:p>
        </p:txBody>
      </p:sp>
    </p:spTree>
    <p:extLst>
      <p:ext uri="{BB962C8B-B14F-4D97-AF65-F5344CB8AC3E}">
        <p14:creationId xmlns="" xmlns:p14="http://schemas.microsoft.com/office/powerpoint/2010/main" val="30890426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401080" cy="4997152"/>
          </a:xfrm>
        </p:spPr>
        <p:txBody>
          <a:bodyPr>
            <a:normAutofit fontScale="77500" lnSpcReduction="20000"/>
          </a:bodyPr>
          <a:lstStyle/>
          <a:p>
            <a:pPr lvl="0"/>
            <a:r>
              <a:rPr lang="tr-TR" dirty="0" err="1"/>
              <a:t>Prematürite</a:t>
            </a:r>
            <a:r>
              <a:rPr lang="tr-TR" dirty="0"/>
              <a:t> (aşılama ertelenmemelidir),</a:t>
            </a:r>
            <a:endParaRPr lang="tr-TR" b="1" dirty="0"/>
          </a:p>
          <a:p>
            <a:pPr lvl="0"/>
            <a:r>
              <a:rPr lang="tr-TR" dirty="0"/>
              <a:t>Ameliyat öncesi ve sonrası,</a:t>
            </a:r>
            <a:endParaRPr lang="tr-TR" b="1" dirty="0"/>
          </a:p>
          <a:p>
            <a:pPr lvl="0"/>
            <a:r>
              <a:rPr lang="tr-TR" dirty="0" err="1"/>
              <a:t>Malnütrisyon</a:t>
            </a:r>
            <a:r>
              <a:rPr lang="tr-TR" dirty="0"/>
              <a:t>, </a:t>
            </a:r>
            <a:endParaRPr lang="tr-TR" b="1" dirty="0"/>
          </a:p>
          <a:p>
            <a:pPr lvl="0"/>
            <a:r>
              <a:rPr lang="tr-TR" dirty="0" err="1"/>
              <a:t>Yenidoğan</a:t>
            </a:r>
            <a:r>
              <a:rPr lang="tr-TR" dirty="0"/>
              <a:t> sarılığı öyküsü,</a:t>
            </a:r>
            <a:endParaRPr lang="tr-TR" b="1" dirty="0"/>
          </a:p>
          <a:p>
            <a:pPr lvl="0"/>
            <a:r>
              <a:rPr lang="tr-TR" dirty="0" err="1"/>
              <a:t>Topikal</a:t>
            </a:r>
            <a:r>
              <a:rPr lang="tr-TR" dirty="0"/>
              <a:t> (cilt üzerine krem/merhem), </a:t>
            </a:r>
            <a:r>
              <a:rPr lang="tr-TR" dirty="0" err="1"/>
              <a:t>aerosol</a:t>
            </a:r>
            <a:r>
              <a:rPr lang="tr-TR" dirty="0"/>
              <a:t> (solunum yolu ile) şeklinde veya lokalize (</a:t>
            </a:r>
            <a:r>
              <a:rPr lang="tr-TR" dirty="0" err="1"/>
              <a:t>intraartiküler</a:t>
            </a:r>
            <a:r>
              <a:rPr lang="tr-TR" dirty="0"/>
              <a:t>, </a:t>
            </a:r>
            <a:r>
              <a:rPr lang="tr-TR" dirty="0" err="1"/>
              <a:t>intrabursal</a:t>
            </a:r>
            <a:r>
              <a:rPr lang="tr-TR" dirty="0"/>
              <a:t> veya </a:t>
            </a:r>
            <a:r>
              <a:rPr lang="tr-TR" dirty="0" err="1"/>
              <a:t>tendon</a:t>
            </a:r>
            <a:r>
              <a:rPr lang="tr-TR" dirty="0"/>
              <a:t> içi vb.) </a:t>
            </a:r>
            <a:r>
              <a:rPr lang="tr-TR" dirty="0" err="1"/>
              <a:t>steroid</a:t>
            </a:r>
            <a:r>
              <a:rPr lang="tr-TR" dirty="0"/>
              <a:t> kullanımı ya da ağız yolu ile düşük doz </a:t>
            </a:r>
            <a:r>
              <a:rPr lang="tr-TR" dirty="0" err="1"/>
              <a:t>steroid</a:t>
            </a:r>
            <a:r>
              <a:rPr lang="tr-TR" dirty="0"/>
              <a:t> kullanımı (2 mg/kg veya 20 mg/gün dozundan az), </a:t>
            </a:r>
            <a:endParaRPr lang="tr-TR" b="1" dirty="0"/>
          </a:p>
          <a:p>
            <a:pPr lvl="0"/>
            <a:r>
              <a:rPr lang="tr-TR" dirty="0" err="1"/>
              <a:t>Konvülsiyon</a:t>
            </a:r>
            <a:r>
              <a:rPr lang="tr-TR" dirty="0"/>
              <a:t> öyküsü: aşılama sonrası ateş görülebileceğinden, </a:t>
            </a:r>
            <a:r>
              <a:rPr lang="tr-TR" dirty="0" err="1"/>
              <a:t>febril</a:t>
            </a:r>
            <a:r>
              <a:rPr lang="tr-TR" dirty="0"/>
              <a:t> </a:t>
            </a:r>
            <a:r>
              <a:rPr lang="tr-TR" dirty="0" err="1"/>
              <a:t>konvülsiyon</a:t>
            </a:r>
            <a:r>
              <a:rPr lang="tr-TR" dirty="0"/>
              <a:t> öyküsü olan çocuklarda ateş çıkması beklenen dönemde ateş düşürücü verilmesi uygundur. Çocuk </a:t>
            </a:r>
            <a:r>
              <a:rPr lang="tr-TR" dirty="0" err="1"/>
              <a:t>antikonvülzan</a:t>
            </a:r>
            <a:r>
              <a:rPr lang="tr-TR" dirty="0"/>
              <a:t> tedavi alıyorsa tedavisine aksatılmadan devam edilmelidir</a:t>
            </a:r>
            <a:r>
              <a:rPr lang="tr-TR" dirty="0" smtClean="0"/>
              <a:t>.</a:t>
            </a:r>
            <a:endParaRPr lang="tr-TR" dirty="0"/>
          </a:p>
        </p:txBody>
      </p:sp>
      <p:sp>
        <p:nvSpPr>
          <p:cNvPr id="4" name="Başlık 1"/>
          <p:cNvSpPr>
            <a:spLocks noGrp="1"/>
          </p:cNvSpPr>
          <p:nvPr>
            <p:ph type="title"/>
          </p:nvPr>
        </p:nvSpPr>
        <p:spPr/>
        <p:txBody>
          <a:bodyPr>
            <a:normAutofit fontScale="90000"/>
          </a:bodyPr>
          <a:lstStyle/>
          <a:p>
            <a:r>
              <a:rPr lang="tr-TR" b="1" dirty="0">
                <a:solidFill>
                  <a:srgbClr val="C00000"/>
                </a:solidFill>
              </a:rPr>
              <a:t>Aşı uygulamalarının </a:t>
            </a:r>
            <a:r>
              <a:rPr lang="tr-TR" b="1" dirty="0" smtClean="0">
                <a:solidFill>
                  <a:srgbClr val="C00000"/>
                </a:solidFill>
              </a:rPr>
              <a:t>sakınca oluşturmayan </a:t>
            </a:r>
            <a:r>
              <a:rPr lang="tr-TR" b="1" dirty="0">
                <a:solidFill>
                  <a:srgbClr val="C00000"/>
                </a:solidFill>
              </a:rPr>
              <a:t>durumları </a:t>
            </a:r>
            <a:r>
              <a:rPr lang="tr-TR" b="1" dirty="0" smtClean="0">
                <a:solidFill>
                  <a:srgbClr val="C00000"/>
                </a:solidFill>
              </a:rPr>
              <a:t>bilmek-2</a:t>
            </a:r>
            <a:endParaRPr lang="tr-TR" dirty="0"/>
          </a:p>
        </p:txBody>
      </p:sp>
    </p:spTree>
    <p:extLst>
      <p:ext uri="{BB962C8B-B14F-4D97-AF65-F5344CB8AC3E}">
        <p14:creationId xmlns="" xmlns:p14="http://schemas.microsoft.com/office/powerpoint/2010/main" val="39850606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23528" y="260648"/>
            <a:ext cx="8229600" cy="1143000"/>
          </a:xfrm>
        </p:spPr>
        <p:txBody>
          <a:bodyPr>
            <a:normAutofit fontScale="90000"/>
          </a:bodyPr>
          <a:lstStyle/>
          <a:p>
            <a:r>
              <a:rPr lang="tr-TR" b="1" dirty="0" smtClean="0"/>
              <a:t>Aşılamada Hemşirenin Sorumlulukları</a:t>
            </a:r>
            <a:endParaRPr lang="tr-TR" b="1" dirty="0"/>
          </a:p>
        </p:txBody>
      </p:sp>
      <p:sp>
        <p:nvSpPr>
          <p:cNvPr id="3" name="İçerik Yer Tutucusu 2"/>
          <p:cNvSpPr>
            <a:spLocks noGrp="1"/>
          </p:cNvSpPr>
          <p:nvPr>
            <p:ph idx="1"/>
          </p:nvPr>
        </p:nvSpPr>
        <p:spPr>
          <a:xfrm>
            <a:off x="467544" y="1556792"/>
            <a:ext cx="8229600" cy="4525963"/>
          </a:xfrm>
        </p:spPr>
        <p:txBody>
          <a:bodyPr>
            <a:normAutofit fontScale="92500" lnSpcReduction="10000"/>
          </a:bodyPr>
          <a:lstStyle/>
          <a:p>
            <a:r>
              <a:rPr lang="tr-TR" dirty="0" smtClean="0"/>
              <a:t>Aşılamanın yararlarını bilmek ve bireylere öğretmek</a:t>
            </a:r>
          </a:p>
          <a:p>
            <a:r>
              <a:rPr lang="tr-TR" dirty="0"/>
              <a:t>A</a:t>
            </a:r>
            <a:r>
              <a:rPr lang="tr-TR" dirty="0" smtClean="0"/>
              <a:t>şının etkinliğini sürdürmek</a:t>
            </a:r>
          </a:p>
          <a:p>
            <a:r>
              <a:rPr lang="tr-TR" dirty="0" smtClean="0"/>
              <a:t>Aşıya özgün uygulama yöntemini bilmek</a:t>
            </a:r>
          </a:p>
          <a:p>
            <a:r>
              <a:rPr lang="tr-TR" dirty="0" smtClean="0"/>
              <a:t>Aşı uygulamalarının sakıncalı olduğu durumları bilmek</a:t>
            </a:r>
          </a:p>
          <a:p>
            <a:r>
              <a:rPr lang="tr-TR" dirty="0" smtClean="0"/>
              <a:t>Aşı kayıtlarını tutmak</a:t>
            </a:r>
          </a:p>
          <a:p>
            <a:r>
              <a:rPr lang="tr-TR" b="1" dirty="0" smtClean="0">
                <a:solidFill>
                  <a:srgbClr val="C00000"/>
                </a:solidFill>
              </a:rPr>
              <a:t>Aşı sonrası gelişebilecek reaksiyonları, alınacak önlemleri bilmek</a:t>
            </a:r>
          </a:p>
          <a:p>
            <a:endParaRPr lang="tr-TR" dirty="0"/>
          </a:p>
        </p:txBody>
      </p:sp>
    </p:spTree>
    <p:extLst>
      <p:ext uri="{BB962C8B-B14F-4D97-AF65-F5344CB8AC3E}">
        <p14:creationId xmlns="" xmlns:p14="http://schemas.microsoft.com/office/powerpoint/2010/main" val="10972731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solidFill>
                  <a:srgbClr val="C00000"/>
                </a:solidFill>
              </a:rPr>
              <a:t>Aşı sonrası gelişebilecek reaksiyonları, alınacak önlemleri </a:t>
            </a:r>
            <a:r>
              <a:rPr lang="tr-TR" b="1" dirty="0" smtClean="0">
                <a:solidFill>
                  <a:srgbClr val="C00000"/>
                </a:solidFill>
              </a:rPr>
              <a:t>bilmek</a:t>
            </a:r>
            <a:endParaRPr lang="tr-TR" dirty="0"/>
          </a:p>
        </p:txBody>
      </p:sp>
      <p:sp>
        <p:nvSpPr>
          <p:cNvPr id="3" name="İçerik Yer Tutucusu 2"/>
          <p:cNvSpPr>
            <a:spLocks noGrp="1"/>
          </p:cNvSpPr>
          <p:nvPr>
            <p:ph idx="1"/>
          </p:nvPr>
        </p:nvSpPr>
        <p:spPr/>
        <p:txBody>
          <a:bodyPr>
            <a:normAutofit lnSpcReduction="10000"/>
          </a:bodyPr>
          <a:lstStyle/>
          <a:p>
            <a:r>
              <a:rPr lang="tr-TR" b="1" dirty="0" smtClean="0"/>
              <a:t>Lokal Alerjik Reaksiyonlar: </a:t>
            </a:r>
            <a:r>
              <a:rPr lang="tr-TR" dirty="0" smtClean="0"/>
              <a:t>Enjeksiyonu izleyen dakika / saatlerde ortaya çıkar. Sıcaklık, </a:t>
            </a:r>
            <a:r>
              <a:rPr lang="tr-TR" dirty="0" err="1" smtClean="0"/>
              <a:t>eritem</a:t>
            </a:r>
            <a:r>
              <a:rPr lang="tr-TR" dirty="0" smtClean="0"/>
              <a:t>, ödem, </a:t>
            </a:r>
            <a:r>
              <a:rPr lang="tr-TR" dirty="0" err="1" smtClean="0"/>
              <a:t>peteşi</a:t>
            </a:r>
            <a:r>
              <a:rPr lang="tr-TR" dirty="0" smtClean="0"/>
              <a:t> gibi belirtiler </a:t>
            </a:r>
            <a:r>
              <a:rPr lang="tr-TR" dirty="0" err="1" smtClean="0"/>
              <a:t>göürülür</a:t>
            </a:r>
            <a:r>
              <a:rPr lang="tr-TR" dirty="0" smtClean="0"/>
              <a:t>.</a:t>
            </a:r>
          </a:p>
          <a:p>
            <a:endParaRPr lang="tr-TR" dirty="0" smtClean="0"/>
          </a:p>
          <a:p>
            <a:r>
              <a:rPr lang="tr-TR" b="1" dirty="0" smtClean="0"/>
              <a:t>Sistemik Alerjik Reaksiyonlar: </a:t>
            </a:r>
            <a:r>
              <a:rPr lang="tr-TR" dirty="0" err="1" smtClean="0"/>
              <a:t>Jeneralize</a:t>
            </a:r>
            <a:r>
              <a:rPr lang="tr-TR" dirty="0" smtClean="0"/>
              <a:t> ürtiker ve </a:t>
            </a:r>
            <a:r>
              <a:rPr lang="tr-TR" dirty="0" err="1" smtClean="0"/>
              <a:t>peteşi</a:t>
            </a:r>
            <a:r>
              <a:rPr lang="tr-TR" dirty="0" smtClean="0"/>
              <a:t> görülebilir.Nadiren hipotansiyon, ürtiker, </a:t>
            </a:r>
            <a:r>
              <a:rPr lang="tr-TR" dirty="0" err="1" smtClean="0"/>
              <a:t>anjiyoödem</a:t>
            </a:r>
            <a:r>
              <a:rPr lang="tr-TR" dirty="0" smtClean="0"/>
              <a:t> ve </a:t>
            </a:r>
            <a:r>
              <a:rPr lang="tr-TR" dirty="0" err="1" smtClean="0"/>
              <a:t>larinks</a:t>
            </a:r>
            <a:r>
              <a:rPr lang="tr-TR" dirty="0" smtClean="0"/>
              <a:t> ödem gibi belirtilerle anafilaksi tablosu oluşabilir.</a:t>
            </a:r>
            <a:endParaRPr lang="tr-TR" dirty="0"/>
          </a:p>
        </p:txBody>
      </p:sp>
    </p:spTree>
    <p:extLst>
      <p:ext uri="{BB962C8B-B14F-4D97-AF65-F5344CB8AC3E}">
        <p14:creationId xmlns="" xmlns:p14="http://schemas.microsoft.com/office/powerpoint/2010/main" val="22057492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smtClean="0">
                <a:solidFill>
                  <a:srgbClr val="0070C0"/>
                </a:solidFill>
              </a:rPr>
              <a:t>GENİŞLETİLMİŞ BAĞIŞIKLAMA PROGRAMI</a:t>
            </a:r>
            <a:endParaRPr lang="tr-TR" b="1" dirty="0">
              <a:solidFill>
                <a:srgbClr val="0070C0"/>
              </a:solidFill>
            </a:endParaRPr>
          </a:p>
        </p:txBody>
      </p:sp>
      <p:sp>
        <p:nvSpPr>
          <p:cNvPr id="3" name="İçerik Yer Tutucusu 2"/>
          <p:cNvSpPr>
            <a:spLocks noGrp="1"/>
          </p:cNvSpPr>
          <p:nvPr>
            <p:ph idx="1"/>
          </p:nvPr>
        </p:nvSpPr>
        <p:spPr>
          <a:xfrm>
            <a:off x="457200" y="1783357"/>
            <a:ext cx="8229600" cy="4525963"/>
          </a:xfrm>
        </p:spPr>
        <p:txBody>
          <a:bodyPr>
            <a:normAutofit lnSpcReduction="10000"/>
          </a:bodyPr>
          <a:lstStyle/>
          <a:p>
            <a:pPr marL="0" indent="0" algn="ctr">
              <a:buNone/>
            </a:pPr>
            <a:r>
              <a:rPr lang="tr-TR" dirty="0" smtClean="0"/>
              <a:t>Boğmaca</a:t>
            </a:r>
            <a:r>
              <a:rPr lang="tr-TR" dirty="0"/>
              <a:t>, Difteri, </a:t>
            </a:r>
            <a:r>
              <a:rPr lang="tr-TR" dirty="0" err="1"/>
              <a:t>Tetanoz</a:t>
            </a:r>
            <a:r>
              <a:rPr lang="tr-TR" dirty="0"/>
              <a:t>, Kızamık, Kızamıkçık, Kabakulak, Tüberküloz, </a:t>
            </a:r>
            <a:r>
              <a:rPr lang="tr-TR" dirty="0" err="1"/>
              <a:t>Poliomyelit</a:t>
            </a:r>
            <a:r>
              <a:rPr lang="tr-TR" dirty="0"/>
              <a:t>, Hepatit B, </a:t>
            </a:r>
            <a:r>
              <a:rPr lang="tr-TR" dirty="0" err="1"/>
              <a:t>Hemofilus</a:t>
            </a:r>
            <a:r>
              <a:rPr lang="tr-TR" dirty="0"/>
              <a:t> </a:t>
            </a:r>
            <a:r>
              <a:rPr lang="tr-TR" dirty="0" err="1"/>
              <a:t>influenza</a:t>
            </a:r>
            <a:r>
              <a:rPr lang="tr-TR" dirty="0"/>
              <a:t> tip b’ye bağlı hastalıklar ile </a:t>
            </a:r>
            <a:r>
              <a:rPr lang="tr-TR" dirty="0" err="1"/>
              <a:t>Streptokokus</a:t>
            </a:r>
            <a:r>
              <a:rPr lang="tr-TR" dirty="0"/>
              <a:t> </a:t>
            </a:r>
            <a:r>
              <a:rPr lang="tr-TR" dirty="0" err="1"/>
              <a:t>pnömoniya’ya</a:t>
            </a:r>
            <a:r>
              <a:rPr lang="tr-TR" dirty="0"/>
              <a:t> bağlı </a:t>
            </a:r>
            <a:r>
              <a:rPr lang="tr-TR" dirty="0" smtClean="0"/>
              <a:t>hastalıkların </a:t>
            </a:r>
            <a:r>
              <a:rPr lang="tr-TR" dirty="0" err="1"/>
              <a:t>morbidite</a:t>
            </a:r>
            <a:r>
              <a:rPr lang="tr-TR" dirty="0"/>
              <a:t> ve </a:t>
            </a:r>
            <a:r>
              <a:rPr lang="tr-TR" dirty="0" err="1"/>
              <a:t>mortalitesini</a:t>
            </a:r>
            <a:r>
              <a:rPr lang="tr-TR" dirty="0"/>
              <a:t> azaltarak, bu hastalıkları kontrol altına almak ve </a:t>
            </a:r>
            <a:r>
              <a:rPr lang="tr-TR" dirty="0" smtClean="0"/>
              <a:t>ortadan </a:t>
            </a:r>
            <a:r>
              <a:rPr lang="tr-TR" dirty="0"/>
              <a:t>kaldırmak amacı ile hassas yaş gruplarına enfeksiyona yakalanmalarından önce </a:t>
            </a:r>
            <a:r>
              <a:rPr lang="tr-TR" dirty="0" err="1" smtClean="0"/>
              <a:t>bağışıklanmalarını</a:t>
            </a:r>
            <a:r>
              <a:rPr lang="tr-TR" dirty="0" smtClean="0"/>
              <a:t> </a:t>
            </a:r>
            <a:r>
              <a:rPr lang="tr-TR" dirty="0"/>
              <a:t>sağlamak için yapılan aşılama hizmetlerini içerir. </a:t>
            </a:r>
          </a:p>
          <a:p>
            <a:pPr algn="ctr"/>
            <a:endParaRPr lang="tr-TR" dirty="0"/>
          </a:p>
        </p:txBody>
      </p:sp>
    </p:spTree>
    <p:extLst>
      <p:ext uri="{BB962C8B-B14F-4D97-AF65-F5344CB8AC3E}">
        <p14:creationId xmlns="" xmlns:p14="http://schemas.microsoft.com/office/powerpoint/2010/main" val="25708981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BAĞIŞIKLAMA GİRİŞ</a:t>
            </a:r>
            <a:endParaRPr lang="tr-TR" dirty="0"/>
          </a:p>
        </p:txBody>
      </p:sp>
      <p:sp>
        <p:nvSpPr>
          <p:cNvPr id="3" name="2 İçerik Yer Tutucusu"/>
          <p:cNvSpPr>
            <a:spLocks noGrp="1"/>
          </p:cNvSpPr>
          <p:nvPr>
            <p:ph idx="1"/>
          </p:nvPr>
        </p:nvSpPr>
        <p:spPr/>
        <p:txBody>
          <a:bodyPr>
            <a:normAutofit fontScale="85000" lnSpcReduction="20000"/>
          </a:bodyPr>
          <a:lstStyle/>
          <a:p>
            <a:r>
              <a:rPr lang="tr-TR" b="1" dirty="0" err="1" smtClean="0"/>
              <a:t>Rapel</a:t>
            </a:r>
            <a:r>
              <a:rPr lang="tr-TR" b="1" dirty="0" smtClean="0"/>
              <a:t>: </a:t>
            </a:r>
            <a:r>
              <a:rPr lang="tr-TR" dirty="0" smtClean="0"/>
              <a:t>Bağışıklığın pekiştirilmesi için, belirli zaman aralıkları ile yapılan aşı tekrarlarına denir. </a:t>
            </a:r>
          </a:p>
          <a:p>
            <a:r>
              <a:rPr lang="tr-TR" b="1" dirty="0" smtClean="0"/>
              <a:t>Aşının koruyuculuk süresi: </a:t>
            </a:r>
            <a:r>
              <a:rPr lang="tr-TR" dirty="0" smtClean="0"/>
              <a:t>Aşıların koruyuculuk etkilerinin ne kadar zaman devam ettiğini belirtir.  </a:t>
            </a:r>
          </a:p>
          <a:p>
            <a:r>
              <a:rPr lang="tr-TR" dirty="0" smtClean="0"/>
              <a:t>Aşılar tek tip (</a:t>
            </a:r>
            <a:r>
              <a:rPr lang="tr-TR" dirty="0" err="1" smtClean="0"/>
              <a:t>monovalan</a:t>
            </a:r>
            <a:r>
              <a:rPr lang="tr-TR" dirty="0" smtClean="0"/>
              <a:t>) veya karma (</a:t>
            </a:r>
            <a:r>
              <a:rPr lang="tr-TR" dirty="0" err="1" smtClean="0"/>
              <a:t>polivalan</a:t>
            </a:r>
            <a:r>
              <a:rPr lang="tr-TR" dirty="0" smtClean="0"/>
              <a:t>) olmak üzere iki gruba ayrılır. </a:t>
            </a:r>
          </a:p>
          <a:p>
            <a:r>
              <a:rPr lang="tr-TR" b="1" dirty="0" err="1" smtClean="0"/>
              <a:t>Monovalan</a:t>
            </a:r>
            <a:r>
              <a:rPr lang="tr-TR" b="1" dirty="0" smtClean="0"/>
              <a:t> aşı: </a:t>
            </a:r>
            <a:r>
              <a:rPr lang="tr-TR" dirty="0" smtClean="0"/>
              <a:t>İçinde tek bir çeşit mikrop veya tek bir çeşit antijen bulunan aşılardır (kızamık aşısı, kabakulak aşısı gibi).</a:t>
            </a:r>
          </a:p>
          <a:p>
            <a:r>
              <a:rPr lang="tr-TR" b="1" dirty="0" err="1" smtClean="0"/>
              <a:t>Polivalan</a:t>
            </a:r>
            <a:r>
              <a:rPr lang="tr-TR" b="1" dirty="0" smtClean="0"/>
              <a:t> (karma) aşı: </a:t>
            </a:r>
            <a:r>
              <a:rPr lang="tr-TR" dirty="0" smtClean="0"/>
              <a:t>Ölü bakteri aşılarından veya </a:t>
            </a:r>
            <a:r>
              <a:rPr lang="tr-TR" dirty="0" err="1" smtClean="0"/>
              <a:t>toksoid</a:t>
            </a:r>
            <a:r>
              <a:rPr lang="tr-TR" dirty="0" smtClean="0"/>
              <a:t> aşılardan birkaç tanesi karıştırılarak elde edilen aşılardır  (DBT aşısı)</a:t>
            </a:r>
            <a:endParaRPr lang="tr-T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solidFill>
                  <a:srgbClr val="0070C0"/>
                </a:solidFill>
              </a:rPr>
              <a:t>GENİŞLETİLMİŞ BAĞIŞIKLAMA PROGRAMI</a:t>
            </a:r>
            <a:endParaRPr lang="tr-TR" dirty="0"/>
          </a:p>
        </p:txBody>
      </p:sp>
      <p:sp>
        <p:nvSpPr>
          <p:cNvPr id="3" name="İçerik Yer Tutucusu 2"/>
          <p:cNvSpPr>
            <a:spLocks noGrp="1"/>
          </p:cNvSpPr>
          <p:nvPr>
            <p:ph idx="1"/>
          </p:nvPr>
        </p:nvSpPr>
        <p:spPr/>
        <p:txBody>
          <a:bodyPr/>
          <a:lstStyle/>
          <a:p>
            <a:r>
              <a:rPr lang="tr-TR" dirty="0"/>
              <a:t>Temel amaç; doğan </a:t>
            </a:r>
            <a:r>
              <a:rPr lang="tr-TR" b="1" dirty="0"/>
              <a:t>her bebeğin aşı takvimine uygun olarak </a:t>
            </a:r>
            <a:r>
              <a:rPr lang="tr-TR" dirty="0"/>
              <a:t>yukarıda sayılan hastalıklara karşı bağışık </a:t>
            </a:r>
            <a:r>
              <a:rPr lang="tr-TR" dirty="0" smtClean="0"/>
              <a:t>kılınmasıdır.</a:t>
            </a:r>
          </a:p>
          <a:p>
            <a:r>
              <a:rPr lang="tr-TR" b="1" dirty="0" smtClean="0"/>
              <a:t>Genişletilmiş </a:t>
            </a:r>
            <a:r>
              <a:rPr lang="tr-TR" b="1" dirty="0"/>
              <a:t>deyimi </a:t>
            </a:r>
            <a:r>
              <a:rPr lang="tr-TR" dirty="0"/>
              <a:t>ise </a:t>
            </a:r>
            <a:r>
              <a:rPr lang="tr-TR" b="1" dirty="0">
                <a:solidFill>
                  <a:srgbClr val="C00000"/>
                </a:solidFill>
              </a:rPr>
              <a:t>aşısız veya eksik aşılı bebek ve çocukların tespit edildiği anda aşılanmasının sağlanması </a:t>
            </a:r>
            <a:r>
              <a:rPr lang="tr-TR" dirty="0"/>
              <a:t>ve bu uygulamanın ülke genelinde her yerde eşit olarak yapılması anlamını vurgulamak için kullanılmaktadır.</a:t>
            </a:r>
          </a:p>
          <a:p>
            <a:endParaRPr lang="tr-TR" dirty="0"/>
          </a:p>
        </p:txBody>
      </p:sp>
    </p:spTree>
    <p:extLst>
      <p:ext uri="{BB962C8B-B14F-4D97-AF65-F5344CB8AC3E}">
        <p14:creationId xmlns="" xmlns:p14="http://schemas.microsoft.com/office/powerpoint/2010/main" val="175034441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pic>
        <p:nvPicPr>
          <p:cNvPr id="2050" name="Picture 2"/>
          <p:cNvPicPr>
            <a:picLocks noGrp="1" noChangeAspect="1" noChangeArrowheads="1"/>
          </p:cNvPicPr>
          <p:nvPr>
            <p:ph idx="1"/>
          </p:nvPr>
        </p:nvPicPr>
        <p:blipFill>
          <a:blip r:embed="rId2">
            <a:extLst>
              <a:ext uri="{28A0092B-C50C-407E-A947-70E740481C1C}">
                <a14:useLocalDpi xmlns="" xmlns:a14="http://schemas.microsoft.com/office/drawing/2010/main" val="0"/>
              </a:ext>
            </a:extLst>
          </a:blip>
          <a:srcRect/>
          <a:stretch>
            <a:fillRect/>
          </a:stretch>
        </p:blipFill>
        <p:spPr bwMode="auto">
          <a:xfrm>
            <a:off x="48032" y="260648"/>
            <a:ext cx="9041847" cy="6336704"/>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Tree>
    <p:extLst>
      <p:ext uri="{BB962C8B-B14F-4D97-AF65-F5344CB8AC3E}">
        <p14:creationId xmlns="" xmlns:p14="http://schemas.microsoft.com/office/powerpoint/2010/main" val="25250944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a:p>
        </p:txBody>
      </p:sp>
      <p:pic>
        <p:nvPicPr>
          <p:cNvPr id="1026" name="Picture 2"/>
          <p:cNvPicPr>
            <a:picLocks noChangeAspect="1" noChangeArrowheads="1"/>
          </p:cNvPicPr>
          <p:nvPr/>
        </p:nvPicPr>
        <p:blipFill>
          <a:blip r:embed="rId2"/>
          <a:srcRect/>
          <a:stretch>
            <a:fillRect/>
          </a:stretch>
        </p:blipFill>
        <p:spPr bwMode="auto">
          <a:xfrm>
            <a:off x="142844" y="311815"/>
            <a:ext cx="8786874" cy="6383795"/>
          </a:xfrm>
          <a:prstGeom prst="rect">
            <a:avLst/>
          </a:prstGeom>
          <a:noFill/>
          <a:ln w="9525">
            <a:noFill/>
            <a:miter lim="800000"/>
            <a:headEnd/>
            <a:tailEnd/>
          </a:ln>
          <a:effectLst/>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a:p>
        </p:txBody>
      </p:sp>
      <p:pic>
        <p:nvPicPr>
          <p:cNvPr id="4" name="Picture 2"/>
          <p:cNvPicPr>
            <a:picLocks noChangeAspect="1" noChangeArrowheads="1"/>
          </p:cNvPicPr>
          <p:nvPr/>
        </p:nvPicPr>
        <p:blipFill>
          <a:blip r:embed="rId2"/>
          <a:srcRect/>
          <a:stretch>
            <a:fillRect/>
          </a:stretch>
        </p:blipFill>
        <p:spPr bwMode="auto">
          <a:xfrm>
            <a:off x="0" y="188913"/>
            <a:ext cx="9180513" cy="6119812"/>
          </a:xfrm>
          <a:prstGeom prst="rect">
            <a:avLst/>
          </a:prstGeom>
          <a:noFill/>
          <a:ln w="9525">
            <a:noFill/>
            <a:miter lim="800000"/>
            <a:headEnd/>
            <a:tailEnd/>
          </a:ln>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3"/>
          <p:cNvSpPr>
            <a:spLocks noGrp="1"/>
          </p:cNvSpPr>
          <p:nvPr>
            <p:ph idx="1"/>
          </p:nvPr>
        </p:nvSpPr>
        <p:spPr>
          <a:xfrm>
            <a:off x="395536" y="1656509"/>
            <a:ext cx="8357027" cy="4781128"/>
          </a:xfrm>
        </p:spPr>
        <p:txBody>
          <a:bodyPr>
            <a:normAutofit fontScale="77500" lnSpcReduction="20000"/>
          </a:bodyPr>
          <a:lstStyle/>
          <a:p>
            <a:r>
              <a:rPr lang="tr-TR" dirty="0"/>
              <a:t>Sağlık kurumuna herhangi bir nedenle başvuran başta bebek, çocuk ve gebeler olmak üzere tüm bireylerin aşılanma durumu kontrol edilmeli, aşı takvimine göre aşılanması gerekenler ve eksik aşılılar tespit edilip aşılamak için her fırsat değerlendirilmelidir. </a:t>
            </a:r>
            <a:endParaRPr lang="tr-TR" dirty="0" smtClean="0"/>
          </a:p>
          <a:p>
            <a:r>
              <a:rPr lang="tr-TR" dirty="0" smtClean="0"/>
              <a:t>Aşı </a:t>
            </a:r>
            <a:r>
              <a:rPr lang="tr-TR" dirty="0"/>
              <a:t>uygulamalarından önce enjektör, aşı ve varsa sulandırıcı üzerindeki etiketi ve son kullanma tarihi </a:t>
            </a:r>
            <a:r>
              <a:rPr lang="tr-TR" dirty="0" smtClean="0"/>
              <a:t>kontrol </a:t>
            </a:r>
            <a:r>
              <a:rPr lang="tr-TR" dirty="0"/>
              <a:t>edilmeli, etiketi olmayan ya da son kullanma tarihi geçmiş aşılar, sulandırıcılar ve enjektörler </a:t>
            </a:r>
            <a:r>
              <a:rPr lang="tr-TR" dirty="0" smtClean="0"/>
              <a:t>kullanılmamalıdır.</a:t>
            </a:r>
          </a:p>
          <a:p>
            <a:r>
              <a:rPr lang="tr-TR" dirty="0" smtClean="0"/>
              <a:t>Miadı </a:t>
            </a:r>
            <a:r>
              <a:rPr lang="tr-TR" dirty="0"/>
              <a:t>(kullanım süresi) önce dolacak veya son kullanma tarihi en yakın olan aşı ilk önce kullanılmalıdır. </a:t>
            </a:r>
          </a:p>
          <a:p>
            <a:r>
              <a:rPr lang="tr-TR" dirty="0" smtClean="0"/>
              <a:t>Açılan </a:t>
            </a:r>
            <a:r>
              <a:rPr lang="tr-TR" dirty="0"/>
              <a:t>çoklu aşı </a:t>
            </a:r>
            <a:r>
              <a:rPr lang="tr-TR" dirty="0" err="1"/>
              <a:t>flakonlarına</a:t>
            </a:r>
            <a:r>
              <a:rPr lang="tr-TR" dirty="0"/>
              <a:t> açılış tarih ve saati yazılmalıdır. </a:t>
            </a:r>
          </a:p>
        </p:txBody>
      </p:sp>
      <p:sp>
        <p:nvSpPr>
          <p:cNvPr id="5" name="Başlık 4"/>
          <p:cNvSpPr>
            <a:spLocks noGrp="1"/>
          </p:cNvSpPr>
          <p:nvPr>
            <p:ph type="title"/>
          </p:nvPr>
        </p:nvSpPr>
        <p:spPr/>
        <p:txBody>
          <a:bodyPr>
            <a:normAutofit fontScale="90000"/>
          </a:bodyPr>
          <a:lstStyle/>
          <a:p>
            <a:r>
              <a:rPr lang="tr-TR" dirty="0" smtClean="0"/>
              <a:t>AŞI UYGULAMALARINDA</a:t>
            </a:r>
            <a:br>
              <a:rPr lang="tr-TR" dirty="0" smtClean="0"/>
            </a:br>
            <a:r>
              <a:rPr lang="tr-TR" dirty="0" smtClean="0"/>
              <a:t>GENEL KURALLAR</a:t>
            </a:r>
            <a:endParaRPr lang="tr-TR" dirty="0"/>
          </a:p>
        </p:txBody>
      </p:sp>
    </p:spTree>
    <p:extLst>
      <p:ext uri="{BB962C8B-B14F-4D97-AF65-F5344CB8AC3E}">
        <p14:creationId xmlns="" xmlns:p14="http://schemas.microsoft.com/office/powerpoint/2010/main" val="284443818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smtClean="0"/>
              <a:t>Birden </a:t>
            </a:r>
            <a:r>
              <a:rPr lang="tr-TR" dirty="0"/>
              <a:t>fazla aşı aynı anda yapılabilir. BCG, OPA, </a:t>
            </a:r>
            <a:r>
              <a:rPr lang="tr-TR" dirty="0" err="1"/>
              <a:t>DaBT</a:t>
            </a:r>
            <a:r>
              <a:rPr lang="tr-TR" dirty="0"/>
              <a:t>-İPA-</a:t>
            </a:r>
            <a:r>
              <a:rPr lang="tr-TR" dirty="0" err="1"/>
              <a:t>Hib</a:t>
            </a:r>
            <a:r>
              <a:rPr lang="tr-TR" dirty="0"/>
              <a:t>, KKK ve Hepatit B aşılarının aynı gün yapılmasında bir sakınca yoktur. Ayrı ayrı enjektörler ile farklı </a:t>
            </a:r>
            <a:r>
              <a:rPr lang="tr-TR" dirty="0" err="1"/>
              <a:t>ekstremitelerden</a:t>
            </a:r>
            <a:r>
              <a:rPr lang="tr-TR" dirty="0"/>
              <a:t> yapılır. Aynı </a:t>
            </a:r>
            <a:r>
              <a:rPr lang="tr-TR" dirty="0" err="1"/>
              <a:t>ekstremiteden</a:t>
            </a:r>
            <a:r>
              <a:rPr lang="tr-TR" dirty="0"/>
              <a:t> farklı aşıların uygulanması zorunlu ise iki aşının uygulanma bölgesi arasında en az 2 cm mesafe olmalıdır. </a:t>
            </a:r>
          </a:p>
          <a:p>
            <a:endParaRPr lang="tr-TR" dirty="0"/>
          </a:p>
        </p:txBody>
      </p:sp>
      <p:sp>
        <p:nvSpPr>
          <p:cNvPr id="4" name="Başlık 4"/>
          <p:cNvSpPr>
            <a:spLocks noGrp="1"/>
          </p:cNvSpPr>
          <p:nvPr>
            <p:ph type="title"/>
          </p:nvPr>
        </p:nvSpPr>
        <p:spPr/>
        <p:txBody>
          <a:bodyPr>
            <a:normAutofit fontScale="90000"/>
          </a:bodyPr>
          <a:lstStyle/>
          <a:p>
            <a:r>
              <a:rPr lang="tr-TR" dirty="0" smtClean="0"/>
              <a:t>AŞI UYGULAMALARINDA</a:t>
            </a:r>
            <a:br>
              <a:rPr lang="tr-TR" dirty="0" smtClean="0"/>
            </a:br>
            <a:r>
              <a:rPr lang="tr-TR" dirty="0" smtClean="0"/>
              <a:t>GENEL KURALLAR</a:t>
            </a:r>
            <a:endParaRPr lang="tr-TR" dirty="0"/>
          </a:p>
        </p:txBody>
      </p:sp>
    </p:spTree>
    <p:extLst>
      <p:ext uri="{BB962C8B-B14F-4D97-AF65-F5344CB8AC3E}">
        <p14:creationId xmlns="" xmlns:p14="http://schemas.microsoft.com/office/powerpoint/2010/main" val="165787832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AŞI UYGULAMALARINDA</a:t>
            </a:r>
            <a:br>
              <a:rPr lang="tr-TR" dirty="0"/>
            </a:br>
            <a:r>
              <a:rPr lang="tr-TR" dirty="0"/>
              <a:t>GENEL KURALLAR</a:t>
            </a:r>
          </a:p>
        </p:txBody>
      </p:sp>
      <p:sp>
        <p:nvSpPr>
          <p:cNvPr id="3" name="İçerik Yer Tutucusu 2"/>
          <p:cNvSpPr>
            <a:spLocks noGrp="1"/>
          </p:cNvSpPr>
          <p:nvPr>
            <p:ph idx="1"/>
          </p:nvPr>
        </p:nvSpPr>
        <p:spPr/>
        <p:txBody>
          <a:bodyPr>
            <a:normAutofit lnSpcReduction="10000"/>
          </a:bodyPr>
          <a:lstStyle/>
          <a:p>
            <a:r>
              <a:rPr lang="tr-TR" dirty="0"/>
              <a:t>12 aya kadar bebeklerde </a:t>
            </a:r>
            <a:r>
              <a:rPr lang="tr-TR" dirty="0" err="1"/>
              <a:t>intramuskuler</a:t>
            </a:r>
            <a:r>
              <a:rPr lang="tr-TR" dirty="0"/>
              <a:t> uygulama için uyluğun orta veya üst 1/3 kısmında </a:t>
            </a:r>
            <a:r>
              <a:rPr lang="tr-TR" dirty="0" err="1"/>
              <a:t>vastus</a:t>
            </a:r>
            <a:r>
              <a:rPr lang="tr-TR" dirty="0"/>
              <a:t> </a:t>
            </a:r>
            <a:r>
              <a:rPr lang="tr-TR" dirty="0" err="1"/>
              <a:t>lateralis</a:t>
            </a:r>
            <a:r>
              <a:rPr lang="tr-TR" dirty="0"/>
              <a:t> kasının ön yan bölümü kullanılır. </a:t>
            </a:r>
          </a:p>
          <a:p>
            <a:r>
              <a:rPr lang="tr-TR" dirty="0" smtClean="0"/>
              <a:t>Aşılamada </a:t>
            </a:r>
            <a:r>
              <a:rPr lang="tr-TR" dirty="0"/>
              <a:t>iki doz arasında olması gereken en az sürelere mutlaka uyulmalıdır. Bırakılması gereken en az süreye uyulmadığında yapılan doz geçersiz sayılır ve uygun süre sonra tekrarlanır</a:t>
            </a:r>
          </a:p>
        </p:txBody>
      </p:sp>
    </p:spTree>
    <p:extLst>
      <p:ext uri="{BB962C8B-B14F-4D97-AF65-F5344CB8AC3E}">
        <p14:creationId xmlns="" xmlns:p14="http://schemas.microsoft.com/office/powerpoint/2010/main" val="48059248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AŞI UYGULAMALARINDA</a:t>
            </a:r>
            <a:br>
              <a:rPr lang="tr-TR" dirty="0"/>
            </a:br>
            <a:r>
              <a:rPr lang="tr-TR" dirty="0"/>
              <a:t>GENEL KURALLAR</a:t>
            </a:r>
          </a:p>
        </p:txBody>
      </p:sp>
      <p:sp>
        <p:nvSpPr>
          <p:cNvPr id="3" name="İçerik Yer Tutucusu 2"/>
          <p:cNvSpPr>
            <a:spLocks noGrp="1"/>
          </p:cNvSpPr>
          <p:nvPr>
            <p:ph idx="1"/>
          </p:nvPr>
        </p:nvSpPr>
        <p:spPr/>
        <p:txBody>
          <a:bodyPr/>
          <a:lstStyle/>
          <a:p>
            <a:pPr lvl="0"/>
            <a:r>
              <a:rPr lang="tr-TR" dirty="0"/>
              <a:t>Hepatit B aşısı doğumdan sonra en geç ilk 72 saat (tercihen ilk 24 saat) içinde uygulanmalıdır.</a:t>
            </a:r>
          </a:p>
          <a:p>
            <a:r>
              <a:rPr lang="tr-TR" dirty="0"/>
              <a:t>Taşıyıcı olduğu bilinen anneden doğan bebeklere doğumdan sonraki ilk 12 saat içinde Hepatit B aşısı uygulanmalı, ayrıca doğumda aşı ile birlikte Hepatit B </a:t>
            </a:r>
            <a:r>
              <a:rPr lang="tr-TR" dirty="0" err="1"/>
              <a:t>immun</a:t>
            </a:r>
            <a:r>
              <a:rPr lang="tr-TR" dirty="0"/>
              <a:t> </a:t>
            </a:r>
            <a:r>
              <a:rPr lang="tr-TR" dirty="0" err="1"/>
              <a:t>globulini</a:t>
            </a:r>
            <a:r>
              <a:rPr lang="tr-TR" dirty="0"/>
              <a:t> de yapılmalıdır</a:t>
            </a:r>
          </a:p>
        </p:txBody>
      </p:sp>
    </p:spTree>
    <p:extLst>
      <p:ext uri="{BB962C8B-B14F-4D97-AF65-F5344CB8AC3E}">
        <p14:creationId xmlns="" xmlns:p14="http://schemas.microsoft.com/office/powerpoint/2010/main" val="385086939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AŞI UYGULAMALARINDA</a:t>
            </a:r>
            <a:br>
              <a:rPr lang="tr-TR" dirty="0"/>
            </a:br>
            <a:r>
              <a:rPr lang="tr-TR" dirty="0"/>
              <a:t>GENEL KURALLAR</a:t>
            </a:r>
          </a:p>
        </p:txBody>
      </p:sp>
      <p:sp>
        <p:nvSpPr>
          <p:cNvPr id="3" name="İçerik Yer Tutucusu 2"/>
          <p:cNvSpPr>
            <a:spLocks noGrp="1"/>
          </p:cNvSpPr>
          <p:nvPr>
            <p:ph idx="1"/>
          </p:nvPr>
        </p:nvSpPr>
        <p:spPr>
          <a:xfrm>
            <a:off x="457200" y="1600200"/>
            <a:ext cx="8363272" cy="4525963"/>
          </a:xfrm>
        </p:spPr>
        <p:txBody>
          <a:bodyPr>
            <a:normAutofit fontScale="85000" lnSpcReduction="10000"/>
          </a:bodyPr>
          <a:lstStyle/>
          <a:p>
            <a:pPr lvl="0"/>
            <a:r>
              <a:rPr lang="tr-TR" dirty="0"/>
              <a:t>Doğum ağırlığı 2000 gr’ın üzerindeki bebeklerde Hepatit B aşılama şeması aynen uygulanmalıdır. </a:t>
            </a:r>
            <a:endParaRPr lang="tr-TR" b="1" dirty="0"/>
          </a:p>
          <a:p>
            <a:r>
              <a:rPr lang="tr-TR" dirty="0"/>
              <a:t>2000 gr’ın altında doğum ağırlığı olan bebeklerde ise aşağıdaki şekilde uygulanmalıdır: </a:t>
            </a:r>
            <a:endParaRPr lang="tr-TR" b="1" dirty="0"/>
          </a:p>
          <a:p>
            <a:pPr marL="0" indent="0">
              <a:buNone/>
            </a:pPr>
            <a:r>
              <a:rPr lang="tr-TR" dirty="0"/>
              <a:t>a) Anne Hepatit B taşıyıcısı ise veya taşıyıcılık durumu bilinmiyorsa doğumdan sonraki ilk 12 saat içinde ilk doz yapılır, daha sonra 1., 2. ve 12. aylarda aşı tekrarlanır (toplam 4 doz uygulanır). </a:t>
            </a:r>
            <a:endParaRPr lang="tr-TR" b="1" dirty="0"/>
          </a:p>
          <a:p>
            <a:pPr marL="0" indent="0">
              <a:buNone/>
            </a:pPr>
            <a:r>
              <a:rPr lang="tr-TR" dirty="0"/>
              <a:t>b) Anne Hepatit B taşıyıcısı değilse, bebek 2000 gr’a ulaştığında veya 1. ayın sonunda ilk doz yapılır, ilk dozdan 1 ay ve 6 ay sonra aşı tekrarlanır (toplam 3 doz uygulanır).  </a:t>
            </a:r>
            <a:endParaRPr lang="tr-TR" b="1" dirty="0"/>
          </a:p>
          <a:p>
            <a:endParaRPr lang="tr-TR" dirty="0"/>
          </a:p>
        </p:txBody>
      </p:sp>
    </p:spTree>
    <p:extLst>
      <p:ext uri="{BB962C8B-B14F-4D97-AF65-F5344CB8AC3E}">
        <p14:creationId xmlns="" xmlns:p14="http://schemas.microsoft.com/office/powerpoint/2010/main" val="426267286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AŞI UYGULAMALARINDA</a:t>
            </a:r>
            <a:br>
              <a:rPr lang="tr-TR" dirty="0"/>
            </a:br>
            <a:r>
              <a:rPr lang="tr-TR" dirty="0"/>
              <a:t>GENEL KURALLAR</a:t>
            </a:r>
          </a:p>
        </p:txBody>
      </p:sp>
      <p:sp>
        <p:nvSpPr>
          <p:cNvPr id="3" name="İçerik Yer Tutucusu 2"/>
          <p:cNvSpPr>
            <a:spLocks noGrp="1"/>
          </p:cNvSpPr>
          <p:nvPr>
            <p:ph idx="1"/>
          </p:nvPr>
        </p:nvSpPr>
        <p:spPr>
          <a:xfrm>
            <a:off x="214282" y="1785926"/>
            <a:ext cx="8749636" cy="4525963"/>
          </a:xfrm>
        </p:spPr>
        <p:txBody>
          <a:bodyPr>
            <a:normAutofit fontScale="92500" lnSpcReduction="20000"/>
          </a:bodyPr>
          <a:lstStyle/>
          <a:p>
            <a:pPr lvl="0"/>
            <a:r>
              <a:rPr lang="tr-TR" dirty="0"/>
              <a:t>İshali olan çocuğa OPA uygulanabilir, ancak 4 hafta sonra fazladan bir doz daha yapılır. </a:t>
            </a:r>
          </a:p>
          <a:p>
            <a:pPr lvl="0"/>
            <a:r>
              <a:rPr lang="tr-TR" dirty="0"/>
              <a:t>Genel ilke olarak gebelikte canlı aşılar yapılmamalıdır, ancak risk-yarar durumu (Kuduz aşısı gibi) göz önüne alınarak duruma göre karar verilmelidir</a:t>
            </a:r>
            <a:r>
              <a:rPr lang="tr-TR" dirty="0" smtClean="0"/>
              <a:t>.</a:t>
            </a:r>
          </a:p>
          <a:p>
            <a:pPr lvl="0"/>
            <a:r>
              <a:rPr lang="tr-TR" dirty="0"/>
              <a:t>Ailelere, uygulanan aşı, aşının gerekliliği, bir sonraki aşı için gelmeleri gereken zaman ve olası yan etkileri hakkında bilgi verilmelidir.</a:t>
            </a:r>
          </a:p>
          <a:p>
            <a:pPr lvl="0"/>
            <a:r>
              <a:rPr lang="tr-TR" dirty="0"/>
              <a:t>Aşılanan her kişiye mutlaka aşı kartı verilmelidir</a:t>
            </a:r>
            <a:r>
              <a:rPr lang="tr-TR" dirty="0" smtClean="0"/>
              <a:t>.</a:t>
            </a:r>
          </a:p>
          <a:p>
            <a:pPr lvl="0"/>
            <a:r>
              <a:rPr lang="tr-TR" dirty="0" smtClean="0"/>
              <a:t>Aşının üretiminden bireye uygulanmasına kadar </a:t>
            </a:r>
            <a:r>
              <a:rPr lang="tr-TR" b="1" dirty="0" smtClean="0"/>
              <a:t>soğuk zincir </a:t>
            </a:r>
            <a:r>
              <a:rPr lang="tr-TR" dirty="0" smtClean="0"/>
              <a:t>ilkesine uyulmalıdır.</a:t>
            </a:r>
            <a:endParaRPr lang="tr-TR" dirty="0"/>
          </a:p>
          <a:p>
            <a:pPr lvl="0"/>
            <a:endParaRPr lang="tr-TR" dirty="0"/>
          </a:p>
          <a:p>
            <a:endParaRPr lang="tr-TR" dirty="0"/>
          </a:p>
        </p:txBody>
      </p:sp>
    </p:spTree>
    <p:extLst>
      <p:ext uri="{BB962C8B-B14F-4D97-AF65-F5344CB8AC3E}">
        <p14:creationId xmlns="" xmlns:p14="http://schemas.microsoft.com/office/powerpoint/2010/main" val="12975124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57158" y="-142900"/>
            <a:ext cx="8229600" cy="1143000"/>
          </a:xfrm>
        </p:spPr>
        <p:txBody>
          <a:bodyPr/>
          <a:lstStyle/>
          <a:p>
            <a:r>
              <a:rPr lang="tr-TR" dirty="0"/>
              <a:t>BAĞIŞIKLAMA</a:t>
            </a:r>
          </a:p>
        </p:txBody>
      </p:sp>
      <p:sp>
        <p:nvSpPr>
          <p:cNvPr id="3" name="İçerik Yer Tutucusu 2"/>
          <p:cNvSpPr>
            <a:spLocks noGrp="1"/>
          </p:cNvSpPr>
          <p:nvPr>
            <p:ph idx="1"/>
          </p:nvPr>
        </p:nvSpPr>
        <p:spPr>
          <a:xfrm>
            <a:off x="357158" y="1071546"/>
            <a:ext cx="8229600" cy="4857784"/>
          </a:xfrm>
        </p:spPr>
        <p:txBody>
          <a:bodyPr>
            <a:normAutofit fontScale="77500" lnSpcReduction="20000"/>
          </a:bodyPr>
          <a:lstStyle/>
          <a:p>
            <a:pPr marL="0" indent="0">
              <a:buNone/>
            </a:pPr>
            <a:r>
              <a:rPr lang="tr-TR" dirty="0" smtClean="0"/>
              <a:t>Belirli mikroorganizmalara karşı enfeksiyon oluşumunu önlemede yani enfeksiyon zincirinin son halkasındaki duyarlı konakçıyı duyarsızlaştırmada Kazanılmış Bağışıklık önemli rol oynar.</a:t>
            </a:r>
          </a:p>
          <a:p>
            <a:pPr marL="0" indent="0">
              <a:buNone/>
            </a:pPr>
            <a:endParaRPr lang="tr-TR" sz="1300" dirty="0" smtClean="0"/>
          </a:p>
          <a:p>
            <a:pPr marL="0" indent="0">
              <a:buNone/>
            </a:pPr>
            <a:r>
              <a:rPr lang="tr-TR" b="1" dirty="0" smtClean="0"/>
              <a:t>Kazanılmış (</a:t>
            </a:r>
            <a:r>
              <a:rPr lang="tr-TR" b="1" dirty="0" err="1" smtClean="0"/>
              <a:t>Edinsel</a:t>
            </a:r>
            <a:r>
              <a:rPr lang="tr-TR" b="1" dirty="0" smtClean="0"/>
              <a:t>) </a:t>
            </a:r>
            <a:r>
              <a:rPr lang="tr-TR" b="1" dirty="0"/>
              <a:t>bağışıklık</a:t>
            </a:r>
            <a:r>
              <a:rPr lang="tr-TR" b="1" dirty="0" smtClean="0"/>
              <a:t>:</a:t>
            </a:r>
          </a:p>
          <a:p>
            <a:pPr marL="0" indent="0">
              <a:buNone/>
            </a:pPr>
            <a:endParaRPr lang="tr-TR" b="1" dirty="0" smtClean="0"/>
          </a:p>
          <a:p>
            <a:pPr marL="0" indent="0">
              <a:buNone/>
            </a:pPr>
            <a:r>
              <a:rPr lang="tr-TR" dirty="0" smtClean="0"/>
              <a:t>-</a:t>
            </a:r>
            <a:r>
              <a:rPr lang="tr-TR" b="1" dirty="0" smtClean="0"/>
              <a:t>Aktif </a:t>
            </a:r>
            <a:r>
              <a:rPr lang="tr-TR" b="1" dirty="0"/>
              <a:t>bağışıklık: </a:t>
            </a:r>
            <a:r>
              <a:rPr lang="tr-TR" dirty="0"/>
              <a:t>Hastalık etkeninin vücuda alınması, gizli veya hastalanarak geçirilmesi ve aşılamalar sonucu kazanılır. </a:t>
            </a:r>
            <a:endParaRPr lang="tr-TR" dirty="0" smtClean="0"/>
          </a:p>
          <a:p>
            <a:pPr marL="0" indent="0">
              <a:buNone/>
            </a:pPr>
            <a:endParaRPr lang="tr-TR" dirty="0"/>
          </a:p>
          <a:p>
            <a:pPr marL="0" indent="0">
              <a:buNone/>
            </a:pPr>
            <a:r>
              <a:rPr lang="tr-TR" b="1" dirty="0" smtClean="0"/>
              <a:t>-Pasif </a:t>
            </a:r>
            <a:r>
              <a:rPr lang="tr-TR" b="1" dirty="0"/>
              <a:t>bağışıklık</a:t>
            </a:r>
            <a:r>
              <a:rPr lang="tr-TR" dirty="0"/>
              <a:t>: Serum ve gamma </a:t>
            </a:r>
            <a:r>
              <a:rPr lang="tr-TR" dirty="0" err="1"/>
              <a:t>globulinlerle</a:t>
            </a:r>
            <a:r>
              <a:rPr lang="tr-TR" dirty="0"/>
              <a:t> sağlanan bağışıklıktır. Başka canlıların vücuduna, bakteri veya ürünleri verilir ve bunlara karşı antikor oluşturmaları beklenir. Oluşan antikorlar plazmadan alınarak serumlar hazırlanır.</a:t>
            </a:r>
          </a:p>
        </p:txBody>
      </p:sp>
    </p:spTree>
    <p:extLst>
      <p:ext uri="{BB962C8B-B14F-4D97-AF65-F5344CB8AC3E}">
        <p14:creationId xmlns="" xmlns:p14="http://schemas.microsoft.com/office/powerpoint/2010/main" val="406372086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SOĞUK ZİNCİR</a:t>
            </a:r>
            <a:endParaRPr lang="tr-TR" dirty="0"/>
          </a:p>
        </p:txBody>
      </p:sp>
      <p:sp>
        <p:nvSpPr>
          <p:cNvPr id="3" name="İçerik Yer Tutucusu 2"/>
          <p:cNvSpPr>
            <a:spLocks noGrp="1"/>
          </p:cNvSpPr>
          <p:nvPr>
            <p:ph idx="1"/>
          </p:nvPr>
        </p:nvSpPr>
        <p:spPr>
          <a:xfrm>
            <a:off x="285720" y="1600200"/>
            <a:ext cx="8572560" cy="4525963"/>
          </a:xfrm>
        </p:spPr>
        <p:txBody>
          <a:bodyPr>
            <a:normAutofit lnSpcReduction="10000"/>
          </a:bodyPr>
          <a:lstStyle/>
          <a:p>
            <a:r>
              <a:rPr lang="tr-TR" dirty="0"/>
              <a:t>Soğuk zincir, bir aşının etkinliğini üretiminden kişiye uygulanana kadar koruyan ve ihtiyacı olanlara yeterli miktarda etkin aşının ulaşmasını sağlayan insan ve malzemeden oluşan </a:t>
            </a:r>
            <a:r>
              <a:rPr lang="tr-TR" dirty="0" smtClean="0"/>
              <a:t>sistemdir.</a:t>
            </a:r>
          </a:p>
          <a:p>
            <a:r>
              <a:rPr lang="tr-TR" dirty="0" smtClean="0"/>
              <a:t>Zamanında </a:t>
            </a:r>
            <a:r>
              <a:rPr lang="tr-TR" dirty="0"/>
              <a:t>ve istenilen miktarda aşı temin edilemediğinde aşı uygulamalarında aksamalar olacaktır. Kullanılan aşılar etkin değilse, %100 aşılama hızlarına ulaşılsa bile bağışık bir toplum oluşturma hedefine ulaşılamayacaktır.</a:t>
            </a:r>
          </a:p>
        </p:txBody>
      </p:sp>
    </p:spTree>
    <p:extLst>
      <p:ext uri="{BB962C8B-B14F-4D97-AF65-F5344CB8AC3E}">
        <p14:creationId xmlns="" xmlns:p14="http://schemas.microsoft.com/office/powerpoint/2010/main" val="48633856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2"/>
          <p:cNvSpPr txBox="1">
            <a:spLocks noChangeArrowheads="1"/>
          </p:cNvSpPr>
          <p:nvPr/>
        </p:nvSpPr>
        <p:spPr bwMode="auto">
          <a:xfrm>
            <a:off x="3794125" y="3089275"/>
            <a:ext cx="184150" cy="457200"/>
          </a:xfrm>
          <a:prstGeom prst="rect">
            <a:avLst/>
          </a:prstGeom>
          <a:noFill/>
          <a:ln w="12700" cap="sq">
            <a:noFill/>
            <a:miter lim="800000"/>
            <a:headEnd type="none" w="sm" len="sm"/>
            <a:tailEnd type="none" w="sm" len="sm"/>
          </a:ln>
        </p:spPr>
        <p:txBody>
          <a:bodyPr wrap="none">
            <a:spAutoFit/>
          </a:bodyPr>
          <a:lstStyle/>
          <a:p>
            <a:endParaRPr lang="tr-TR" sz="2400">
              <a:latin typeface="Times New Roman" pitchFamily="18" charset="0"/>
            </a:endParaRPr>
          </a:p>
        </p:txBody>
      </p:sp>
      <p:pic>
        <p:nvPicPr>
          <p:cNvPr id="23555" name="Picture 3"/>
          <p:cNvPicPr>
            <a:picLocks noChangeAspect="1" noChangeArrowheads="1"/>
          </p:cNvPicPr>
          <p:nvPr/>
        </p:nvPicPr>
        <p:blipFill>
          <a:blip r:embed="rId2"/>
          <a:srcRect/>
          <a:stretch>
            <a:fillRect/>
          </a:stretch>
        </p:blipFill>
        <p:spPr bwMode="auto">
          <a:xfrm>
            <a:off x="2551113" y="0"/>
            <a:ext cx="4041775" cy="6858000"/>
          </a:xfrm>
          <a:prstGeom prst="rect">
            <a:avLst/>
          </a:prstGeom>
          <a:noFill/>
          <a:ln w="12700" cap="sq">
            <a:noFill/>
            <a:miter lim="800000"/>
            <a:headEnd type="none" w="sm" len="sm"/>
            <a:tailEnd type="none" w="sm" len="sm"/>
          </a:ln>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457200" y="1600200"/>
            <a:ext cx="8229600" cy="4853136"/>
          </a:xfrm>
        </p:spPr>
        <p:txBody>
          <a:bodyPr>
            <a:normAutofit/>
          </a:bodyPr>
          <a:lstStyle/>
          <a:p>
            <a:r>
              <a:rPr lang="tr-TR" dirty="0"/>
              <a:t>Tüm aşılar ısıya hassastır. Ayrıca BCG, Kızamık, KKK, Kızamıkçık aşıları güneş ışığı gibi ultraviyoleye de hassastır. Aşıların tahrip olmasının sebebi, ısının </a:t>
            </a:r>
            <a:r>
              <a:rPr lang="tr-TR" dirty="0" smtClean="0"/>
              <a:t>etkisidir</a:t>
            </a:r>
            <a:r>
              <a:rPr lang="tr-TR" dirty="0"/>
              <a:t>. </a:t>
            </a:r>
            <a:endParaRPr lang="tr-TR" dirty="0" smtClean="0"/>
          </a:p>
          <a:p>
            <a:r>
              <a:rPr lang="tr-TR" dirty="0" smtClean="0"/>
              <a:t>Bir </a:t>
            </a:r>
            <a:r>
              <a:rPr lang="tr-TR" dirty="0"/>
              <a:t>kez aşının etkinliği kaybolur ya da azalırsa, aşılar eski haline döndürülemez, bu nedenle soğuk zincir süreklilik gerektirir. </a:t>
            </a:r>
          </a:p>
        </p:txBody>
      </p:sp>
    </p:spTree>
    <p:extLst>
      <p:ext uri="{BB962C8B-B14F-4D97-AF65-F5344CB8AC3E}">
        <p14:creationId xmlns="" xmlns:p14="http://schemas.microsoft.com/office/powerpoint/2010/main" val="164118388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err="1"/>
              <a:t>Polio</a:t>
            </a:r>
            <a:r>
              <a:rPr lang="tr-TR" dirty="0"/>
              <a:t>, Kızamık, KKK, Kızamıkçık, </a:t>
            </a:r>
            <a:r>
              <a:rPr lang="tr-TR" dirty="0" err="1"/>
              <a:t>liyofilize</a:t>
            </a:r>
            <a:r>
              <a:rPr lang="tr-TR" dirty="0"/>
              <a:t> </a:t>
            </a:r>
            <a:r>
              <a:rPr lang="tr-TR" dirty="0" err="1"/>
              <a:t>Hib</a:t>
            </a:r>
            <a:r>
              <a:rPr lang="tr-TR" dirty="0"/>
              <a:t> ve BCG aşıları dondurulabilirken; </a:t>
            </a:r>
            <a:r>
              <a:rPr lang="tr-TR" b="1" dirty="0" err="1"/>
              <a:t>DaBT</a:t>
            </a:r>
            <a:r>
              <a:rPr lang="tr-TR" b="1" dirty="0"/>
              <a:t>-İPA-</a:t>
            </a:r>
            <a:r>
              <a:rPr lang="tr-TR" b="1" dirty="0" err="1"/>
              <a:t>Hib</a:t>
            </a:r>
            <a:r>
              <a:rPr lang="tr-TR" b="1" dirty="0"/>
              <a:t>, DT, </a:t>
            </a:r>
            <a:r>
              <a:rPr lang="tr-TR" b="1" dirty="0" err="1"/>
              <a:t>Td</a:t>
            </a:r>
            <a:r>
              <a:rPr lang="tr-TR" b="1" dirty="0"/>
              <a:t>, Hepatit B ve KPA ile </a:t>
            </a:r>
            <a:r>
              <a:rPr lang="tr-TR" b="1" dirty="0" err="1"/>
              <a:t>liyofilize</a:t>
            </a:r>
            <a:r>
              <a:rPr lang="tr-TR" b="1" dirty="0"/>
              <a:t> aşıların sulandırıcılarının hiçbir zaman donmaması </a:t>
            </a:r>
            <a:r>
              <a:rPr lang="tr-TR" b="1" dirty="0" smtClean="0"/>
              <a:t>gerekir.</a:t>
            </a:r>
            <a:endParaRPr lang="tr-TR" b="1" dirty="0"/>
          </a:p>
          <a:p>
            <a:r>
              <a:rPr lang="tr-TR" dirty="0" smtClean="0"/>
              <a:t>Dondurulmaması </a:t>
            </a:r>
            <a:r>
              <a:rPr lang="tr-TR" dirty="0"/>
              <a:t>gereken aşılar ve sulandırıcılar donduğunda aşı olma özelliğini yitirmekte, geri dönmeyecek şekilde hasara uğrayarak çökeltiler oluşturabilmektedir.</a:t>
            </a:r>
          </a:p>
          <a:p>
            <a:endParaRPr lang="tr-TR" dirty="0"/>
          </a:p>
        </p:txBody>
      </p:sp>
    </p:spTree>
    <p:extLst>
      <p:ext uri="{BB962C8B-B14F-4D97-AF65-F5344CB8AC3E}">
        <p14:creationId xmlns="" xmlns:p14="http://schemas.microsoft.com/office/powerpoint/2010/main" val="214649429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692696"/>
            <a:ext cx="8229600" cy="1143000"/>
          </a:xfrm>
        </p:spPr>
        <p:txBody>
          <a:bodyPr>
            <a:normAutofit fontScale="90000"/>
          </a:bodyPr>
          <a:lstStyle/>
          <a:p>
            <a:r>
              <a:rPr lang="tr-TR" b="1" dirty="0"/>
              <a:t>İl düzeyinde soğuk zincir uygulamaları aşağıdaki kurallara göre düzenlenir</a:t>
            </a:r>
            <a:r>
              <a:rPr lang="tr-TR" dirty="0"/>
              <a:t>:</a:t>
            </a:r>
            <a:br>
              <a:rPr lang="tr-TR" dirty="0"/>
            </a:br>
            <a:endParaRPr lang="tr-TR" dirty="0"/>
          </a:p>
        </p:txBody>
      </p:sp>
      <p:sp>
        <p:nvSpPr>
          <p:cNvPr id="3" name="İçerik Yer Tutucusu 2"/>
          <p:cNvSpPr>
            <a:spLocks noGrp="1"/>
          </p:cNvSpPr>
          <p:nvPr>
            <p:ph idx="1"/>
          </p:nvPr>
        </p:nvSpPr>
        <p:spPr>
          <a:xfrm>
            <a:off x="467544" y="1988840"/>
            <a:ext cx="8229600" cy="4525963"/>
          </a:xfrm>
        </p:spPr>
        <p:txBody>
          <a:bodyPr>
            <a:normAutofit fontScale="77500" lnSpcReduction="20000"/>
          </a:bodyPr>
          <a:lstStyle/>
          <a:p>
            <a:pPr lvl="1"/>
            <a:r>
              <a:rPr lang="tr-TR" dirty="0" smtClean="0"/>
              <a:t>Aşıların </a:t>
            </a:r>
            <a:r>
              <a:rPr lang="tr-TR" dirty="0"/>
              <a:t>dağıtımında ve kullanımında son kullanma tarihleri mutlaka göz önüne alınarak, miadı (kullanım süresi) daha önce dolacak aşıların kullanımına öncelik verilmeli, miadı dolmuş olanlar imha edilmelidir.</a:t>
            </a:r>
          </a:p>
          <a:p>
            <a:pPr lvl="1"/>
            <a:r>
              <a:rPr lang="tr-TR" dirty="0"/>
              <a:t>Gönderilen aşılar farklı firmalar tarafından üretildiğinden uygulama dozları için mutlaka prospektüsleri kontrol edilmelidir.</a:t>
            </a:r>
          </a:p>
          <a:p>
            <a:pPr lvl="1"/>
            <a:r>
              <a:rPr lang="tr-TR" dirty="0"/>
              <a:t>İl depolarında bulunan soğuk hava depoları, buzdolapları ve sağlık kuruluşlarında bulunan buzdolaplarının içerisine aşı, </a:t>
            </a:r>
            <a:r>
              <a:rPr lang="tr-TR" dirty="0" err="1"/>
              <a:t>antiserum</a:t>
            </a:r>
            <a:r>
              <a:rPr lang="tr-TR" dirty="0"/>
              <a:t>, buz aküsü ve su bidonlarından başka hiçbir malzeme (ilaç, yiyecek, içecek, enjektör, </a:t>
            </a:r>
            <a:r>
              <a:rPr lang="tr-TR" dirty="0" err="1"/>
              <a:t>vb</a:t>
            </a:r>
            <a:r>
              <a:rPr lang="tr-TR" dirty="0"/>
              <a:t>) konulmamalıdır. Aşı uygulanan birimlerde sulandırıcılar da buzdolabında saklanmalıdır.</a:t>
            </a:r>
          </a:p>
          <a:p>
            <a:pPr lvl="1"/>
            <a:r>
              <a:rPr lang="tr-TR" dirty="0"/>
              <a:t>Aşı dolabı olarak buzluk ve alt bölümü ayrı olan çift kapılı </a:t>
            </a:r>
            <a:r>
              <a:rPr lang="tr-TR" dirty="0" err="1"/>
              <a:t>no-frost</a:t>
            </a:r>
            <a:r>
              <a:rPr lang="tr-TR" dirty="0"/>
              <a:t> buzdolapları tercih edilmelidir. </a:t>
            </a:r>
          </a:p>
          <a:p>
            <a:endParaRPr lang="tr-TR" dirty="0"/>
          </a:p>
        </p:txBody>
      </p:sp>
    </p:spTree>
    <p:extLst>
      <p:ext uri="{BB962C8B-B14F-4D97-AF65-F5344CB8AC3E}">
        <p14:creationId xmlns="" xmlns:p14="http://schemas.microsoft.com/office/powerpoint/2010/main" val="154070060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pPr lvl="1"/>
            <a:r>
              <a:rPr lang="tr-TR" dirty="0"/>
              <a:t>Aşı dolaplarında en az bir adet güvenilir termometre olmalıdır. Termometrelerin sürekli ısı kaydeden ve belirlenen aralığın dışına çıktığında uyarı veren modelleri tercih edilmelidir. Bozulan veya kırılan termometre hemen yenisi ile değiştirilmelidir. </a:t>
            </a:r>
            <a:r>
              <a:rPr lang="tr-TR" b="1" dirty="0"/>
              <a:t>Buzdolabının ısısı +2 ila +8 </a:t>
            </a:r>
            <a:r>
              <a:rPr lang="tr-TR" b="1" baseline="30000" dirty="0" err="1"/>
              <a:t>o</a:t>
            </a:r>
            <a:r>
              <a:rPr lang="tr-TR" b="1" dirty="0" err="1"/>
              <a:t>C</a:t>
            </a:r>
            <a:r>
              <a:rPr lang="tr-TR" b="1" dirty="0"/>
              <a:t> arasında korunmalıdır. Özellikle +4 </a:t>
            </a:r>
            <a:r>
              <a:rPr lang="tr-TR" b="1" baseline="30000" dirty="0" err="1"/>
              <a:t>o</a:t>
            </a:r>
            <a:r>
              <a:rPr lang="tr-TR" b="1" dirty="0" err="1"/>
              <a:t>C’de</a:t>
            </a:r>
            <a:r>
              <a:rPr lang="tr-TR" b="1" dirty="0"/>
              <a:t> kalması sağlanmalıdır.</a:t>
            </a:r>
            <a:endParaRPr lang="tr-TR" dirty="0"/>
          </a:p>
          <a:p>
            <a:r>
              <a:rPr lang="tr-TR" dirty="0"/>
              <a:t>Buzdolabı her açıldığında ısının kontrol edilmesi gerektiği </a:t>
            </a:r>
            <a:r>
              <a:rPr lang="tr-TR" u="sng" dirty="0"/>
              <a:t>unutulmamalıdır</a:t>
            </a:r>
            <a:r>
              <a:rPr lang="tr-TR" dirty="0"/>
              <a:t>. Buzdolabının kapısına bir ısı izlem çizelgesi yapıştırılarak dolabın ısısı </a:t>
            </a:r>
            <a:r>
              <a:rPr lang="tr-TR" b="1" dirty="0"/>
              <a:t>sabah ve akşam</a:t>
            </a:r>
            <a:r>
              <a:rPr lang="tr-TR" dirty="0"/>
              <a:t> bu çizelgeye kaydedilmelidir. Isı izlem çizelgesinin altında soğuk zincir sorumlusunun ve yedeğinin adı, soyadı bulunmalıdır</a:t>
            </a:r>
          </a:p>
        </p:txBody>
      </p:sp>
    </p:spTree>
    <p:extLst>
      <p:ext uri="{BB962C8B-B14F-4D97-AF65-F5344CB8AC3E}">
        <p14:creationId xmlns="" xmlns:p14="http://schemas.microsoft.com/office/powerpoint/2010/main" val="209864811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lvl="1"/>
            <a:r>
              <a:rPr lang="tr-TR" dirty="0"/>
              <a:t>Aşıların saklandığı buzdolabı aşırı soğuk ve sıcağa maruz kalmayacak şekilde uygun bir odaya yerleştirilmelidir. Buzdolabı kışın ısıtılan odalardan birine gölgede olacak şekilde, ısıtıcılardan uzak, duvardan en az 10–15 cm mesafede düz bir zemine yerleştirilmelidir.</a:t>
            </a:r>
          </a:p>
          <a:p>
            <a:r>
              <a:rPr lang="tr-TR" dirty="0"/>
              <a:t>Tatil dönemleri ve elektrik kesintilerinde, il ve kurum düzeyinde soğuk zincir sorumluları dolap ısısını kontrol ederek gereken önlemleri almalıdır</a:t>
            </a:r>
          </a:p>
        </p:txBody>
      </p:sp>
    </p:spTree>
    <p:extLst>
      <p:ext uri="{BB962C8B-B14F-4D97-AF65-F5344CB8AC3E}">
        <p14:creationId xmlns="" xmlns:p14="http://schemas.microsoft.com/office/powerpoint/2010/main" val="4530996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548680"/>
            <a:ext cx="8229600" cy="1143000"/>
          </a:xfrm>
        </p:spPr>
        <p:txBody>
          <a:bodyPr>
            <a:normAutofit fontScale="90000"/>
          </a:bodyPr>
          <a:lstStyle/>
          <a:p>
            <a:r>
              <a:rPr lang="tr-TR" b="1" dirty="0"/>
              <a:t>Buzdolabına Aşı Yerleştirirken Dikkat Edilecek </a:t>
            </a:r>
            <a:r>
              <a:rPr lang="tr-TR" b="1" dirty="0" smtClean="0"/>
              <a:t>Hususlar</a:t>
            </a:r>
            <a:r>
              <a:rPr lang="tr-TR" dirty="0"/>
              <a:t/>
            </a:r>
            <a:br>
              <a:rPr lang="tr-TR" dirty="0"/>
            </a:br>
            <a:endParaRPr lang="tr-TR" dirty="0"/>
          </a:p>
        </p:txBody>
      </p:sp>
      <p:sp>
        <p:nvSpPr>
          <p:cNvPr id="3" name="İçerik Yer Tutucusu 2"/>
          <p:cNvSpPr>
            <a:spLocks noGrp="1"/>
          </p:cNvSpPr>
          <p:nvPr>
            <p:ph idx="1"/>
          </p:nvPr>
        </p:nvSpPr>
        <p:spPr>
          <a:xfrm>
            <a:off x="467544" y="1772816"/>
            <a:ext cx="8229600" cy="4525963"/>
          </a:xfrm>
        </p:spPr>
        <p:txBody>
          <a:bodyPr>
            <a:normAutofit/>
          </a:bodyPr>
          <a:lstStyle/>
          <a:p>
            <a:pPr lvl="1"/>
            <a:r>
              <a:rPr lang="tr-TR" dirty="0" smtClean="0"/>
              <a:t>Buzdolaplarının </a:t>
            </a:r>
            <a:r>
              <a:rPr lang="tr-TR" dirty="0"/>
              <a:t>standart olarak üstten soğutma yapmadığı çeşitli modellerde alttan, yan duvardan soğutmalı sistemlerin olduğu unutulmamalı ve buzdolabı kullanım kılavuzu dikkatle incelenerek soğutmanın hangi bölümden yapıldığı, daha soğuk ve daha sıcak rafların hangisi olduğu mutlaka öğrenilmeli ve aşı yerleşimi buna göre düzenlenmelidir. </a:t>
            </a:r>
          </a:p>
          <a:p>
            <a:endParaRPr lang="tr-TR" dirty="0"/>
          </a:p>
        </p:txBody>
      </p:sp>
    </p:spTree>
    <p:extLst>
      <p:ext uri="{BB962C8B-B14F-4D97-AF65-F5344CB8AC3E}">
        <p14:creationId xmlns="" xmlns:p14="http://schemas.microsoft.com/office/powerpoint/2010/main" val="29314918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457200" y="1600200"/>
            <a:ext cx="8229600" cy="4853136"/>
          </a:xfrm>
        </p:spPr>
        <p:txBody>
          <a:bodyPr>
            <a:normAutofit fontScale="77500" lnSpcReduction="20000"/>
          </a:bodyPr>
          <a:lstStyle/>
          <a:p>
            <a:r>
              <a:rPr lang="tr-TR" dirty="0"/>
              <a:t>Donmaya hassas olan aşılar buzdolabının soğutucu kısmından uzakta tutulmalı, aşılar orijinal kutularının içerisinde saklanmalı ve buzdolabının duvarı ile temas </a:t>
            </a:r>
            <a:r>
              <a:rPr lang="tr-TR" dirty="0" smtClean="0"/>
              <a:t>ettirilmemelidir.</a:t>
            </a:r>
          </a:p>
          <a:p>
            <a:endParaRPr lang="tr-TR" dirty="0"/>
          </a:p>
          <a:p>
            <a:pPr marL="0" indent="0">
              <a:buNone/>
            </a:pPr>
            <a:r>
              <a:rPr lang="tr-TR" dirty="0" smtClean="0"/>
              <a:t>Aşıların </a:t>
            </a:r>
            <a:r>
              <a:rPr lang="tr-TR" dirty="0"/>
              <a:t>donmaya karşı hassasiyetleri (en hassas olandan başlayarak);</a:t>
            </a:r>
          </a:p>
          <a:p>
            <a:pPr marL="0" indent="0">
              <a:buNone/>
            </a:pPr>
            <a:r>
              <a:rPr lang="tr-TR" dirty="0"/>
              <a:t>- Hepatit B aşısı </a:t>
            </a:r>
          </a:p>
          <a:p>
            <a:pPr marL="0" indent="0">
              <a:buNone/>
            </a:pPr>
            <a:r>
              <a:rPr lang="tr-TR" dirty="0"/>
              <a:t>- </a:t>
            </a:r>
            <a:r>
              <a:rPr lang="tr-TR" dirty="0" err="1"/>
              <a:t>DaBT</a:t>
            </a:r>
            <a:r>
              <a:rPr lang="tr-TR" dirty="0"/>
              <a:t>-IPA-</a:t>
            </a:r>
            <a:r>
              <a:rPr lang="tr-TR" dirty="0" err="1"/>
              <a:t>Hib</a:t>
            </a:r>
            <a:r>
              <a:rPr lang="tr-TR" dirty="0"/>
              <a:t>, KPA, PPD, grip aşısı, tüm </a:t>
            </a:r>
            <a:r>
              <a:rPr lang="tr-TR" dirty="0" err="1"/>
              <a:t>antiserumlar</a:t>
            </a:r>
            <a:r>
              <a:rPr lang="tr-TR" dirty="0"/>
              <a:t> </a:t>
            </a:r>
          </a:p>
          <a:p>
            <a:pPr marL="0" indent="0">
              <a:buNone/>
            </a:pPr>
            <a:r>
              <a:rPr lang="tr-TR" dirty="0"/>
              <a:t>-</a:t>
            </a:r>
            <a:r>
              <a:rPr lang="tr-TR" dirty="0" err="1"/>
              <a:t>Td</a:t>
            </a:r>
            <a:r>
              <a:rPr lang="tr-TR" dirty="0"/>
              <a:t>, DT, tüm sulandırıcılar,</a:t>
            </a:r>
          </a:p>
          <a:p>
            <a:pPr marL="0" indent="0">
              <a:buNone/>
            </a:pPr>
            <a:r>
              <a:rPr lang="tr-TR" dirty="0" smtClean="0"/>
              <a:t>-</a:t>
            </a:r>
            <a:r>
              <a:rPr lang="tr-TR" dirty="0"/>
              <a:t>Kızamık, KKK, BCG, </a:t>
            </a:r>
            <a:r>
              <a:rPr lang="tr-TR" dirty="0" err="1"/>
              <a:t>Hib</a:t>
            </a:r>
            <a:r>
              <a:rPr lang="tr-TR" dirty="0"/>
              <a:t>, </a:t>
            </a:r>
            <a:r>
              <a:rPr lang="tr-TR" dirty="0" err="1"/>
              <a:t>meningokok</a:t>
            </a:r>
            <a:r>
              <a:rPr lang="tr-TR" dirty="0"/>
              <a:t> aşıları (sulandırıcılar hariç),</a:t>
            </a:r>
          </a:p>
          <a:p>
            <a:pPr marL="0" indent="0">
              <a:buNone/>
            </a:pPr>
            <a:r>
              <a:rPr lang="tr-TR" dirty="0" smtClean="0"/>
              <a:t>-OPA</a:t>
            </a:r>
            <a:endParaRPr lang="tr-TR" dirty="0"/>
          </a:p>
        </p:txBody>
      </p:sp>
    </p:spTree>
    <p:extLst>
      <p:ext uri="{BB962C8B-B14F-4D97-AF65-F5344CB8AC3E}">
        <p14:creationId xmlns="" xmlns:p14="http://schemas.microsoft.com/office/powerpoint/2010/main" val="426900639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lvl="1"/>
            <a:r>
              <a:rPr lang="tr-TR" dirty="0"/>
              <a:t>Aşı yerleştirilmesinde, miadı yakın olan aşıların ön kısımda bulunmasına dikkat edilmelidir.</a:t>
            </a:r>
          </a:p>
          <a:p>
            <a:pPr lvl="1"/>
            <a:r>
              <a:rPr lang="tr-TR" dirty="0"/>
              <a:t>Dolap kapağına hiç bir şey konulmamalıdır.</a:t>
            </a:r>
          </a:p>
          <a:p>
            <a:pPr lvl="1"/>
            <a:r>
              <a:rPr lang="tr-TR" dirty="0"/>
              <a:t>Buzdolaplarının içerisine aşı, sulandırıcı, </a:t>
            </a:r>
            <a:r>
              <a:rPr lang="tr-TR" dirty="0" err="1"/>
              <a:t>antiserum</a:t>
            </a:r>
            <a:r>
              <a:rPr lang="tr-TR" dirty="0"/>
              <a:t>, buz aküsü ve su bidonlarından başka hiçbir malzeme (ilaç, yiyecek, içecek, enjektör, </a:t>
            </a:r>
            <a:r>
              <a:rPr lang="tr-TR" dirty="0" err="1"/>
              <a:t>vb</a:t>
            </a:r>
            <a:r>
              <a:rPr lang="tr-TR" dirty="0"/>
              <a:t>) konulmamalıdır. </a:t>
            </a:r>
          </a:p>
          <a:p>
            <a:pPr lvl="1"/>
            <a:r>
              <a:rPr lang="tr-TR" dirty="0"/>
              <a:t>Buzlukta aralıklı olarak dizilmiş buz aküleri bulundurulmalıdır.</a:t>
            </a:r>
          </a:p>
          <a:p>
            <a:pPr lvl="1"/>
            <a:r>
              <a:rPr lang="tr-TR" dirty="0"/>
              <a:t>Buzluğun 0,5 cm den fazla kalınlıkta buzlanmamasına dikkat edilmelidir.</a:t>
            </a:r>
          </a:p>
          <a:p>
            <a:pPr lvl="1"/>
            <a:r>
              <a:rPr lang="tr-TR" dirty="0"/>
              <a:t>Aşılar buzluğa konulmamalıdır. </a:t>
            </a:r>
          </a:p>
          <a:p>
            <a:endParaRPr lang="tr-TR" dirty="0"/>
          </a:p>
        </p:txBody>
      </p:sp>
    </p:spTree>
    <p:extLst>
      <p:ext uri="{BB962C8B-B14F-4D97-AF65-F5344CB8AC3E}">
        <p14:creationId xmlns="" xmlns:p14="http://schemas.microsoft.com/office/powerpoint/2010/main" val="36833358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solidFill>
                  <a:srgbClr val="C00000"/>
                </a:solidFill>
              </a:rPr>
              <a:t>BAĞIŞIKLAMA</a:t>
            </a:r>
            <a:endParaRPr lang="tr-TR" b="1" dirty="0">
              <a:solidFill>
                <a:srgbClr val="C00000"/>
              </a:solidFill>
            </a:endParaRPr>
          </a:p>
        </p:txBody>
      </p:sp>
      <p:pic>
        <p:nvPicPr>
          <p:cNvPr id="1026"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187718" y="1412776"/>
            <a:ext cx="8833551" cy="353122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spTree>
    <p:extLst>
      <p:ext uri="{BB962C8B-B14F-4D97-AF65-F5344CB8AC3E}">
        <p14:creationId xmlns="" xmlns:p14="http://schemas.microsoft.com/office/powerpoint/2010/main" val="125670192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1"/>
            <a:r>
              <a:rPr lang="tr-TR" b="1" dirty="0"/>
              <a:t>Üst rafına: </a:t>
            </a:r>
            <a:r>
              <a:rPr lang="tr-TR" dirty="0"/>
              <a:t>OPA, sulandırıcıları ayrı olmak üzere </a:t>
            </a:r>
            <a:r>
              <a:rPr lang="tr-TR" dirty="0" err="1"/>
              <a:t>Hib</a:t>
            </a:r>
            <a:r>
              <a:rPr lang="tr-TR" dirty="0"/>
              <a:t>, BCG, KKK, Kızamık ve Kızamıkçık aşıları </a:t>
            </a:r>
          </a:p>
          <a:p>
            <a:pPr lvl="1"/>
            <a:r>
              <a:rPr lang="tr-TR" b="1" dirty="0"/>
              <a:t>Orta rafına: </a:t>
            </a:r>
            <a:r>
              <a:rPr lang="tr-TR" dirty="0" err="1"/>
              <a:t>DaBT</a:t>
            </a:r>
            <a:r>
              <a:rPr lang="tr-TR" dirty="0"/>
              <a:t>-İPA-</a:t>
            </a:r>
            <a:r>
              <a:rPr lang="tr-TR" dirty="0" err="1"/>
              <a:t>Hib</a:t>
            </a:r>
            <a:r>
              <a:rPr lang="tr-TR" dirty="0"/>
              <a:t>, kuduz aşısı</a:t>
            </a:r>
          </a:p>
          <a:p>
            <a:pPr lvl="1"/>
            <a:r>
              <a:rPr lang="tr-TR" b="1" dirty="0"/>
              <a:t>Alt rafına: </a:t>
            </a:r>
            <a:r>
              <a:rPr lang="tr-TR" dirty="0"/>
              <a:t>KPA, Hep B, </a:t>
            </a:r>
            <a:r>
              <a:rPr lang="tr-TR" dirty="0" err="1"/>
              <a:t>Td</a:t>
            </a:r>
            <a:r>
              <a:rPr lang="tr-TR" dirty="0"/>
              <a:t>, DT aşıları ile PPD solüsyonu, aşı sulandırıcıları ve tüm </a:t>
            </a:r>
            <a:r>
              <a:rPr lang="tr-TR" dirty="0" err="1"/>
              <a:t>antiserumlar</a:t>
            </a:r>
            <a:r>
              <a:rPr lang="tr-TR" dirty="0"/>
              <a:t>, yerleştirilmelidir.</a:t>
            </a:r>
          </a:p>
          <a:p>
            <a:pPr lvl="1"/>
            <a:r>
              <a:rPr lang="tr-TR" dirty="0"/>
              <a:t>Ayrıca sulandırıcısı ayrı olmak üzere </a:t>
            </a:r>
            <a:r>
              <a:rPr lang="tr-TR" dirty="0" err="1"/>
              <a:t>meningokok</a:t>
            </a:r>
            <a:r>
              <a:rPr lang="tr-TR" dirty="0"/>
              <a:t> aşısı üst rafa; </a:t>
            </a:r>
            <a:r>
              <a:rPr lang="tr-TR" dirty="0" err="1"/>
              <a:t>meningokok</a:t>
            </a:r>
            <a:r>
              <a:rPr lang="tr-TR" dirty="0"/>
              <a:t> aşısının sulandırıcısı ve grip aşısı alt rafa konulmalıdır.</a:t>
            </a:r>
          </a:p>
          <a:p>
            <a:endParaRPr lang="tr-TR" dirty="0"/>
          </a:p>
        </p:txBody>
      </p:sp>
    </p:spTree>
    <p:extLst>
      <p:ext uri="{BB962C8B-B14F-4D97-AF65-F5344CB8AC3E}">
        <p14:creationId xmlns="" xmlns:p14="http://schemas.microsoft.com/office/powerpoint/2010/main" val="388289564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lvl="1"/>
            <a:r>
              <a:rPr lang="tr-TR" dirty="0"/>
              <a:t>En alt kısma (sebzelik) dolap ısısının sabit tutulmasına yardımcı olmak üzere su şişeleri yerleştirilmelidir.</a:t>
            </a:r>
          </a:p>
          <a:p>
            <a:pPr lvl="1"/>
            <a:r>
              <a:rPr lang="tr-TR" dirty="0"/>
              <a:t>Uzun süreli elektrik kesintilerinde buzdolabı ısısı düzenli olarak kontrol edilmeli, gerekirse buzluktaki buz aküleri buzdolabı kapağına yerleştirilmeli ve kapak sık sık </a:t>
            </a:r>
            <a:r>
              <a:rPr lang="tr-TR" u="sng" dirty="0"/>
              <a:t>açılmamalıdır.</a:t>
            </a:r>
            <a:r>
              <a:rPr lang="tr-TR" dirty="0"/>
              <a:t> </a:t>
            </a:r>
            <a:endParaRPr lang="tr-TR" dirty="0" smtClean="0"/>
          </a:p>
          <a:p>
            <a:pPr lvl="1"/>
            <a:r>
              <a:rPr lang="tr-TR" dirty="0" smtClean="0"/>
              <a:t>Aşılar </a:t>
            </a:r>
            <a:r>
              <a:rPr lang="tr-TR" dirty="0"/>
              <a:t>buzdolabı temizliği yapılırken aşı nakil kabında korunmalı ve buzdolabı çalıştırıldıktan sonra uygun ısı aralığına ulaşılınca buzdolabına aktarılmalıdır.</a:t>
            </a:r>
          </a:p>
          <a:p>
            <a:endParaRPr lang="tr-TR" dirty="0"/>
          </a:p>
        </p:txBody>
      </p:sp>
    </p:spTree>
    <p:extLst>
      <p:ext uri="{BB962C8B-B14F-4D97-AF65-F5344CB8AC3E}">
        <p14:creationId xmlns="" xmlns:p14="http://schemas.microsoft.com/office/powerpoint/2010/main" val="327519542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pic>
        <p:nvPicPr>
          <p:cNvPr id="1026" name="Picture 2" descr="buzdolabi"/>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1907704" y="-26609"/>
            <a:ext cx="4864100" cy="7010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305131204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600" dirty="0" smtClean="0"/>
              <a:t>AKTİF BAĞIŞIKLIKTA KULLANILAN AŞILAR</a:t>
            </a:r>
            <a:endParaRPr lang="tr-TR" sz="3600" dirty="0"/>
          </a:p>
        </p:txBody>
      </p:sp>
      <p:sp>
        <p:nvSpPr>
          <p:cNvPr id="3" name="2 İçerik Yer Tutucusu"/>
          <p:cNvSpPr>
            <a:spLocks noGrp="1"/>
          </p:cNvSpPr>
          <p:nvPr>
            <p:ph idx="1"/>
          </p:nvPr>
        </p:nvSpPr>
        <p:spPr>
          <a:xfrm>
            <a:off x="500034" y="1643050"/>
            <a:ext cx="8229600" cy="4525963"/>
          </a:xfrm>
        </p:spPr>
        <p:txBody>
          <a:bodyPr>
            <a:normAutofit/>
          </a:bodyPr>
          <a:lstStyle/>
          <a:p>
            <a:pPr>
              <a:buNone/>
            </a:pPr>
            <a:r>
              <a:rPr lang="tr-TR" b="1" dirty="0" smtClean="0">
                <a:solidFill>
                  <a:srgbClr val="C00000"/>
                </a:solidFill>
              </a:rPr>
              <a:t>TÜBERKÜLOZ (BCG) AŞISI</a:t>
            </a:r>
          </a:p>
          <a:p>
            <a:r>
              <a:rPr lang="tr-TR" b="1" dirty="0" smtClean="0">
                <a:solidFill>
                  <a:srgbClr val="002060"/>
                </a:solidFill>
              </a:rPr>
              <a:t>1921 </a:t>
            </a:r>
            <a:r>
              <a:rPr lang="tr-TR" b="1" dirty="0" err="1" smtClean="0">
                <a:solidFill>
                  <a:srgbClr val="002060"/>
                </a:solidFill>
              </a:rPr>
              <a:t>Calmette</a:t>
            </a:r>
            <a:r>
              <a:rPr lang="tr-TR" b="1" dirty="0" smtClean="0">
                <a:solidFill>
                  <a:srgbClr val="002060"/>
                </a:solidFill>
              </a:rPr>
              <a:t> </a:t>
            </a:r>
            <a:r>
              <a:rPr lang="tr-TR" b="1" dirty="0" err="1" smtClean="0">
                <a:solidFill>
                  <a:srgbClr val="002060"/>
                </a:solidFill>
              </a:rPr>
              <a:t>Guerin</a:t>
            </a:r>
            <a:r>
              <a:rPr lang="tr-TR" b="1" dirty="0" smtClean="0">
                <a:solidFill>
                  <a:srgbClr val="002060"/>
                </a:solidFill>
              </a:rPr>
              <a:t> </a:t>
            </a:r>
          </a:p>
          <a:p>
            <a:r>
              <a:rPr lang="tr-TR" b="1" dirty="0" smtClean="0">
                <a:solidFill>
                  <a:srgbClr val="002060"/>
                </a:solidFill>
              </a:rPr>
              <a:t>Sulandırıldıktan sonra orta rafa konulup 8 saat içinde kullanılmalı</a:t>
            </a:r>
          </a:p>
          <a:p>
            <a:r>
              <a:rPr lang="tr-TR" b="1" dirty="0" smtClean="0">
                <a:solidFill>
                  <a:srgbClr val="002060"/>
                </a:solidFill>
              </a:rPr>
              <a:t>%70-80 oranında koruyuculuk</a:t>
            </a:r>
          </a:p>
          <a:p>
            <a:r>
              <a:rPr lang="tr-TR" b="1" dirty="0" smtClean="0">
                <a:solidFill>
                  <a:srgbClr val="002060"/>
                </a:solidFill>
              </a:rPr>
              <a:t>5-10 yıl koruyuculuk süresi</a:t>
            </a:r>
          </a:p>
          <a:p>
            <a:r>
              <a:rPr lang="tr-TR" b="1" dirty="0" smtClean="0">
                <a:solidFill>
                  <a:srgbClr val="002060"/>
                </a:solidFill>
              </a:rPr>
              <a:t>Sol omuz başına 1 yaşa kadar 0,05 ml, daha büyüklere 0,1 ml deri içine yapılır.</a:t>
            </a:r>
          </a:p>
          <a:p>
            <a:pPr>
              <a:buNone/>
            </a:pPr>
            <a:endParaRPr lang="tr-TR" b="1" dirty="0" smtClean="0">
              <a:solidFill>
                <a:srgbClr val="002060"/>
              </a:solidFill>
            </a:endParaRPr>
          </a:p>
          <a:p>
            <a:pPr>
              <a:buNone/>
            </a:pPr>
            <a:endParaRPr lang="tr-TR" b="1" dirty="0" smtClean="0">
              <a:solidFill>
                <a:srgbClr val="002060"/>
              </a:solidFill>
            </a:endParaRPr>
          </a:p>
          <a:p>
            <a:endParaRPr lang="tr-TR" b="1" dirty="0">
              <a:solidFill>
                <a:srgbClr val="C00000"/>
              </a:solidFill>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b="1" dirty="0" err="1" smtClean="0">
                <a:solidFill>
                  <a:srgbClr val="C00000"/>
                </a:solidFill>
              </a:rPr>
              <a:t>DaBT</a:t>
            </a:r>
            <a:r>
              <a:rPr lang="tr-TR" b="1" dirty="0" smtClean="0">
                <a:solidFill>
                  <a:srgbClr val="C00000"/>
                </a:solidFill>
              </a:rPr>
              <a:t>-IPA- </a:t>
            </a:r>
            <a:r>
              <a:rPr lang="tr-TR" b="1" dirty="0" err="1" smtClean="0">
                <a:solidFill>
                  <a:srgbClr val="C00000"/>
                </a:solidFill>
              </a:rPr>
              <a:t>Hib</a:t>
            </a:r>
            <a:r>
              <a:rPr lang="tr-TR" b="1" dirty="0" smtClean="0">
                <a:solidFill>
                  <a:srgbClr val="C00000"/>
                </a:solidFill>
              </a:rPr>
              <a:t> </a:t>
            </a:r>
          </a:p>
          <a:p>
            <a:r>
              <a:rPr lang="tr-TR" b="1" dirty="0" smtClean="0">
                <a:solidFill>
                  <a:srgbClr val="C00000"/>
                </a:solidFill>
              </a:rPr>
              <a:t>(</a:t>
            </a:r>
            <a:r>
              <a:rPr lang="tr-TR" dirty="0" smtClean="0">
                <a:solidFill>
                  <a:srgbClr val="C00000"/>
                </a:solidFill>
              </a:rPr>
              <a:t>Difteri-</a:t>
            </a:r>
            <a:r>
              <a:rPr lang="tr-TR" dirty="0" err="1" smtClean="0">
                <a:solidFill>
                  <a:srgbClr val="C00000"/>
                </a:solidFill>
              </a:rPr>
              <a:t>Aselüler</a:t>
            </a:r>
            <a:r>
              <a:rPr lang="tr-TR" dirty="0" smtClean="0">
                <a:solidFill>
                  <a:srgbClr val="C00000"/>
                </a:solidFill>
              </a:rPr>
              <a:t> Boğmaca-</a:t>
            </a:r>
            <a:r>
              <a:rPr lang="tr-TR" dirty="0" err="1" smtClean="0">
                <a:solidFill>
                  <a:srgbClr val="C00000"/>
                </a:solidFill>
              </a:rPr>
              <a:t>Tetanoz</a:t>
            </a:r>
            <a:r>
              <a:rPr lang="tr-TR" dirty="0" smtClean="0">
                <a:solidFill>
                  <a:srgbClr val="C00000"/>
                </a:solidFill>
              </a:rPr>
              <a:t>- </a:t>
            </a:r>
            <a:r>
              <a:rPr lang="tr-TR" dirty="0" err="1" smtClean="0">
                <a:solidFill>
                  <a:srgbClr val="C00000"/>
                </a:solidFill>
              </a:rPr>
              <a:t>İnaktif</a:t>
            </a:r>
            <a:r>
              <a:rPr lang="tr-TR" dirty="0" smtClean="0">
                <a:solidFill>
                  <a:srgbClr val="C00000"/>
                </a:solidFill>
              </a:rPr>
              <a:t> </a:t>
            </a:r>
            <a:r>
              <a:rPr lang="tr-TR" dirty="0" err="1" smtClean="0">
                <a:solidFill>
                  <a:srgbClr val="C00000"/>
                </a:solidFill>
              </a:rPr>
              <a:t>Polio</a:t>
            </a:r>
            <a:r>
              <a:rPr lang="tr-TR" dirty="0" smtClean="0">
                <a:solidFill>
                  <a:srgbClr val="C00000"/>
                </a:solidFill>
              </a:rPr>
              <a:t>-</a:t>
            </a:r>
            <a:r>
              <a:rPr lang="tr-TR" dirty="0" err="1" smtClean="0">
                <a:solidFill>
                  <a:srgbClr val="C00000"/>
                </a:solidFill>
              </a:rPr>
              <a:t>Hemofilüs</a:t>
            </a:r>
            <a:r>
              <a:rPr lang="tr-TR" dirty="0" smtClean="0">
                <a:solidFill>
                  <a:srgbClr val="C00000"/>
                </a:solidFill>
              </a:rPr>
              <a:t> </a:t>
            </a:r>
            <a:r>
              <a:rPr lang="tr-TR" dirty="0" err="1" smtClean="0">
                <a:solidFill>
                  <a:srgbClr val="C00000"/>
                </a:solidFill>
              </a:rPr>
              <a:t>İnfluenza</a:t>
            </a:r>
            <a:r>
              <a:rPr lang="tr-TR" dirty="0" smtClean="0">
                <a:solidFill>
                  <a:srgbClr val="C00000"/>
                </a:solidFill>
              </a:rPr>
              <a:t> Tip B)</a:t>
            </a:r>
          </a:p>
          <a:p>
            <a:r>
              <a:rPr lang="tr-TR" dirty="0" smtClean="0"/>
              <a:t>Orta Rafta</a:t>
            </a:r>
          </a:p>
          <a:p>
            <a:r>
              <a:rPr lang="tr-TR" dirty="0" smtClean="0"/>
              <a:t>0,5 ml IM</a:t>
            </a:r>
          </a:p>
          <a:p>
            <a:r>
              <a:rPr lang="tr-TR" dirty="0" smtClean="0"/>
              <a:t>2.,4.,6. ayların bitimi ve 18. ay bitimi </a:t>
            </a:r>
            <a:r>
              <a:rPr lang="tr-TR" dirty="0" err="1" smtClean="0"/>
              <a:t>Rapel</a:t>
            </a:r>
            <a:r>
              <a:rPr lang="tr-TR" dirty="0" smtClean="0"/>
              <a:t> doz</a:t>
            </a:r>
            <a:endParaRPr lang="tr-TR" dirty="0"/>
          </a:p>
        </p:txBody>
      </p:sp>
      <p:sp>
        <p:nvSpPr>
          <p:cNvPr id="4" name="1 Başlık"/>
          <p:cNvSpPr>
            <a:spLocks noGrp="1"/>
          </p:cNvSpPr>
          <p:nvPr>
            <p:ph type="title"/>
          </p:nvPr>
        </p:nvSpPr>
        <p:spPr/>
        <p:txBody>
          <a:bodyPr>
            <a:normAutofit/>
          </a:bodyPr>
          <a:lstStyle/>
          <a:p>
            <a:r>
              <a:rPr lang="tr-TR" sz="3600" dirty="0" smtClean="0"/>
              <a:t>AKTİF BAĞIŞIKLIKTA KULLANILAN AŞILAR</a:t>
            </a:r>
            <a:endParaRPr lang="tr-TR" sz="3600"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5720" y="214290"/>
            <a:ext cx="8543956" cy="1143000"/>
          </a:xfrm>
        </p:spPr>
        <p:txBody>
          <a:bodyPr>
            <a:normAutofit fontScale="90000"/>
          </a:bodyPr>
          <a:lstStyle/>
          <a:p>
            <a:r>
              <a:rPr lang="tr-TR" dirty="0" smtClean="0"/>
              <a:t>AKTİF BAĞIŞIKLIKTA KULLANILAN AŞILAR</a:t>
            </a:r>
            <a:endParaRPr lang="tr-TR" dirty="0"/>
          </a:p>
        </p:txBody>
      </p:sp>
      <p:sp>
        <p:nvSpPr>
          <p:cNvPr id="3" name="2 İçerik Yer Tutucusu"/>
          <p:cNvSpPr>
            <a:spLocks noGrp="1"/>
          </p:cNvSpPr>
          <p:nvPr>
            <p:ph idx="1"/>
          </p:nvPr>
        </p:nvSpPr>
        <p:spPr/>
        <p:txBody>
          <a:bodyPr/>
          <a:lstStyle/>
          <a:p>
            <a:r>
              <a:rPr lang="tr-TR" b="1" dirty="0" err="1" smtClean="0">
                <a:solidFill>
                  <a:srgbClr val="C00000"/>
                </a:solidFill>
              </a:rPr>
              <a:t>Polio</a:t>
            </a:r>
            <a:r>
              <a:rPr lang="tr-TR" b="1" dirty="0" smtClean="0">
                <a:solidFill>
                  <a:srgbClr val="C00000"/>
                </a:solidFill>
              </a:rPr>
              <a:t> Aşısı</a:t>
            </a:r>
          </a:p>
          <a:p>
            <a:pPr lvl="1"/>
            <a:r>
              <a:rPr lang="tr-TR" dirty="0" smtClean="0">
                <a:solidFill>
                  <a:srgbClr val="C00000"/>
                </a:solidFill>
              </a:rPr>
              <a:t>IPA: </a:t>
            </a:r>
            <a:r>
              <a:rPr lang="tr-TR" dirty="0" smtClean="0"/>
              <a:t>1954, IM, Beşli aşı içinde yer alır.</a:t>
            </a:r>
          </a:p>
          <a:p>
            <a:pPr lvl="1"/>
            <a:r>
              <a:rPr lang="tr-TR" dirty="0" smtClean="0">
                <a:solidFill>
                  <a:srgbClr val="C00000"/>
                </a:solidFill>
              </a:rPr>
              <a:t>OPA:</a:t>
            </a:r>
            <a:r>
              <a:rPr lang="tr-TR" dirty="0" smtClean="0"/>
              <a:t>1963, Üç tip canlı </a:t>
            </a:r>
            <a:r>
              <a:rPr lang="tr-TR" dirty="0" err="1" smtClean="0"/>
              <a:t>polio</a:t>
            </a:r>
            <a:r>
              <a:rPr lang="tr-TR" dirty="0" smtClean="0"/>
              <a:t> virüsünü içerir.</a:t>
            </a:r>
          </a:p>
          <a:p>
            <a:pPr lvl="1">
              <a:buNone/>
            </a:pPr>
            <a:r>
              <a:rPr lang="tr-TR" dirty="0" smtClean="0"/>
              <a:t>             6. ay ve 18. bitiminde yapılır.</a:t>
            </a:r>
          </a:p>
          <a:p>
            <a:pPr lvl="1">
              <a:buNone/>
            </a:pPr>
            <a:r>
              <a:rPr lang="tr-TR" dirty="0" smtClean="0"/>
              <a:t>%90-100 Koruyucu</a:t>
            </a:r>
          </a:p>
          <a:p>
            <a:pPr lvl="1">
              <a:buNone/>
            </a:pPr>
            <a:endParaRPr lang="tr-TR"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214290"/>
            <a:ext cx="8686800" cy="1143000"/>
          </a:xfrm>
        </p:spPr>
        <p:txBody>
          <a:bodyPr>
            <a:normAutofit fontScale="90000"/>
          </a:bodyPr>
          <a:lstStyle/>
          <a:p>
            <a:r>
              <a:rPr lang="tr-TR" dirty="0" smtClean="0"/>
              <a:t>AKTİF BAĞIŞIKLIKTA KULLANILAN AŞILAR</a:t>
            </a:r>
            <a:endParaRPr lang="tr-TR" dirty="0"/>
          </a:p>
        </p:txBody>
      </p:sp>
      <p:sp>
        <p:nvSpPr>
          <p:cNvPr id="3" name="2 İçerik Yer Tutucusu"/>
          <p:cNvSpPr>
            <a:spLocks noGrp="1"/>
          </p:cNvSpPr>
          <p:nvPr>
            <p:ph idx="1"/>
          </p:nvPr>
        </p:nvSpPr>
        <p:spPr/>
        <p:txBody>
          <a:bodyPr/>
          <a:lstStyle/>
          <a:p>
            <a:r>
              <a:rPr lang="tr-TR" b="1" dirty="0" smtClean="0">
                <a:solidFill>
                  <a:srgbClr val="C00000"/>
                </a:solidFill>
              </a:rPr>
              <a:t>Kızamık-Kızamıkçık-Kabakulak (KKK)</a:t>
            </a:r>
          </a:p>
          <a:p>
            <a:r>
              <a:rPr lang="tr-TR" dirty="0" smtClean="0"/>
              <a:t>Canlı virüs aşısı</a:t>
            </a:r>
          </a:p>
          <a:p>
            <a:r>
              <a:rPr lang="tr-TR" dirty="0" smtClean="0"/>
              <a:t>%95 koruyucu</a:t>
            </a:r>
          </a:p>
          <a:p>
            <a:r>
              <a:rPr lang="tr-TR" dirty="0" smtClean="0"/>
              <a:t>0,5 ml IM / SC</a:t>
            </a:r>
          </a:p>
          <a:p>
            <a:r>
              <a:rPr lang="tr-TR" dirty="0" smtClean="0"/>
              <a:t>En üst raf</a:t>
            </a:r>
          </a:p>
          <a:p>
            <a:r>
              <a:rPr lang="tr-TR" dirty="0" smtClean="0"/>
              <a:t>12. ay bitimi 1 doz, İlkokul 1. sınıf </a:t>
            </a:r>
            <a:r>
              <a:rPr lang="tr-TR" dirty="0" err="1" smtClean="0"/>
              <a:t>Rapel</a:t>
            </a:r>
            <a:endParaRPr lang="tr-TR" dirty="0" smtClean="0"/>
          </a:p>
          <a:p>
            <a:endParaRPr lang="tr-TR" dirty="0" smtClean="0"/>
          </a:p>
          <a:p>
            <a:endParaRPr lang="tr-TR" dirty="0" smtClean="0"/>
          </a:p>
          <a:p>
            <a:endParaRPr lang="tr-TR"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274638"/>
            <a:ext cx="8643998" cy="1143000"/>
          </a:xfrm>
        </p:spPr>
        <p:txBody>
          <a:bodyPr>
            <a:normAutofit fontScale="90000"/>
          </a:bodyPr>
          <a:lstStyle/>
          <a:p>
            <a:r>
              <a:rPr lang="tr-TR" dirty="0" smtClean="0"/>
              <a:t>AKTİF BAĞIŞIKLIKTA KULLANILAN AŞILAR</a:t>
            </a:r>
            <a:endParaRPr lang="tr-TR" dirty="0"/>
          </a:p>
        </p:txBody>
      </p:sp>
      <p:sp>
        <p:nvSpPr>
          <p:cNvPr id="3" name="2 İçerik Yer Tutucusu"/>
          <p:cNvSpPr>
            <a:spLocks noGrp="1"/>
          </p:cNvSpPr>
          <p:nvPr>
            <p:ph idx="1"/>
          </p:nvPr>
        </p:nvSpPr>
        <p:spPr/>
        <p:txBody>
          <a:bodyPr/>
          <a:lstStyle/>
          <a:p>
            <a:r>
              <a:rPr lang="tr-TR" b="1" dirty="0" smtClean="0">
                <a:solidFill>
                  <a:srgbClr val="C00000"/>
                </a:solidFill>
              </a:rPr>
              <a:t>Hepatit A Aşısı</a:t>
            </a:r>
          </a:p>
          <a:p>
            <a:r>
              <a:rPr lang="tr-TR" dirty="0" smtClean="0"/>
              <a:t>18 ve 24. ay bitimi </a:t>
            </a:r>
          </a:p>
          <a:p>
            <a:r>
              <a:rPr lang="tr-TR" dirty="0" smtClean="0"/>
              <a:t>0,5 ml, IM</a:t>
            </a:r>
          </a:p>
          <a:p>
            <a:r>
              <a:rPr lang="tr-TR" dirty="0" smtClean="0"/>
              <a:t>Alt raf</a:t>
            </a:r>
          </a:p>
          <a:p>
            <a:r>
              <a:rPr lang="tr-TR" dirty="0" smtClean="0"/>
              <a:t>%99 koruyucu</a:t>
            </a:r>
          </a:p>
          <a:p>
            <a:endParaRPr lang="tr-TR" b="1" dirty="0">
              <a:solidFill>
                <a:srgbClr val="C00000"/>
              </a:solidFill>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5720" y="274638"/>
            <a:ext cx="8858280" cy="1143000"/>
          </a:xfrm>
        </p:spPr>
        <p:txBody>
          <a:bodyPr>
            <a:normAutofit fontScale="90000"/>
          </a:bodyPr>
          <a:lstStyle/>
          <a:p>
            <a:r>
              <a:rPr lang="tr-TR" dirty="0" smtClean="0"/>
              <a:t>AKTİF BAĞIŞIKLIKTA KULLANILAN AŞILAR</a:t>
            </a:r>
            <a:endParaRPr lang="tr-TR" dirty="0"/>
          </a:p>
        </p:txBody>
      </p:sp>
      <p:sp>
        <p:nvSpPr>
          <p:cNvPr id="3" name="2 İçerik Yer Tutucusu"/>
          <p:cNvSpPr>
            <a:spLocks noGrp="1"/>
          </p:cNvSpPr>
          <p:nvPr>
            <p:ph idx="1"/>
          </p:nvPr>
        </p:nvSpPr>
        <p:spPr/>
        <p:txBody>
          <a:bodyPr/>
          <a:lstStyle/>
          <a:p>
            <a:r>
              <a:rPr lang="tr-TR" b="1" dirty="0" smtClean="0">
                <a:solidFill>
                  <a:srgbClr val="C00000"/>
                </a:solidFill>
              </a:rPr>
              <a:t>Hepatit B aşısı</a:t>
            </a:r>
          </a:p>
          <a:p>
            <a:r>
              <a:rPr lang="tr-TR" dirty="0" smtClean="0"/>
              <a:t>Dondurulmamalı</a:t>
            </a:r>
          </a:p>
          <a:p>
            <a:r>
              <a:rPr lang="tr-TR" dirty="0" smtClean="0"/>
              <a:t>%90-95 koruyucu</a:t>
            </a:r>
          </a:p>
          <a:p>
            <a:r>
              <a:rPr lang="tr-TR" dirty="0" err="1" smtClean="0"/>
              <a:t>Yenidoğan</a:t>
            </a:r>
            <a:r>
              <a:rPr lang="tr-TR" dirty="0" smtClean="0"/>
              <a:t> ve süt çocukları 0,5 ml</a:t>
            </a:r>
          </a:p>
          <a:p>
            <a:pPr lvl="1"/>
            <a:r>
              <a:rPr lang="tr-TR" dirty="0" smtClean="0"/>
              <a:t>0., 1. ve 6. ay bitimi 3 doz</a:t>
            </a:r>
          </a:p>
          <a:p>
            <a:r>
              <a:rPr lang="tr-TR" dirty="0" smtClean="0"/>
              <a:t>Yetişkinlere 1 ml IM</a:t>
            </a:r>
            <a:endParaRPr lang="tr-TR"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14282" y="142852"/>
            <a:ext cx="8643998" cy="1143000"/>
          </a:xfrm>
        </p:spPr>
        <p:txBody>
          <a:bodyPr>
            <a:normAutofit/>
          </a:bodyPr>
          <a:lstStyle/>
          <a:p>
            <a:r>
              <a:rPr lang="tr-TR" b="1" dirty="0" smtClean="0">
                <a:solidFill>
                  <a:srgbClr val="C00000"/>
                </a:solidFill>
              </a:rPr>
              <a:t>Hepatit B aşısı için risk grupları-1</a:t>
            </a:r>
          </a:p>
        </p:txBody>
      </p:sp>
      <p:sp>
        <p:nvSpPr>
          <p:cNvPr id="3" name="2 İçerik Yer Tutucusu"/>
          <p:cNvSpPr>
            <a:spLocks noGrp="1"/>
          </p:cNvSpPr>
          <p:nvPr>
            <p:ph idx="1"/>
          </p:nvPr>
        </p:nvSpPr>
        <p:spPr>
          <a:xfrm>
            <a:off x="357158" y="1285860"/>
            <a:ext cx="8429684" cy="5286412"/>
          </a:xfrm>
        </p:spPr>
        <p:txBody>
          <a:bodyPr>
            <a:normAutofit fontScale="77500" lnSpcReduction="20000"/>
          </a:bodyPr>
          <a:lstStyle/>
          <a:p>
            <a:r>
              <a:rPr lang="tr-TR" dirty="0" smtClean="0"/>
              <a:t>Hasta ve hasta çıkartıları ile teması bulunan tüm sağlık personeli,</a:t>
            </a:r>
          </a:p>
          <a:p>
            <a:r>
              <a:rPr lang="tr-TR" dirty="0" smtClean="0"/>
              <a:t>Sağlık çalışanlarının yetiştirildiği tıp fakülteleri, diş hekimliği fakülteleri, sağlık meslek yüksekokulları vs. öğrencileri,</a:t>
            </a:r>
          </a:p>
          <a:p>
            <a:r>
              <a:rPr lang="tr-TR" dirty="0" smtClean="0"/>
              <a:t>Hemodiyaliz hastaları,</a:t>
            </a:r>
          </a:p>
          <a:p>
            <a:r>
              <a:rPr lang="tr-TR" dirty="0" smtClean="0"/>
              <a:t>Sık kan ve kan ürünü kullanmak zorunda kalanlar,</a:t>
            </a:r>
          </a:p>
          <a:p>
            <a:r>
              <a:rPr lang="tr-TR" dirty="0" smtClean="0"/>
              <a:t>Damar yoluyla uyuşturucu kullananlar,</a:t>
            </a:r>
          </a:p>
          <a:p>
            <a:r>
              <a:rPr lang="tr-TR" dirty="0" smtClean="0"/>
              <a:t>Hepatit B taşıyıcısı ile aile içi temaslılardan aşısız olanlar, </a:t>
            </a:r>
          </a:p>
          <a:p>
            <a:r>
              <a:rPr lang="tr-TR" dirty="0" smtClean="0"/>
              <a:t>Çok sayıda cinsel eşi olanlar ve para karşılığı cinsel ilişkide bulunanlar,</a:t>
            </a:r>
          </a:p>
          <a:p>
            <a:r>
              <a:rPr lang="tr-TR" dirty="0" smtClean="0"/>
              <a:t>Homoseksüeller,</a:t>
            </a:r>
          </a:p>
          <a:p>
            <a:r>
              <a:rPr lang="tr-TR" dirty="0" smtClean="0"/>
              <a:t>Hepatit B dışında kronik karaciğer hastalığı olanlar,</a:t>
            </a:r>
          </a:p>
          <a:p>
            <a:r>
              <a:rPr lang="tr-TR" dirty="0" smtClean="0"/>
              <a:t>Cezaevleri ve ıslahevlerinde olanlar,</a:t>
            </a:r>
          </a:p>
          <a:p>
            <a:r>
              <a:rPr lang="tr-TR" dirty="0" smtClean="0"/>
              <a:t>Endemik bölgelere seyahat edenler,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AKTİF</a:t>
            </a:r>
            <a:r>
              <a:rPr lang="tr-TR" dirty="0" smtClean="0"/>
              <a:t> BAĞIŞIKLIK</a:t>
            </a:r>
            <a:endParaRPr lang="tr-TR" dirty="0"/>
          </a:p>
        </p:txBody>
      </p:sp>
      <p:graphicFrame>
        <p:nvGraphicFramePr>
          <p:cNvPr id="5" name="İçerik Yer Tutucusu 4"/>
          <p:cNvGraphicFramePr>
            <a:graphicFrameLocks noGrp="1"/>
          </p:cNvGraphicFramePr>
          <p:nvPr>
            <p:ph idx="1"/>
            <p:extLst>
              <p:ext uri="{D42A27DB-BD31-4B8C-83A1-F6EECF244321}">
                <p14:modId xmlns="" xmlns:p14="http://schemas.microsoft.com/office/powerpoint/2010/main" val="1855849970"/>
              </p:ext>
            </p:extLst>
          </p:nvPr>
        </p:nvGraphicFramePr>
        <p:xfrm>
          <a:off x="611560" y="1628800"/>
          <a:ext cx="7931224" cy="4114800"/>
        </p:xfrm>
        <a:graphic>
          <a:graphicData uri="http://schemas.openxmlformats.org/drawingml/2006/table">
            <a:tbl>
              <a:tblPr firstRow="1" bandRow="1">
                <a:tableStyleId>{5C22544A-7EE6-4342-B048-85BDC9FD1C3A}</a:tableStyleId>
              </a:tblPr>
              <a:tblGrid>
                <a:gridCol w="2057400"/>
                <a:gridCol w="3425552"/>
                <a:gridCol w="2448272"/>
              </a:tblGrid>
              <a:tr h="370840">
                <a:tc>
                  <a:txBody>
                    <a:bodyPr/>
                    <a:lstStyle/>
                    <a:p>
                      <a:r>
                        <a:rPr lang="tr-TR" sz="2800" dirty="0" smtClean="0"/>
                        <a:t>BAĞIŞIKLIK</a:t>
                      </a:r>
                      <a:r>
                        <a:rPr lang="tr-TR" sz="2800" baseline="0" dirty="0" smtClean="0"/>
                        <a:t> TİPİ</a:t>
                      </a:r>
                      <a:endParaRPr lang="tr-TR" sz="2800" dirty="0"/>
                    </a:p>
                  </a:txBody>
                  <a:tcPr/>
                </a:tc>
                <a:tc>
                  <a:txBody>
                    <a:bodyPr/>
                    <a:lstStyle/>
                    <a:p>
                      <a:r>
                        <a:rPr lang="tr-TR" sz="2800" dirty="0" smtClean="0"/>
                        <a:t>KAZANILMA YOLU</a:t>
                      </a:r>
                      <a:endParaRPr lang="tr-TR" sz="2800" dirty="0"/>
                    </a:p>
                  </a:txBody>
                  <a:tcPr/>
                </a:tc>
                <a:tc>
                  <a:txBody>
                    <a:bodyPr/>
                    <a:lstStyle/>
                    <a:p>
                      <a:r>
                        <a:rPr lang="tr-TR" sz="2800" dirty="0" smtClean="0"/>
                        <a:t>ÖRNEKLER</a:t>
                      </a:r>
                      <a:endParaRPr lang="tr-TR" sz="2800" dirty="0"/>
                    </a:p>
                  </a:txBody>
                  <a:tcPr/>
                </a:tc>
              </a:tr>
              <a:tr h="370840">
                <a:tc>
                  <a:txBody>
                    <a:bodyPr/>
                    <a:lstStyle/>
                    <a:p>
                      <a:r>
                        <a:rPr lang="tr-TR" sz="2800" dirty="0" smtClean="0"/>
                        <a:t>DOĞAL</a:t>
                      </a:r>
                      <a:endParaRPr lang="tr-TR" sz="2800" dirty="0"/>
                    </a:p>
                  </a:txBody>
                  <a:tcPr/>
                </a:tc>
                <a:tc>
                  <a:txBody>
                    <a:bodyPr/>
                    <a:lstStyle/>
                    <a:p>
                      <a:r>
                        <a:rPr lang="tr-TR" sz="2800" dirty="0" smtClean="0"/>
                        <a:t>Alınan</a:t>
                      </a:r>
                      <a:r>
                        <a:rPr lang="tr-TR" sz="2800" baseline="0" dirty="0" smtClean="0"/>
                        <a:t> antijene yönelik enfeksiyon geçirilerek antikor oluşur</a:t>
                      </a:r>
                      <a:endParaRPr lang="tr-TR" sz="2800" dirty="0"/>
                    </a:p>
                  </a:txBody>
                  <a:tcPr/>
                </a:tc>
                <a:tc>
                  <a:txBody>
                    <a:bodyPr/>
                    <a:lstStyle/>
                    <a:p>
                      <a:r>
                        <a:rPr lang="tr-TR" sz="2800" dirty="0" smtClean="0"/>
                        <a:t>Suçiçeği</a:t>
                      </a:r>
                    </a:p>
                    <a:p>
                      <a:r>
                        <a:rPr lang="tr-TR" sz="2800" dirty="0" smtClean="0"/>
                        <a:t>Hepatit A</a:t>
                      </a:r>
                      <a:endParaRPr lang="tr-TR" sz="2800" dirty="0"/>
                    </a:p>
                  </a:txBody>
                  <a:tcPr/>
                </a:tc>
              </a:tr>
              <a:tr h="370840">
                <a:tc>
                  <a:txBody>
                    <a:bodyPr/>
                    <a:lstStyle/>
                    <a:p>
                      <a:r>
                        <a:rPr lang="tr-TR" sz="2800" dirty="0" smtClean="0"/>
                        <a:t>EDİNSEL</a:t>
                      </a:r>
                      <a:endParaRPr lang="tr-TR" sz="2800" dirty="0"/>
                    </a:p>
                  </a:txBody>
                  <a:tcPr/>
                </a:tc>
                <a:tc>
                  <a:txBody>
                    <a:bodyPr/>
                    <a:lstStyle/>
                    <a:p>
                      <a:r>
                        <a:rPr lang="tr-TR" sz="2800" dirty="0" smtClean="0"/>
                        <a:t>Antijen</a:t>
                      </a:r>
                      <a:r>
                        <a:rPr lang="tr-TR" sz="2800" baseline="0" dirty="0" smtClean="0"/>
                        <a:t> (aşı) verilmesiyle bağışıklık kazanılır</a:t>
                      </a:r>
                      <a:endParaRPr lang="tr-TR" sz="2800" dirty="0"/>
                    </a:p>
                  </a:txBody>
                  <a:tcPr/>
                </a:tc>
                <a:tc>
                  <a:txBody>
                    <a:bodyPr/>
                    <a:lstStyle/>
                    <a:p>
                      <a:r>
                        <a:rPr lang="tr-TR" sz="2800" dirty="0" smtClean="0"/>
                        <a:t>KKK, </a:t>
                      </a:r>
                      <a:r>
                        <a:rPr lang="tr-TR" sz="2800" dirty="0" err="1" smtClean="0"/>
                        <a:t>Polio</a:t>
                      </a:r>
                      <a:r>
                        <a:rPr lang="tr-TR" sz="2800" dirty="0" smtClean="0"/>
                        <a:t>, DBT</a:t>
                      </a:r>
                      <a:endParaRPr lang="tr-TR" sz="2800" dirty="0"/>
                    </a:p>
                  </a:txBody>
                  <a:tcPr/>
                </a:tc>
              </a:tr>
            </a:tbl>
          </a:graphicData>
        </a:graphic>
      </p:graphicFrame>
    </p:spTree>
    <p:extLst>
      <p:ext uri="{BB962C8B-B14F-4D97-AF65-F5344CB8AC3E}">
        <p14:creationId xmlns="" xmlns:p14="http://schemas.microsoft.com/office/powerpoint/2010/main" val="33747146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5720" y="142852"/>
            <a:ext cx="8401080" cy="1143000"/>
          </a:xfrm>
        </p:spPr>
        <p:txBody>
          <a:bodyPr/>
          <a:lstStyle/>
          <a:p>
            <a:r>
              <a:rPr lang="tr-TR" b="1" dirty="0" smtClean="0">
                <a:solidFill>
                  <a:srgbClr val="C00000"/>
                </a:solidFill>
              </a:rPr>
              <a:t>Hepatit B aşısı için risk grupları-2</a:t>
            </a:r>
            <a:endParaRPr lang="tr-TR" dirty="0"/>
          </a:p>
        </p:txBody>
      </p:sp>
      <p:sp>
        <p:nvSpPr>
          <p:cNvPr id="3" name="2 İçerik Yer Tutucusu"/>
          <p:cNvSpPr>
            <a:spLocks noGrp="1"/>
          </p:cNvSpPr>
          <p:nvPr>
            <p:ph idx="1"/>
          </p:nvPr>
        </p:nvSpPr>
        <p:spPr>
          <a:xfrm>
            <a:off x="357158" y="1600200"/>
            <a:ext cx="8329642" cy="4525963"/>
          </a:xfrm>
        </p:spPr>
        <p:txBody>
          <a:bodyPr>
            <a:normAutofit fontScale="92500" lnSpcReduction="20000"/>
          </a:bodyPr>
          <a:lstStyle/>
          <a:p>
            <a:r>
              <a:rPr lang="tr-TR" dirty="0" smtClean="0"/>
              <a:t>Berberler-kuaförler, manikür-pedikürcüler,</a:t>
            </a:r>
          </a:p>
          <a:p>
            <a:r>
              <a:rPr lang="tr-TR" dirty="0" smtClean="0"/>
              <a:t>Zihinsel özürlü bakımevlerinde bulunanlar, </a:t>
            </a:r>
          </a:p>
          <a:p>
            <a:r>
              <a:rPr lang="tr-TR" dirty="0" smtClean="0"/>
              <a:t>Yetiştirme yurtlarında bulunan kişiler</a:t>
            </a:r>
          </a:p>
          <a:p>
            <a:r>
              <a:rPr lang="tr-TR" dirty="0" smtClean="0"/>
              <a:t>İtfaiye personeli,</a:t>
            </a:r>
          </a:p>
          <a:p>
            <a:r>
              <a:rPr lang="tr-TR" dirty="0" smtClean="0"/>
              <a:t>Askerler (yüksek risk altındakiler),</a:t>
            </a:r>
          </a:p>
          <a:p>
            <a:r>
              <a:rPr lang="tr-TR" dirty="0" smtClean="0"/>
              <a:t>Polis memurları (yüksek risk altındakiler),</a:t>
            </a:r>
          </a:p>
          <a:p>
            <a:r>
              <a:rPr lang="tr-TR" dirty="0" smtClean="0"/>
              <a:t>Kazalarda ve afetlerde ilk yardım uygulayan kişiler,</a:t>
            </a:r>
          </a:p>
          <a:p>
            <a:r>
              <a:rPr lang="tr-TR" dirty="0" smtClean="0"/>
              <a:t>Bu risk gruplarının dışında, hekimin yüksek risk nedeniyle aşı yapılmasını uygun bulduğu kişilere sağlık kuruluşlarında aşı uygulaması yapılmalıdır. </a:t>
            </a:r>
            <a:endParaRPr lang="tr-TR"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2844" y="214290"/>
            <a:ext cx="8786874" cy="1143000"/>
          </a:xfrm>
        </p:spPr>
        <p:txBody>
          <a:bodyPr>
            <a:normAutofit fontScale="90000"/>
          </a:bodyPr>
          <a:lstStyle/>
          <a:p>
            <a:r>
              <a:rPr lang="tr-TR" dirty="0" smtClean="0"/>
              <a:t>AKTİF BAĞIŞIKLIKTA KULLANILAN AŞILAR</a:t>
            </a:r>
            <a:endParaRPr lang="tr-TR" dirty="0"/>
          </a:p>
        </p:txBody>
      </p:sp>
      <p:sp>
        <p:nvSpPr>
          <p:cNvPr id="3" name="2 İçerik Yer Tutucusu"/>
          <p:cNvSpPr>
            <a:spLocks noGrp="1"/>
          </p:cNvSpPr>
          <p:nvPr>
            <p:ph idx="1"/>
          </p:nvPr>
        </p:nvSpPr>
        <p:spPr/>
        <p:txBody>
          <a:bodyPr/>
          <a:lstStyle/>
          <a:p>
            <a:r>
              <a:rPr lang="tr-TR" b="1" dirty="0" err="1" smtClean="0">
                <a:solidFill>
                  <a:srgbClr val="C00000"/>
                </a:solidFill>
              </a:rPr>
              <a:t>Pnömokok</a:t>
            </a:r>
            <a:r>
              <a:rPr lang="tr-TR" b="1" dirty="0" smtClean="0">
                <a:solidFill>
                  <a:srgbClr val="C00000"/>
                </a:solidFill>
              </a:rPr>
              <a:t> Aşısı (KPA)</a:t>
            </a:r>
          </a:p>
          <a:p>
            <a:r>
              <a:rPr lang="tr-TR" dirty="0" smtClean="0"/>
              <a:t>2.,4., 6. ay bitimi </a:t>
            </a:r>
            <a:r>
              <a:rPr lang="tr-TR" dirty="0" err="1" smtClean="0"/>
              <a:t>nde</a:t>
            </a:r>
            <a:r>
              <a:rPr lang="tr-TR" dirty="0" smtClean="0"/>
              <a:t> ve 12. ay </a:t>
            </a:r>
            <a:r>
              <a:rPr lang="tr-TR" dirty="0" err="1" smtClean="0"/>
              <a:t>Rapel</a:t>
            </a:r>
            <a:endParaRPr lang="tr-TR" dirty="0" smtClean="0"/>
          </a:p>
          <a:p>
            <a:r>
              <a:rPr lang="tr-TR" dirty="0" smtClean="0"/>
              <a:t>Hep B ile aynı </a:t>
            </a:r>
            <a:r>
              <a:rPr lang="tr-TR" dirty="0" err="1" smtClean="0"/>
              <a:t>ekstremite</a:t>
            </a:r>
            <a:r>
              <a:rPr lang="tr-TR" dirty="0" smtClean="0"/>
              <a:t>, 5 </a:t>
            </a:r>
            <a:r>
              <a:rPr lang="tr-TR" dirty="0" err="1" smtClean="0"/>
              <a:t>li</a:t>
            </a:r>
            <a:r>
              <a:rPr lang="tr-TR" dirty="0" smtClean="0"/>
              <a:t> karma ise başka </a:t>
            </a:r>
            <a:r>
              <a:rPr lang="tr-TR" dirty="0" err="1" smtClean="0"/>
              <a:t>extremiteden</a:t>
            </a:r>
            <a:r>
              <a:rPr lang="tr-TR" dirty="0" smtClean="0"/>
              <a:t> yapılır.</a:t>
            </a:r>
          </a:p>
          <a:p>
            <a:r>
              <a:rPr lang="tr-TR" dirty="0" smtClean="0"/>
              <a:t>Orta rafta, dondurulmaz</a:t>
            </a:r>
          </a:p>
          <a:p>
            <a:endParaRPr lang="tr-TR"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2844" y="285728"/>
            <a:ext cx="8686800" cy="1143000"/>
          </a:xfrm>
        </p:spPr>
        <p:txBody>
          <a:bodyPr>
            <a:normAutofit fontScale="90000"/>
          </a:bodyPr>
          <a:lstStyle/>
          <a:p>
            <a:r>
              <a:rPr lang="tr-TR" dirty="0" smtClean="0"/>
              <a:t>AKTİF BAĞIŞIKLIKTA KULLANILAN AŞILAR</a:t>
            </a:r>
            <a:endParaRPr lang="tr-TR" dirty="0"/>
          </a:p>
        </p:txBody>
      </p:sp>
      <p:sp>
        <p:nvSpPr>
          <p:cNvPr id="3" name="2 İçerik Yer Tutucusu"/>
          <p:cNvSpPr>
            <a:spLocks noGrp="1"/>
          </p:cNvSpPr>
          <p:nvPr>
            <p:ph idx="1"/>
          </p:nvPr>
        </p:nvSpPr>
        <p:spPr/>
        <p:txBody>
          <a:bodyPr/>
          <a:lstStyle/>
          <a:p>
            <a:r>
              <a:rPr lang="tr-TR" b="1" dirty="0" smtClean="0">
                <a:solidFill>
                  <a:srgbClr val="C00000"/>
                </a:solidFill>
              </a:rPr>
              <a:t>Suçiçeği Aşısı</a:t>
            </a:r>
          </a:p>
          <a:p>
            <a:r>
              <a:rPr lang="tr-TR" dirty="0" smtClean="0"/>
              <a:t>12. ayın bitiminde 1 doz</a:t>
            </a:r>
          </a:p>
          <a:p>
            <a:r>
              <a:rPr lang="tr-TR" dirty="0" smtClean="0"/>
              <a:t>%90 koruyucu</a:t>
            </a:r>
          </a:p>
          <a:p>
            <a:r>
              <a:rPr lang="tr-TR" dirty="0" smtClean="0"/>
              <a:t>En üst raf</a:t>
            </a:r>
          </a:p>
          <a:p>
            <a:r>
              <a:rPr lang="tr-TR" dirty="0" smtClean="0"/>
              <a:t>12 ay ve üzeri 0,5 ml SC</a:t>
            </a:r>
          </a:p>
          <a:p>
            <a:endParaRPr lang="tr-TR" b="1" dirty="0">
              <a:solidFill>
                <a:srgbClr val="C00000"/>
              </a:solidFill>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5720" y="214290"/>
            <a:ext cx="8686800" cy="1143000"/>
          </a:xfrm>
        </p:spPr>
        <p:txBody>
          <a:bodyPr>
            <a:normAutofit fontScale="90000"/>
          </a:bodyPr>
          <a:lstStyle/>
          <a:p>
            <a:r>
              <a:rPr lang="tr-TR" dirty="0" smtClean="0"/>
              <a:t>AKTİF BAĞIŞIKLIKTA KULLANILAN AŞILAR</a:t>
            </a:r>
            <a:endParaRPr lang="tr-TR" dirty="0"/>
          </a:p>
        </p:txBody>
      </p:sp>
      <p:sp>
        <p:nvSpPr>
          <p:cNvPr id="3" name="2 İçerik Yer Tutucusu"/>
          <p:cNvSpPr>
            <a:spLocks noGrp="1"/>
          </p:cNvSpPr>
          <p:nvPr>
            <p:ph idx="1"/>
          </p:nvPr>
        </p:nvSpPr>
        <p:spPr/>
        <p:txBody>
          <a:bodyPr/>
          <a:lstStyle/>
          <a:p>
            <a:r>
              <a:rPr lang="tr-TR" b="1" dirty="0" err="1" smtClean="0">
                <a:solidFill>
                  <a:srgbClr val="C00000"/>
                </a:solidFill>
              </a:rPr>
              <a:t>İnfluenza</a:t>
            </a:r>
            <a:r>
              <a:rPr lang="tr-TR" b="1" dirty="0" smtClean="0">
                <a:solidFill>
                  <a:srgbClr val="C00000"/>
                </a:solidFill>
              </a:rPr>
              <a:t> Aşısı</a:t>
            </a:r>
          </a:p>
          <a:p>
            <a:r>
              <a:rPr lang="tr-TR" dirty="0" smtClean="0"/>
              <a:t>65 yaş üstü bireylere önerilir.</a:t>
            </a:r>
          </a:p>
          <a:p>
            <a:r>
              <a:rPr lang="tr-TR" dirty="0" smtClean="0"/>
              <a:t>Bağışıklık 10-15 gün sonra başlar ve 1 yıl sürer.</a:t>
            </a:r>
          </a:p>
          <a:p>
            <a:r>
              <a:rPr lang="tr-TR" dirty="0" smtClean="0"/>
              <a:t>0,5 ml IM</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PASİF BAĞIŞIKLIK</a:t>
            </a:r>
            <a:endParaRPr lang="tr-TR" dirty="0"/>
          </a:p>
        </p:txBody>
      </p:sp>
      <p:sp>
        <p:nvSpPr>
          <p:cNvPr id="3" name="2 İçerik Yer Tutucusu"/>
          <p:cNvSpPr>
            <a:spLocks noGrp="1"/>
          </p:cNvSpPr>
          <p:nvPr>
            <p:ph idx="1"/>
          </p:nvPr>
        </p:nvSpPr>
        <p:spPr/>
        <p:txBody>
          <a:bodyPr/>
          <a:lstStyle/>
          <a:p>
            <a:r>
              <a:rPr lang="tr-TR" dirty="0" smtClean="0"/>
              <a:t>Başka bir kişide ya da bir hayvan vücudunda belirli enfeksiyonlara karşı oluşmuş antikorların alınarak hassas kişilere uygulanması ile elde edilen bağışıklıktır.</a:t>
            </a:r>
            <a:endParaRPr lang="tr-TR"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solidFill>
                  <a:srgbClr val="C00000"/>
                </a:solidFill>
              </a:rPr>
              <a:t>PASİF</a:t>
            </a:r>
            <a:r>
              <a:rPr lang="tr-TR" dirty="0" smtClean="0"/>
              <a:t> </a:t>
            </a:r>
            <a:r>
              <a:rPr lang="tr-TR" dirty="0" smtClean="0">
                <a:solidFill>
                  <a:srgbClr val="C00000"/>
                </a:solidFill>
              </a:rPr>
              <a:t>BAĞIŞIKLIK</a:t>
            </a:r>
            <a:endParaRPr lang="tr-TR" dirty="0">
              <a:solidFill>
                <a:srgbClr val="C00000"/>
              </a:solidFill>
            </a:endParaRPr>
          </a:p>
        </p:txBody>
      </p:sp>
      <p:graphicFrame>
        <p:nvGraphicFramePr>
          <p:cNvPr id="5" name="İçerik Yer Tutucusu 4"/>
          <p:cNvGraphicFramePr>
            <a:graphicFrameLocks noGrp="1"/>
          </p:cNvGraphicFramePr>
          <p:nvPr>
            <p:ph idx="1"/>
            <p:extLst>
              <p:ext uri="{D42A27DB-BD31-4B8C-83A1-F6EECF244321}">
                <p14:modId xmlns="" xmlns:p14="http://schemas.microsoft.com/office/powerpoint/2010/main" val="2103924970"/>
              </p:ext>
            </p:extLst>
          </p:nvPr>
        </p:nvGraphicFramePr>
        <p:xfrm>
          <a:off x="611560" y="1628800"/>
          <a:ext cx="7931224" cy="4114800"/>
        </p:xfrm>
        <a:graphic>
          <a:graphicData uri="http://schemas.openxmlformats.org/drawingml/2006/table">
            <a:tbl>
              <a:tblPr firstRow="1" bandRow="1">
                <a:tableStyleId>{5C22544A-7EE6-4342-B048-85BDC9FD1C3A}</a:tableStyleId>
              </a:tblPr>
              <a:tblGrid>
                <a:gridCol w="2057400"/>
                <a:gridCol w="3425552"/>
                <a:gridCol w="2448272"/>
              </a:tblGrid>
              <a:tr h="370840">
                <a:tc>
                  <a:txBody>
                    <a:bodyPr/>
                    <a:lstStyle/>
                    <a:p>
                      <a:r>
                        <a:rPr lang="tr-TR" sz="2800" dirty="0" smtClean="0"/>
                        <a:t>BAĞIŞIKLIK</a:t>
                      </a:r>
                      <a:r>
                        <a:rPr lang="tr-TR" sz="2800" baseline="0" dirty="0" smtClean="0"/>
                        <a:t> TİPİ</a:t>
                      </a:r>
                      <a:endParaRPr lang="tr-TR" sz="2800" dirty="0"/>
                    </a:p>
                  </a:txBody>
                  <a:tcPr/>
                </a:tc>
                <a:tc>
                  <a:txBody>
                    <a:bodyPr/>
                    <a:lstStyle/>
                    <a:p>
                      <a:r>
                        <a:rPr lang="tr-TR" sz="2800" dirty="0" smtClean="0"/>
                        <a:t>KAZANILMA YOLU</a:t>
                      </a:r>
                      <a:endParaRPr lang="tr-TR" sz="2800" dirty="0"/>
                    </a:p>
                  </a:txBody>
                  <a:tcPr/>
                </a:tc>
                <a:tc>
                  <a:txBody>
                    <a:bodyPr/>
                    <a:lstStyle/>
                    <a:p>
                      <a:r>
                        <a:rPr lang="tr-TR" sz="2800" dirty="0" smtClean="0"/>
                        <a:t>ÖRNEKLER</a:t>
                      </a:r>
                      <a:endParaRPr lang="tr-TR" sz="2800" dirty="0"/>
                    </a:p>
                  </a:txBody>
                  <a:tcPr/>
                </a:tc>
              </a:tr>
              <a:tr h="370840">
                <a:tc>
                  <a:txBody>
                    <a:bodyPr/>
                    <a:lstStyle/>
                    <a:p>
                      <a:r>
                        <a:rPr lang="tr-TR" sz="2800" dirty="0" smtClean="0"/>
                        <a:t>DOĞAL</a:t>
                      </a:r>
                      <a:endParaRPr lang="tr-TR" sz="2800" dirty="0"/>
                    </a:p>
                  </a:txBody>
                  <a:tcPr/>
                </a:tc>
                <a:tc>
                  <a:txBody>
                    <a:bodyPr/>
                    <a:lstStyle/>
                    <a:p>
                      <a:r>
                        <a:rPr lang="tr-TR" sz="2800" dirty="0" smtClean="0"/>
                        <a:t>Annedeki</a:t>
                      </a:r>
                      <a:r>
                        <a:rPr lang="tr-TR" sz="2800" baseline="0" dirty="0" smtClean="0"/>
                        <a:t> antikorların bebeğe geçmesi ile</a:t>
                      </a:r>
                      <a:endParaRPr lang="tr-TR" sz="2800" dirty="0"/>
                    </a:p>
                  </a:txBody>
                  <a:tcPr/>
                </a:tc>
                <a:tc>
                  <a:txBody>
                    <a:bodyPr/>
                    <a:lstStyle/>
                    <a:p>
                      <a:r>
                        <a:rPr lang="tr-TR" sz="2800" dirty="0" smtClean="0"/>
                        <a:t>KKK</a:t>
                      </a:r>
                    </a:p>
                    <a:p>
                      <a:r>
                        <a:rPr lang="tr-TR" sz="2800" dirty="0" smtClean="0"/>
                        <a:t>(Anne</a:t>
                      </a:r>
                      <a:r>
                        <a:rPr lang="tr-TR" sz="2800" baseline="0" dirty="0" smtClean="0"/>
                        <a:t> bağışıksa)</a:t>
                      </a:r>
                      <a:endParaRPr lang="tr-TR" sz="2800" dirty="0"/>
                    </a:p>
                  </a:txBody>
                  <a:tcPr/>
                </a:tc>
              </a:tr>
              <a:tr h="370840">
                <a:tc>
                  <a:txBody>
                    <a:bodyPr/>
                    <a:lstStyle/>
                    <a:p>
                      <a:r>
                        <a:rPr lang="tr-TR" sz="2800" dirty="0" smtClean="0"/>
                        <a:t>EDİNSEL</a:t>
                      </a:r>
                      <a:endParaRPr lang="tr-TR" sz="2800" dirty="0"/>
                    </a:p>
                  </a:txBody>
                  <a:tcPr/>
                </a:tc>
                <a:tc>
                  <a:txBody>
                    <a:bodyPr/>
                    <a:lstStyle/>
                    <a:p>
                      <a:r>
                        <a:rPr lang="tr-TR" sz="2800" dirty="0" err="1" smtClean="0"/>
                        <a:t>İmmunglobulin</a:t>
                      </a:r>
                      <a:r>
                        <a:rPr lang="tr-TR" sz="2800" dirty="0" smtClean="0"/>
                        <a:t>, antitoksin ya da antikorlar </a:t>
                      </a:r>
                      <a:r>
                        <a:rPr lang="tr-TR" sz="2800" baseline="0" dirty="0" smtClean="0"/>
                        <a:t>verilmesiyle bağışıklık kazanılır</a:t>
                      </a:r>
                      <a:endParaRPr lang="tr-TR" sz="2800" dirty="0"/>
                    </a:p>
                  </a:txBody>
                  <a:tcPr/>
                </a:tc>
                <a:tc>
                  <a:txBody>
                    <a:bodyPr/>
                    <a:lstStyle/>
                    <a:p>
                      <a:r>
                        <a:rPr lang="tr-TR" sz="2800" dirty="0" smtClean="0"/>
                        <a:t>Hepatit A ile temasta </a:t>
                      </a:r>
                      <a:r>
                        <a:rPr lang="tr-TR" sz="2800" dirty="0" err="1" smtClean="0"/>
                        <a:t>gammaglobulin</a:t>
                      </a:r>
                      <a:r>
                        <a:rPr lang="tr-TR" sz="2800" dirty="0" smtClean="0"/>
                        <a:t> enjeksiyonu</a:t>
                      </a:r>
                      <a:endParaRPr lang="tr-TR" sz="2800" dirty="0"/>
                    </a:p>
                  </a:txBody>
                  <a:tcPr/>
                </a:tc>
              </a:tr>
            </a:tbl>
          </a:graphicData>
        </a:graphic>
      </p:graphicFrame>
    </p:spTree>
    <p:extLst>
      <p:ext uri="{BB962C8B-B14F-4D97-AF65-F5344CB8AC3E}">
        <p14:creationId xmlns="" xmlns:p14="http://schemas.microsoft.com/office/powerpoint/2010/main" val="353275484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l"/>
            <a:r>
              <a:rPr lang="tr-TR" dirty="0" smtClean="0"/>
              <a:t>SORU</a:t>
            </a:r>
            <a:endParaRPr lang="tr-TR" dirty="0"/>
          </a:p>
        </p:txBody>
      </p:sp>
      <p:sp>
        <p:nvSpPr>
          <p:cNvPr id="3" name="2 İçerik Yer Tutucusu"/>
          <p:cNvSpPr>
            <a:spLocks noGrp="1"/>
          </p:cNvSpPr>
          <p:nvPr>
            <p:ph idx="1"/>
          </p:nvPr>
        </p:nvSpPr>
        <p:spPr/>
        <p:txBody>
          <a:bodyPr/>
          <a:lstStyle/>
          <a:p>
            <a:pPr>
              <a:buNone/>
            </a:pPr>
            <a:r>
              <a:rPr lang="tr-TR" dirty="0" smtClean="0"/>
              <a:t>Genişletilmiş </a:t>
            </a:r>
            <a:r>
              <a:rPr lang="tr-TR" dirty="0" err="1" smtClean="0"/>
              <a:t>bağışıklama</a:t>
            </a:r>
            <a:r>
              <a:rPr lang="tr-TR" dirty="0" smtClean="0"/>
              <a:t> programı nedir?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solidFill>
                  <a:srgbClr val="C00000"/>
                </a:solidFill>
              </a:rPr>
              <a:t>PASİF</a:t>
            </a:r>
            <a:r>
              <a:rPr lang="tr-TR" dirty="0" smtClean="0"/>
              <a:t> </a:t>
            </a:r>
            <a:r>
              <a:rPr lang="tr-TR" dirty="0" smtClean="0">
                <a:solidFill>
                  <a:srgbClr val="C00000"/>
                </a:solidFill>
              </a:rPr>
              <a:t>BAĞIŞIKLIK</a:t>
            </a:r>
            <a:endParaRPr lang="tr-TR" dirty="0">
              <a:solidFill>
                <a:srgbClr val="C00000"/>
              </a:solidFill>
            </a:endParaRPr>
          </a:p>
        </p:txBody>
      </p:sp>
      <p:graphicFrame>
        <p:nvGraphicFramePr>
          <p:cNvPr id="5" name="İçerik Yer Tutucusu 4"/>
          <p:cNvGraphicFramePr>
            <a:graphicFrameLocks noGrp="1"/>
          </p:cNvGraphicFramePr>
          <p:nvPr>
            <p:ph idx="1"/>
            <p:extLst>
              <p:ext uri="{D42A27DB-BD31-4B8C-83A1-F6EECF244321}">
                <p14:modId xmlns="" xmlns:p14="http://schemas.microsoft.com/office/powerpoint/2010/main" val="2103924970"/>
              </p:ext>
            </p:extLst>
          </p:nvPr>
        </p:nvGraphicFramePr>
        <p:xfrm>
          <a:off x="611560" y="1628800"/>
          <a:ext cx="7931224" cy="4114800"/>
        </p:xfrm>
        <a:graphic>
          <a:graphicData uri="http://schemas.openxmlformats.org/drawingml/2006/table">
            <a:tbl>
              <a:tblPr firstRow="1" bandRow="1">
                <a:tableStyleId>{5C22544A-7EE6-4342-B048-85BDC9FD1C3A}</a:tableStyleId>
              </a:tblPr>
              <a:tblGrid>
                <a:gridCol w="2057400"/>
                <a:gridCol w="3425552"/>
                <a:gridCol w="2448272"/>
              </a:tblGrid>
              <a:tr h="370840">
                <a:tc>
                  <a:txBody>
                    <a:bodyPr/>
                    <a:lstStyle/>
                    <a:p>
                      <a:r>
                        <a:rPr lang="tr-TR" sz="2800" dirty="0" smtClean="0"/>
                        <a:t>BAĞIŞIKLIK</a:t>
                      </a:r>
                      <a:r>
                        <a:rPr lang="tr-TR" sz="2800" baseline="0" dirty="0" smtClean="0"/>
                        <a:t> TİPİ</a:t>
                      </a:r>
                      <a:endParaRPr lang="tr-TR" sz="2800" dirty="0"/>
                    </a:p>
                  </a:txBody>
                  <a:tcPr/>
                </a:tc>
                <a:tc>
                  <a:txBody>
                    <a:bodyPr/>
                    <a:lstStyle/>
                    <a:p>
                      <a:r>
                        <a:rPr lang="tr-TR" sz="2800" dirty="0" smtClean="0"/>
                        <a:t>KAZANILMA YOLU</a:t>
                      </a:r>
                      <a:endParaRPr lang="tr-TR" sz="2800" dirty="0"/>
                    </a:p>
                  </a:txBody>
                  <a:tcPr/>
                </a:tc>
                <a:tc>
                  <a:txBody>
                    <a:bodyPr/>
                    <a:lstStyle/>
                    <a:p>
                      <a:r>
                        <a:rPr lang="tr-TR" sz="2800" dirty="0" smtClean="0"/>
                        <a:t>ÖRNEKLER</a:t>
                      </a:r>
                      <a:endParaRPr lang="tr-TR" sz="2800" dirty="0"/>
                    </a:p>
                  </a:txBody>
                  <a:tcPr/>
                </a:tc>
              </a:tr>
              <a:tr h="370840">
                <a:tc>
                  <a:txBody>
                    <a:bodyPr/>
                    <a:lstStyle/>
                    <a:p>
                      <a:r>
                        <a:rPr lang="tr-TR" sz="2800" dirty="0" smtClean="0"/>
                        <a:t>DOĞAL</a:t>
                      </a:r>
                      <a:endParaRPr lang="tr-TR" sz="2800" dirty="0"/>
                    </a:p>
                  </a:txBody>
                  <a:tcPr/>
                </a:tc>
                <a:tc>
                  <a:txBody>
                    <a:bodyPr/>
                    <a:lstStyle/>
                    <a:p>
                      <a:r>
                        <a:rPr lang="tr-TR" sz="2800" dirty="0" smtClean="0"/>
                        <a:t>Annedeki</a:t>
                      </a:r>
                      <a:r>
                        <a:rPr lang="tr-TR" sz="2800" baseline="0" dirty="0" smtClean="0"/>
                        <a:t> antikorların bebeğe geçmesi ile</a:t>
                      </a:r>
                      <a:endParaRPr lang="tr-TR" sz="2800" dirty="0"/>
                    </a:p>
                  </a:txBody>
                  <a:tcPr/>
                </a:tc>
                <a:tc>
                  <a:txBody>
                    <a:bodyPr/>
                    <a:lstStyle/>
                    <a:p>
                      <a:r>
                        <a:rPr lang="tr-TR" sz="2800" dirty="0" smtClean="0"/>
                        <a:t>KKK</a:t>
                      </a:r>
                    </a:p>
                    <a:p>
                      <a:r>
                        <a:rPr lang="tr-TR" sz="2800" dirty="0" smtClean="0"/>
                        <a:t>(Anne</a:t>
                      </a:r>
                      <a:r>
                        <a:rPr lang="tr-TR" sz="2800" baseline="0" dirty="0" smtClean="0"/>
                        <a:t> bağışıksa)</a:t>
                      </a:r>
                      <a:endParaRPr lang="tr-TR" sz="2800" dirty="0"/>
                    </a:p>
                  </a:txBody>
                  <a:tcPr/>
                </a:tc>
              </a:tr>
              <a:tr h="370840">
                <a:tc>
                  <a:txBody>
                    <a:bodyPr/>
                    <a:lstStyle/>
                    <a:p>
                      <a:r>
                        <a:rPr lang="tr-TR" sz="2800" dirty="0" smtClean="0"/>
                        <a:t>EDİNSEL</a:t>
                      </a:r>
                      <a:endParaRPr lang="tr-TR" sz="2800" dirty="0"/>
                    </a:p>
                  </a:txBody>
                  <a:tcPr/>
                </a:tc>
                <a:tc>
                  <a:txBody>
                    <a:bodyPr/>
                    <a:lstStyle/>
                    <a:p>
                      <a:r>
                        <a:rPr lang="tr-TR" sz="2800" dirty="0" err="1" smtClean="0"/>
                        <a:t>İmmunglobulin</a:t>
                      </a:r>
                      <a:r>
                        <a:rPr lang="tr-TR" sz="2800" dirty="0" smtClean="0"/>
                        <a:t>, antitoksin ya da antikorlar </a:t>
                      </a:r>
                      <a:r>
                        <a:rPr lang="tr-TR" sz="2800" baseline="0" dirty="0" smtClean="0"/>
                        <a:t>verilmesiyle bağışıklık kazanılır</a:t>
                      </a:r>
                      <a:endParaRPr lang="tr-TR" sz="2800" dirty="0"/>
                    </a:p>
                  </a:txBody>
                  <a:tcPr/>
                </a:tc>
                <a:tc>
                  <a:txBody>
                    <a:bodyPr/>
                    <a:lstStyle/>
                    <a:p>
                      <a:r>
                        <a:rPr lang="tr-TR" sz="2800" dirty="0" smtClean="0"/>
                        <a:t>Hepatit A ile temasta </a:t>
                      </a:r>
                      <a:r>
                        <a:rPr lang="tr-TR" sz="2800" dirty="0" err="1" smtClean="0"/>
                        <a:t>gammaglobulin</a:t>
                      </a:r>
                      <a:r>
                        <a:rPr lang="tr-TR" sz="2800" dirty="0" smtClean="0"/>
                        <a:t> enjeksiyonu</a:t>
                      </a:r>
                      <a:endParaRPr lang="tr-TR" sz="2800" dirty="0"/>
                    </a:p>
                  </a:txBody>
                  <a:tcPr/>
                </a:tc>
              </a:tr>
            </a:tbl>
          </a:graphicData>
        </a:graphic>
      </p:graphicFrame>
    </p:spTree>
    <p:extLst>
      <p:ext uri="{BB962C8B-B14F-4D97-AF65-F5344CB8AC3E}">
        <p14:creationId xmlns="" xmlns:p14="http://schemas.microsoft.com/office/powerpoint/2010/main" val="35327548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t>Hazırlanış Özelliklerine Göre Aşılar</a:t>
            </a:r>
            <a:endParaRPr lang="tr-TR" dirty="0"/>
          </a:p>
        </p:txBody>
      </p:sp>
      <p:sp>
        <p:nvSpPr>
          <p:cNvPr id="3" name="İçerik Yer Tutucusu 2"/>
          <p:cNvSpPr>
            <a:spLocks noGrp="1"/>
          </p:cNvSpPr>
          <p:nvPr>
            <p:ph idx="1"/>
          </p:nvPr>
        </p:nvSpPr>
        <p:spPr>
          <a:xfrm>
            <a:off x="357158" y="1556792"/>
            <a:ext cx="8339986" cy="4586852"/>
          </a:xfrm>
        </p:spPr>
        <p:txBody>
          <a:bodyPr>
            <a:normAutofit fontScale="77500" lnSpcReduction="20000"/>
          </a:bodyPr>
          <a:lstStyle/>
          <a:p>
            <a:r>
              <a:rPr lang="tr-TR" b="1" dirty="0" smtClean="0"/>
              <a:t>Canlı (</a:t>
            </a:r>
            <a:r>
              <a:rPr lang="tr-TR" b="1" dirty="0" err="1" smtClean="0"/>
              <a:t>attenüe</a:t>
            </a:r>
            <a:r>
              <a:rPr lang="tr-TR" b="1" dirty="0" smtClean="0"/>
              <a:t>) :</a:t>
            </a:r>
            <a:r>
              <a:rPr lang="tr-TR" dirty="0" smtClean="0"/>
              <a:t>Enfeksiyon etkenlerinin hastalık yapma yeteneklerinin yok edilerek </a:t>
            </a:r>
            <a:r>
              <a:rPr lang="tr-TR" dirty="0" err="1" smtClean="0"/>
              <a:t>antijenik</a:t>
            </a:r>
            <a:r>
              <a:rPr lang="tr-TR" dirty="0" smtClean="0"/>
              <a:t> özelliklerinin korunması ile elde edilir.</a:t>
            </a:r>
          </a:p>
          <a:p>
            <a:endParaRPr lang="tr-TR" sz="600" dirty="0" smtClean="0"/>
          </a:p>
          <a:p>
            <a:r>
              <a:rPr lang="tr-TR" b="1" dirty="0" smtClean="0"/>
              <a:t>Ölü (</a:t>
            </a:r>
            <a:r>
              <a:rPr lang="tr-TR" b="1" dirty="0" err="1" smtClean="0"/>
              <a:t>inaktif</a:t>
            </a:r>
            <a:r>
              <a:rPr lang="tr-TR" b="1" dirty="0" smtClean="0"/>
              <a:t>): </a:t>
            </a:r>
            <a:r>
              <a:rPr lang="tr-TR" dirty="0" smtClean="0"/>
              <a:t>Enfeksiyon etkenlerinin </a:t>
            </a:r>
            <a:r>
              <a:rPr lang="tr-TR" dirty="0" err="1" smtClean="0"/>
              <a:t>immunolojik</a:t>
            </a:r>
            <a:r>
              <a:rPr lang="tr-TR" dirty="0" smtClean="0"/>
              <a:t> özelliklerinin korunması, konakta üreyip çoğalma yeteneklerinin yok edilerek öldürülmesi ile elde edilir.</a:t>
            </a:r>
          </a:p>
          <a:p>
            <a:endParaRPr lang="tr-TR" sz="700" dirty="0" smtClean="0"/>
          </a:p>
          <a:p>
            <a:r>
              <a:rPr lang="tr-TR" b="1" dirty="0" err="1" smtClean="0"/>
              <a:t>Toksoid</a:t>
            </a:r>
            <a:r>
              <a:rPr lang="tr-TR" b="1" dirty="0" smtClean="0"/>
              <a:t>: </a:t>
            </a:r>
            <a:r>
              <a:rPr lang="tr-TR" dirty="0" smtClean="0"/>
              <a:t>Bakteri ürünleri / toksinleri ile hazırlanan aşılardır. </a:t>
            </a:r>
            <a:endParaRPr lang="tr-TR" dirty="0"/>
          </a:p>
          <a:p>
            <a:r>
              <a:rPr lang="tr-TR" b="1" dirty="0" smtClean="0"/>
              <a:t>Kombine: </a:t>
            </a:r>
            <a:r>
              <a:rPr lang="tr-TR" dirty="0" smtClean="0"/>
              <a:t>Çok sayıda hastalığa karşı koruma sağlar.</a:t>
            </a:r>
          </a:p>
          <a:p>
            <a:endParaRPr lang="tr-TR" sz="700" dirty="0" smtClean="0"/>
          </a:p>
          <a:p>
            <a:r>
              <a:rPr lang="tr-TR" b="1" dirty="0" err="1" smtClean="0"/>
              <a:t>Recombinant</a:t>
            </a:r>
            <a:r>
              <a:rPr lang="tr-TR" b="1" dirty="0" smtClean="0"/>
              <a:t>: </a:t>
            </a:r>
            <a:r>
              <a:rPr lang="tr-TR" dirty="0" smtClean="0"/>
              <a:t>Genetikleri değiştirilmiş organizma formlarının aşıda kullanılmasıyla elde edilir.</a:t>
            </a:r>
          </a:p>
          <a:p>
            <a:endParaRPr lang="tr-TR" sz="1700" dirty="0"/>
          </a:p>
          <a:p>
            <a:r>
              <a:rPr lang="tr-TR" b="1" dirty="0" err="1" smtClean="0"/>
              <a:t>Konjüge</a:t>
            </a:r>
            <a:r>
              <a:rPr lang="tr-TR" b="1" dirty="0" smtClean="0"/>
              <a:t>: </a:t>
            </a:r>
            <a:r>
              <a:rPr lang="tr-TR" dirty="0" err="1" smtClean="0"/>
              <a:t>İmmün</a:t>
            </a:r>
            <a:r>
              <a:rPr lang="tr-TR" dirty="0" smtClean="0"/>
              <a:t> yanıtı artırmak için bazı maddeler katılan değiştirilmiş organizmaların yer aldığı formlardır.</a:t>
            </a:r>
            <a:endParaRPr lang="tr-TR" dirty="0"/>
          </a:p>
        </p:txBody>
      </p:sp>
    </p:spTree>
    <p:extLst>
      <p:ext uri="{BB962C8B-B14F-4D97-AF65-F5344CB8AC3E}">
        <p14:creationId xmlns="" xmlns:p14="http://schemas.microsoft.com/office/powerpoint/2010/main" val="32580251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nvPr>
        </p:nvGraphicFramePr>
        <p:xfrm>
          <a:off x="285720" y="571480"/>
          <a:ext cx="8643998" cy="4286279"/>
        </p:xfrm>
        <a:graphic>
          <a:graphicData uri="http://schemas.openxmlformats.org/drawingml/2006/table">
            <a:tbl>
              <a:tblPr firstRow="1" bandRow="1">
                <a:tableStyleId>{5C22544A-7EE6-4342-B048-85BDC9FD1C3A}</a:tableStyleId>
              </a:tblPr>
              <a:tblGrid>
                <a:gridCol w="2746259"/>
                <a:gridCol w="5897739"/>
              </a:tblGrid>
              <a:tr h="549523">
                <a:tc>
                  <a:txBody>
                    <a:bodyPr/>
                    <a:lstStyle/>
                    <a:p>
                      <a:r>
                        <a:rPr lang="tr-TR" sz="2400" dirty="0" smtClean="0"/>
                        <a:t>GRUP</a:t>
                      </a:r>
                      <a:endParaRPr lang="tr-TR" sz="2400" dirty="0"/>
                    </a:p>
                  </a:txBody>
                  <a:tcPr/>
                </a:tc>
                <a:tc>
                  <a:txBody>
                    <a:bodyPr/>
                    <a:lstStyle/>
                    <a:p>
                      <a:r>
                        <a:rPr lang="tr-TR" sz="2400" dirty="0" smtClean="0"/>
                        <a:t>AŞILAR</a:t>
                      </a:r>
                      <a:endParaRPr lang="tr-TR" sz="2400" dirty="0"/>
                    </a:p>
                  </a:txBody>
                  <a:tcPr/>
                </a:tc>
              </a:tr>
              <a:tr h="549523">
                <a:tc>
                  <a:txBody>
                    <a:bodyPr/>
                    <a:lstStyle/>
                    <a:p>
                      <a:r>
                        <a:rPr lang="tr-TR" sz="2400" b="1" dirty="0" smtClean="0"/>
                        <a:t>Canlı (</a:t>
                      </a:r>
                      <a:r>
                        <a:rPr lang="tr-TR" sz="2400" b="1" dirty="0" err="1" smtClean="0"/>
                        <a:t>attenüe</a:t>
                      </a:r>
                      <a:r>
                        <a:rPr lang="tr-TR" sz="2400" b="1" dirty="0" smtClean="0"/>
                        <a:t>) </a:t>
                      </a:r>
                      <a:endParaRPr lang="tr-TR" sz="2400" dirty="0"/>
                    </a:p>
                  </a:txBody>
                  <a:tcPr/>
                </a:tc>
                <a:tc>
                  <a:txBody>
                    <a:bodyPr/>
                    <a:lstStyle/>
                    <a:p>
                      <a:r>
                        <a:rPr lang="tr-TR" sz="2400" dirty="0" smtClean="0"/>
                        <a:t>Kızamık, Kızamıkçık, Kabakulak, Çiçek, BCG</a:t>
                      </a:r>
                      <a:endParaRPr lang="tr-TR" sz="2400" dirty="0"/>
                    </a:p>
                  </a:txBody>
                  <a:tcPr/>
                </a:tc>
              </a:tr>
              <a:tr h="989141">
                <a:tc>
                  <a:txBody>
                    <a:bodyPr/>
                    <a:lstStyle/>
                    <a:p>
                      <a:r>
                        <a:rPr lang="tr-TR" sz="2400" b="1" dirty="0" smtClean="0"/>
                        <a:t>Ölü (</a:t>
                      </a:r>
                      <a:r>
                        <a:rPr lang="tr-TR" sz="2400" b="1" dirty="0" err="1" smtClean="0"/>
                        <a:t>inaktif</a:t>
                      </a:r>
                      <a:r>
                        <a:rPr lang="tr-TR" sz="2400" b="1" dirty="0" smtClean="0"/>
                        <a:t>)</a:t>
                      </a:r>
                      <a:endParaRPr lang="tr-TR" sz="2400" dirty="0"/>
                    </a:p>
                  </a:txBody>
                  <a:tcPr/>
                </a:tc>
                <a:tc>
                  <a:txBody>
                    <a:bodyPr/>
                    <a:lstStyle/>
                    <a:p>
                      <a:r>
                        <a:rPr lang="tr-TR" sz="2400" dirty="0" smtClean="0"/>
                        <a:t>Tifo, </a:t>
                      </a:r>
                      <a:r>
                        <a:rPr lang="tr-TR" sz="2400" dirty="0" err="1" smtClean="0"/>
                        <a:t>Paratifo</a:t>
                      </a:r>
                      <a:r>
                        <a:rPr lang="tr-TR" sz="2400" dirty="0" smtClean="0"/>
                        <a:t>, Kolera, Boğmaca, </a:t>
                      </a:r>
                      <a:r>
                        <a:rPr lang="tr-TR" sz="2400" dirty="0" err="1" smtClean="0"/>
                        <a:t>Hemofilus</a:t>
                      </a:r>
                      <a:r>
                        <a:rPr lang="tr-TR" sz="2400" dirty="0" smtClean="0"/>
                        <a:t> </a:t>
                      </a:r>
                      <a:r>
                        <a:rPr lang="tr-TR" sz="2400" dirty="0" err="1" smtClean="0"/>
                        <a:t>İnfluenza</a:t>
                      </a:r>
                      <a:endParaRPr lang="tr-TR" sz="2400" dirty="0"/>
                    </a:p>
                  </a:txBody>
                  <a:tcPr/>
                </a:tc>
              </a:tr>
              <a:tr h="549523">
                <a:tc>
                  <a:txBody>
                    <a:bodyPr/>
                    <a:lstStyle/>
                    <a:p>
                      <a:r>
                        <a:rPr lang="tr-TR" sz="2400" b="1" dirty="0" err="1" smtClean="0"/>
                        <a:t>Toksoid</a:t>
                      </a:r>
                      <a:endParaRPr lang="tr-TR" sz="2400" dirty="0"/>
                    </a:p>
                  </a:txBody>
                  <a:tcPr/>
                </a:tc>
                <a:tc>
                  <a:txBody>
                    <a:bodyPr/>
                    <a:lstStyle/>
                    <a:p>
                      <a:r>
                        <a:rPr lang="tr-TR" sz="2400" dirty="0" err="1" smtClean="0"/>
                        <a:t>Tetanoz</a:t>
                      </a:r>
                      <a:r>
                        <a:rPr lang="tr-TR" sz="2400" dirty="0" smtClean="0"/>
                        <a:t> </a:t>
                      </a:r>
                      <a:r>
                        <a:rPr lang="tr-TR" sz="2400" dirty="0" err="1" smtClean="0"/>
                        <a:t>toksoidi</a:t>
                      </a:r>
                      <a:endParaRPr lang="tr-TR" sz="2400" dirty="0"/>
                    </a:p>
                  </a:txBody>
                  <a:tcPr/>
                </a:tc>
              </a:tr>
              <a:tr h="549523">
                <a:tc>
                  <a:txBody>
                    <a:bodyPr/>
                    <a:lstStyle/>
                    <a:p>
                      <a:r>
                        <a:rPr lang="tr-TR" sz="2400" b="1" dirty="0" smtClean="0"/>
                        <a:t>Kombine</a:t>
                      </a:r>
                      <a:endParaRPr lang="tr-TR" sz="2400" dirty="0"/>
                    </a:p>
                  </a:txBody>
                  <a:tcPr/>
                </a:tc>
                <a:tc>
                  <a:txBody>
                    <a:bodyPr/>
                    <a:lstStyle/>
                    <a:p>
                      <a:r>
                        <a:rPr lang="tr-TR" sz="2400" dirty="0" smtClean="0"/>
                        <a:t>DBT</a:t>
                      </a:r>
                      <a:endParaRPr lang="tr-TR" sz="2400" dirty="0"/>
                    </a:p>
                  </a:txBody>
                  <a:tcPr/>
                </a:tc>
              </a:tr>
              <a:tr h="549523">
                <a:tc>
                  <a:txBody>
                    <a:bodyPr/>
                    <a:lstStyle/>
                    <a:p>
                      <a:r>
                        <a:rPr lang="tr-TR" sz="2400" b="1" dirty="0" err="1" smtClean="0"/>
                        <a:t>Recombinant</a:t>
                      </a:r>
                      <a:endParaRPr lang="tr-TR" sz="2400" dirty="0"/>
                    </a:p>
                  </a:txBody>
                  <a:tcPr/>
                </a:tc>
                <a:tc>
                  <a:txBody>
                    <a:bodyPr/>
                    <a:lstStyle/>
                    <a:p>
                      <a:r>
                        <a:rPr lang="tr-TR" sz="2400" dirty="0" smtClean="0"/>
                        <a:t>Hepatit B</a:t>
                      </a:r>
                      <a:endParaRPr lang="tr-TR" sz="2400" dirty="0"/>
                    </a:p>
                  </a:txBody>
                  <a:tcPr/>
                </a:tc>
              </a:tr>
              <a:tr h="549523">
                <a:tc>
                  <a:txBody>
                    <a:bodyPr/>
                    <a:lstStyle/>
                    <a:p>
                      <a:r>
                        <a:rPr lang="tr-TR" sz="2400" b="1" dirty="0" err="1" smtClean="0"/>
                        <a:t>Konjüge</a:t>
                      </a:r>
                      <a:endParaRPr lang="tr-TR" sz="2400" dirty="0"/>
                    </a:p>
                  </a:txBody>
                  <a:tcPr/>
                </a:tc>
                <a:tc>
                  <a:txBody>
                    <a:bodyPr/>
                    <a:lstStyle/>
                    <a:p>
                      <a:r>
                        <a:rPr lang="tr-TR" sz="2400" dirty="0" err="1" smtClean="0"/>
                        <a:t>Hemofilus</a:t>
                      </a:r>
                      <a:r>
                        <a:rPr lang="tr-TR" sz="2400" dirty="0" smtClean="0"/>
                        <a:t> </a:t>
                      </a:r>
                      <a:r>
                        <a:rPr lang="tr-TR" sz="2400" dirty="0" err="1" smtClean="0"/>
                        <a:t>İnfluenza</a:t>
                      </a:r>
                      <a:r>
                        <a:rPr lang="tr-TR" sz="2400" dirty="0" smtClean="0"/>
                        <a:t> tip b (</a:t>
                      </a:r>
                      <a:r>
                        <a:rPr lang="tr-TR" sz="2400" dirty="0" err="1" smtClean="0"/>
                        <a:t>Hib</a:t>
                      </a:r>
                      <a:r>
                        <a:rPr lang="tr-TR" sz="2400" dirty="0" smtClean="0"/>
                        <a:t>)</a:t>
                      </a:r>
                      <a:endParaRPr lang="tr-TR" sz="2400" dirty="0"/>
                    </a:p>
                  </a:txBody>
                  <a:tcPr/>
                </a:tc>
              </a:tr>
            </a:tbl>
          </a:graphicData>
        </a:graphic>
      </p:graphicFrame>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3251</TotalTime>
  <Words>3165</Words>
  <Application>Microsoft Office PowerPoint</Application>
  <PresentationFormat>Ekran Gösterisi (4:3)</PresentationFormat>
  <Paragraphs>360</Paragraphs>
  <Slides>66</Slides>
  <Notes>0</Notes>
  <HiddenSlides>0</HiddenSlides>
  <MMClips>0</MMClips>
  <ScaleCrop>false</ScaleCrop>
  <HeadingPairs>
    <vt:vector size="4" baseType="variant">
      <vt:variant>
        <vt:lpstr>Tema</vt:lpstr>
      </vt:variant>
      <vt:variant>
        <vt:i4>1</vt:i4>
      </vt:variant>
      <vt:variant>
        <vt:lpstr>Slayt Başlıkları</vt:lpstr>
      </vt:variant>
      <vt:variant>
        <vt:i4>66</vt:i4>
      </vt:variant>
    </vt:vector>
  </HeadingPairs>
  <TitlesOfParts>
    <vt:vector size="67" baseType="lpstr">
      <vt:lpstr>Ofis Teması</vt:lpstr>
      <vt:lpstr>ENFEKSİYONDAN KORUNMADA BAĞIŞIKLAMA</vt:lpstr>
      <vt:lpstr>BAĞIŞIKLAMA GİRİŞ</vt:lpstr>
      <vt:lpstr>BAĞIŞIKLAMA GİRİŞ</vt:lpstr>
      <vt:lpstr>BAĞIŞIKLAMA</vt:lpstr>
      <vt:lpstr>BAĞIŞIKLAMA</vt:lpstr>
      <vt:lpstr>AKTİF BAĞIŞIKLIK</vt:lpstr>
      <vt:lpstr>PASİF BAĞIŞIKLIK</vt:lpstr>
      <vt:lpstr>Hazırlanış Özelliklerine Göre Aşılar</vt:lpstr>
      <vt:lpstr>Slayt 9</vt:lpstr>
      <vt:lpstr>Aşılamada Hemşirenin Sorumlulukları</vt:lpstr>
      <vt:lpstr>Aşılamanın Yararları</vt:lpstr>
      <vt:lpstr>Aşılamada Hemşirenin Sorumlulukları</vt:lpstr>
      <vt:lpstr>Aşının etkinliğini sürdürmek</vt:lpstr>
      <vt:lpstr>Aşının etkinliğini sürdürmek</vt:lpstr>
      <vt:lpstr>Aşılamada Hemşirenin Sorumlulukları</vt:lpstr>
      <vt:lpstr>Aşıya özgün uygulama yöntemini bilmek</vt:lpstr>
      <vt:lpstr>Aşılamada Hemşirenin Sorumlulukları</vt:lpstr>
      <vt:lpstr>Aşı uygulamalarının sakıncalı olduğu durumları bilmek</vt:lpstr>
      <vt:lpstr>Aşılara Özel Kontrendikasyonlar</vt:lpstr>
      <vt:lpstr>Aşılara Özel Kontrendikasyonlar</vt:lpstr>
      <vt:lpstr>Aşılara Özel Kontrendikasyonlar</vt:lpstr>
      <vt:lpstr>Aşılara Özel Kontrendikasyonlar</vt:lpstr>
      <vt:lpstr>Aşılara Özel Kontrendikasyonlar</vt:lpstr>
      <vt:lpstr>Aşılara Özel Kontrendikasyonlar</vt:lpstr>
      <vt:lpstr>Aşı uygulamalarının sakınca oluşturmayan durumları bilmek-1</vt:lpstr>
      <vt:lpstr>Aşı uygulamalarının sakınca oluşturmayan durumları bilmek-2</vt:lpstr>
      <vt:lpstr>Aşılamada Hemşirenin Sorumlulukları</vt:lpstr>
      <vt:lpstr>Aşı sonrası gelişebilecek reaksiyonları, alınacak önlemleri bilmek</vt:lpstr>
      <vt:lpstr>GENİŞLETİLMİŞ BAĞIŞIKLAMA PROGRAMI</vt:lpstr>
      <vt:lpstr>GENİŞLETİLMİŞ BAĞIŞIKLAMA PROGRAMI</vt:lpstr>
      <vt:lpstr>Slayt 31</vt:lpstr>
      <vt:lpstr>Slayt 32</vt:lpstr>
      <vt:lpstr>Slayt 33</vt:lpstr>
      <vt:lpstr>AŞI UYGULAMALARINDA GENEL KURALLAR</vt:lpstr>
      <vt:lpstr>AŞI UYGULAMALARINDA GENEL KURALLAR</vt:lpstr>
      <vt:lpstr>AŞI UYGULAMALARINDA GENEL KURALLAR</vt:lpstr>
      <vt:lpstr>AŞI UYGULAMALARINDA GENEL KURALLAR</vt:lpstr>
      <vt:lpstr>AŞI UYGULAMALARINDA GENEL KURALLAR</vt:lpstr>
      <vt:lpstr>AŞI UYGULAMALARINDA GENEL KURALLAR</vt:lpstr>
      <vt:lpstr>SOĞUK ZİNCİR</vt:lpstr>
      <vt:lpstr>Slayt 41</vt:lpstr>
      <vt:lpstr>Slayt 42</vt:lpstr>
      <vt:lpstr>Slayt 43</vt:lpstr>
      <vt:lpstr>İl düzeyinde soğuk zincir uygulamaları aşağıdaki kurallara göre düzenlenir: </vt:lpstr>
      <vt:lpstr>Slayt 45</vt:lpstr>
      <vt:lpstr>Slayt 46</vt:lpstr>
      <vt:lpstr>Buzdolabına Aşı Yerleştirirken Dikkat Edilecek Hususlar </vt:lpstr>
      <vt:lpstr>Slayt 48</vt:lpstr>
      <vt:lpstr>Slayt 49</vt:lpstr>
      <vt:lpstr>Slayt 50</vt:lpstr>
      <vt:lpstr>Slayt 51</vt:lpstr>
      <vt:lpstr>Slayt 52</vt:lpstr>
      <vt:lpstr>AKTİF BAĞIŞIKLIKTA KULLANILAN AŞILAR</vt:lpstr>
      <vt:lpstr>AKTİF BAĞIŞIKLIKTA KULLANILAN AŞILAR</vt:lpstr>
      <vt:lpstr>AKTİF BAĞIŞIKLIKTA KULLANILAN AŞILAR</vt:lpstr>
      <vt:lpstr>AKTİF BAĞIŞIKLIKTA KULLANILAN AŞILAR</vt:lpstr>
      <vt:lpstr>AKTİF BAĞIŞIKLIKTA KULLANILAN AŞILAR</vt:lpstr>
      <vt:lpstr>AKTİF BAĞIŞIKLIKTA KULLANILAN AŞILAR</vt:lpstr>
      <vt:lpstr>Hepatit B aşısı için risk grupları-1</vt:lpstr>
      <vt:lpstr>Hepatit B aşısı için risk grupları-2</vt:lpstr>
      <vt:lpstr>AKTİF BAĞIŞIKLIKTA KULLANILAN AŞILAR</vt:lpstr>
      <vt:lpstr>AKTİF BAĞIŞIKLIKTA KULLANILAN AŞILAR</vt:lpstr>
      <vt:lpstr>AKTİF BAĞIŞIKLIKTA KULLANILAN AŞILAR</vt:lpstr>
      <vt:lpstr>PASİF BAĞIŞIKLIK</vt:lpstr>
      <vt:lpstr>PASİF BAĞIŞIKLIK</vt:lpstr>
      <vt:lpstr>SORU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ENFEKSİYONDAN KORUNMADA BAĞIŞIKLAMA</dc:title>
  <dc:creator>Özlemİzzet</dc:creator>
  <cp:lastModifiedBy>Fatma</cp:lastModifiedBy>
  <cp:revision>89</cp:revision>
  <dcterms:created xsi:type="dcterms:W3CDTF">2017-02-07T21:03:44Z</dcterms:created>
  <dcterms:modified xsi:type="dcterms:W3CDTF">2019-09-03T08:10:21Z</dcterms:modified>
</cp:coreProperties>
</file>