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19"/>
  </p:notesMasterIdLst>
  <p:handoutMasterIdLst>
    <p:handoutMasterId r:id="rId20"/>
  </p:handoutMasterIdLst>
  <p:sldIdLst>
    <p:sldId id="256" r:id="rId2"/>
    <p:sldId id="297" r:id="rId3"/>
    <p:sldId id="312" r:id="rId4"/>
    <p:sldId id="331" r:id="rId5"/>
    <p:sldId id="333" r:id="rId6"/>
    <p:sldId id="334" r:id="rId7"/>
    <p:sldId id="335" r:id="rId8"/>
    <p:sldId id="307" r:id="rId9"/>
    <p:sldId id="263" r:id="rId10"/>
    <p:sldId id="336" r:id="rId11"/>
    <p:sldId id="264" r:id="rId12"/>
    <p:sldId id="337" r:id="rId13"/>
    <p:sldId id="338" r:id="rId14"/>
    <p:sldId id="317" r:id="rId15"/>
    <p:sldId id="319" r:id="rId16"/>
    <p:sldId id="322" r:id="rId17"/>
    <p:sldId id="33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D11"/>
    <a:srgbClr val="FDFEFC"/>
    <a:srgbClr val="0A01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76" y="9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66137D-E862-4FF3-9B2B-DCE0B3858F6E}" type="datetime1">
              <a:rPr lang="tr-TR" smtClean="0"/>
              <a:t>4.11.2021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E4930F-B05A-4AAF-AEB8-8DEF2E0B7496}" type="slidenum">
              <a:rPr lang="tr-TR" smtClean="0"/>
              <a:t>‹#›</a:t>
            </a:fld>
            <a:endParaRPr 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B4184-6084-4AA4-868E-C71099F5CB37}" type="datetime1">
              <a:rPr lang="tr-TR" smtClean="0"/>
              <a:t>4.11.2021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CB0CFD-288C-4EF9-A7B8-E5A04CBC6495}" type="slidenum">
              <a:rPr lang="tr-TR" smtClean="0"/>
              <a:t>‹#›</a:t>
            </a:fld>
            <a:endParaRPr lang="tr-TR"/>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4CB0CFD-288C-4EF9-A7B8-E5A04CBC6495}" type="slidenum">
              <a:rPr lang="tr-TR" smtClean="0"/>
              <a:t>1</a:t>
            </a:fld>
            <a:endParaRPr lang="tr-TR"/>
          </a:p>
        </p:txBody>
      </p:sp>
      <p:sp>
        <p:nvSpPr>
          <p:cNvPr id="5" name="4 Veri Yer Tutucusu"/>
          <p:cNvSpPr>
            <a:spLocks noGrp="1"/>
          </p:cNvSpPr>
          <p:nvPr>
            <p:ph type="dt" idx="11"/>
          </p:nvPr>
        </p:nvSpPr>
        <p:spPr/>
        <p:txBody>
          <a:bodyPr/>
          <a:lstStyle/>
          <a:p>
            <a:fld id="{8F05EE6E-CC67-42C9-A1A9-A0AB346BA638}" type="datetime1">
              <a:rPr lang="tr-TR" smtClean="0"/>
              <a:t>4.11.2021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6CA9836-7AF8-48AD-96F7-E56380BC7992}" type="datetime1">
              <a:rPr lang="tr-TR" smtClean="0"/>
              <a:t>4.11.2021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3581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56A6A2F-4D81-4863-900B-5A937E269C96}" type="datetime1">
              <a:rPr lang="tr-TR" smtClean="0"/>
              <a:t>4.11.2021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0842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53B3A0A-7F4A-47F9-94E8-0B87F2DE373B}" type="datetime1">
              <a:rPr lang="tr-TR" smtClean="0"/>
              <a:t>4.11.2021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DEFA8C-F947-479F-BE07-76B6B3F80BF1}"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3120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50FC9E3C-4132-4248-A793-CA0FBB925175}" type="datetime1">
              <a:rPr lang="tr-TR" smtClean="0"/>
              <a:t>4.11.2021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4602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6EC20C28-8DEA-4098-A5FC-BC5CB71A2980}" type="datetime1">
              <a:rPr lang="tr-TR" smtClean="0"/>
              <a:t>4.11.2021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DEFA8C-F947-479F-BE07-76B6B3F80BF1}"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026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F72E67BC-09CC-4945-9C44-0F376E00F714}" type="datetime1">
              <a:rPr lang="tr-TR" smtClean="0"/>
              <a:t>4.11.2021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990482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CA99142-A3A4-47F0-9844-ECB1D89FE013}" type="datetime1">
              <a:rPr lang="tr-TR" smtClean="0"/>
              <a:t>4.11.2021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37031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829F6D-25C6-44A9-A3DC-C24833091B00}" type="datetime1">
              <a:rPr lang="tr-TR" smtClean="0"/>
              <a:t>4.11.2021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3503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FD1A3F-7062-4CEE-B459-7733F4641A67}" type="datetime1">
              <a:rPr lang="tr-TR" smtClean="0"/>
              <a:t>4.11.2021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13047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7B016E6-AF6F-4379-837A-934346D468BC}" type="datetime1">
              <a:rPr lang="tr-TR" smtClean="0"/>
              <a:t>4.11.2021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7853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CA1C6CD-CEAC-44EF-95E5-6DB5F5CE6504}" type="datetime1">
              <a:rPr lang="tr-TR" smtClean="0"/>
              <a:t>4.11.2021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6517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A503074-0035-433B-B564-F1EFE9C10614}" type="datetime1">
              <a:rPr lang="tr-TR" smtClean="0"/>
              <a:t>4.11.2021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0142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1050A6-F44A-4EB4-9FE9-1CF06AA8E419}" type="datetime1">
              <a:rPr lang="tr-TR" smtClean="0"/>
              <a:t>4.11.2021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4647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F8A8-ADE3-44C2-A432-2F32328EAC7D}" type="datetime1">
              <a:rPr lang="tr-TR" smtClean="0"/>
              <a:t>4.11.2021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6406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DDF06CC-150D-4A99-A8B9-FCDB0CBC59D3}" type="datetime1">
              <a:rPr lang="tr-TR" smtClean="0"/>
              <a:t>4.11.2021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842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47D52E2-790D-4CD6-902D-5CCC1E685C84}" type="datetime1">
              <a:rPr lang="tr-TR" smtClean="0"/>
              <a:t>4.11.2021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71689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1309A4C-E77E-4983-8CC3-D932F8EC170E}" type="datetime1">
              <a:rPr lang="tr-TR" smtClean="0"/>
              <a:t>4.11.2021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337420507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076064" y="1484784"/>
            <a:ext cx="4950338" cy="1566174"/>
          </a:xfrm>
        </p:spPr>
        <p:txBody>
          <a:bodyPr anchor="ctr">
            <a:normAutofit fontScale="90000"/>
          </a:bodyPr>
          <a:lstStyle/>
          <a:p>
            <a:pPr algn="ctr"/>
            <a:r>
              <a:rPr lang="tr-TR" sz="2700" b="1" spc="-1" dirty="0">
                <a:solidFill>
                  <a:schemeClr val="tx1"/>
                </a:solidFill>
                <a:uFill>
                  <a:solidFill>
                    <a:srgbClr val="FFFFFF"/>
                  </a:solidFill>
                </a:uFill>
                <a:latin typeface="Times New Roman" pitchFamily="18" charset="0"/>
                <a:cs typeface="Times New Roman" pitchFamily="18" charset="0"/>
              </a:rPr>
              <a:t>ANKARA ÜNİVERSİTESİ</a:t>
            </a:r>
            <a:br>
              <a:rPr lang="tr-TR" sz="2700" b="1" spc="-1" dirty="0">
                <a:solidFill>
                  <a:schemeClr val="tx1"/>
                </a:solidFill>
                <a:uFill>
                  <a:solidFill>
                    <a:srgbClr val="FFFFFF"/>
                  </a:solidFill>
                </a:uFill>
                <a:latin typeface="Times New Roman" pitchFamily="18" charset="0"/>
                <a:cs typeface="Times New Roman" pitchFamily="18" charset="0"/>
              </a:rPr>
            </a:br>
            <a:r>
              <a:rPr lang="tr-TR" sz="2700" b="1" spc="-1" dirty="0">
                <a:solidFill>
                  <a:schemeClr val="tx1"/>
                </a:solidFill>
                <a:uFill>
                  <a:solidFill>
                    <a:srgbClr val="FFFFFF"/>
                  </a:solidFill>
                </a:uFill>
                <a:latin typeface="Times New Roman" pitchFamily="18" charset="0"/>
                <a:cs typeface="Times New Roman" pitchFamily="18" charset="0"/>
              </a:rPr>
              <a:t>SAĞLIK BİLİMLERİ FAKÜLTESİ</a:t>
            </a:r>
            <a:br>
              <a:rPr lang="tr-TR" sz="2700" b="1" spc="-1" dirty="0">
                <a:solidFill>
                  <a:schemeClr val="tx1"/>
                </a:solidFill>
                <a:uFill>
                  <a:solidFill>
                    <a:srgbClr val="FFFFFF"/>
                  </a:solidFill>
                </a:uFill>
                <a:latin typeface="Times New Roman" pitchFamily="18" charset="0"/>
                <a:cs typeface="Times New Roman" pitchFamily="18" charset="0"/>
              </a:rPr>
            </a:br>
            <a:r>
              <a:rPr lang="tr-TR" sz="2700" b="1" spc="-1" dirty="0">
                <a:solidFill>
                  <a:schemeClr val="tx1"/>
                </a:solidFill>
                <a:uFill>
                  <a:solidFill>
                    <a:srgbClr val="FFFFFF"/>
                  </a:solidFill>
                </a:uFill>
                <a:latin typeface="Times New Roman" pitchFamily="18" charset="0"/>
                <a:cs typeface="Times New Roman" pitchFamily="18" charset="0"/>
              </a:rPr>
              <a:t>ÇOCUK GELİŞİMİ BÖLÜMÜ</a:t>
            </a:r>
            <a:br>
              <a:rPr lang="tr-TR" sz="2700" b="1" spc="-1" dirty="0">
                <a:solidFill>
                  <a:schemeClr val="tx1"/>
                </a:solidFill>
                <a:uFill>
                  <a:solidFill>
                    <a:srgbClr val="FFFFFF"/>
                  </a:solidFill>
                </a:uFill>
                <a:latin typeface="Times New Roman" pitchFamily="18" charset="0"/>
                <a:cs typeface="Times New Roman" pitchFamily="18" charset="0"/>
              </a:rPr>
            </a:br>
            <a:br>
              <a:rPr lang="tr-TR" sz="2700" b="1" spc="-1" dirty="0">
                <a:solidFill>
                  <a:schemeClr val="tx1"/>
                </a:solidFill>
                <a:uFill>
                  <a:solidFill>
                    <a:srgbClr val="FFFFFF"/>
                  </a:solidFill>
                </a:uFill>
                <a:latin typeface="Times New Roman" pitchFamily="18" charset="0"/>
                <a:cs typeface="Times New Roman" pitchFamily="18" charset="0"/>
              </a:rPr>
            </a:br>
            <a:endParaRPr lang="tr-TR" sz="2700" dirty="0">
              <a:solidFill>
                <a:schemeClr val="tx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3773742" y="3158970"/>
            <a:ext cx="5554980" cy="2376264"/>
          </a:xfrm>
        </p:spPr>
        <p:txBody>
          <a:bodyPr>
            <a:normAutofit/>
          </a:bodyPr>
          <a:lstStyle/>
          <a:p>
            <a:pPr marL="257310" indent="-256770" algn="ctr">
              <a:spcBef>
                <a:spcPts val="751"/>
              </a:spcBef>
            </a:pPr>
            <a:endParaRPr lang="tr-TR" sz="2700" b="1" spc="-1" dirty="0">
              <a:solidFill>
                <a:srgbClr val="FF0000"/>
              </a:solidFill>
              <a:uFill>
                <a:solidFill>
                  <a:srgbClr val="FFFFFF"/>
                </a:solidFill>
              </a:uFill>
              <a:latin typeface="Times New Roman" pitchFamily="18" charset="0"/>
              <a:cs typeface="Times New Roman" pitchFamily="18" charset="0"/>
            </a:endParaRPr>
          </a:p>
          <a:p>
            <a:pPr marL="257310" indent="-256770" algn="just">
              <a:spcBef>
                <a:spcPts val="751"/>
              </a:spcBef>
            </a:pPr>
            <a:r>
              <a:rPr lang="tr-TR" spc="-1" dirty="0">
                <a:solidFill>
                  <a:schemeClr val="tx1"/>
                </a:solidFill>
                <a:uFill>
                  <a:solidFill>
                    <a:srgbClr val="FFFFFF"/>
                  </a:solidFill>
                </a:uFill>
                <a:latin typeface="Times New Roman" pitchFamily="18" charset="0"/>
                <a:cs typeface="Times New Roman" pitchFamily="18" charset="0"/>
              </a:rPr>
              <a:t>Dersin adı: Sağlık  Sosyolojisi</a:t>
            </a:r>
          </a:p>
          <a:p>
            <a:pPr marL="257310" indent="-256770" algn="just">
              <a:spcBef>
                <a:spcPts val="751"/>
              </a:spcBef>
            </a:pPr>
            <a:r>
              <a:rPr lang="tr-TR" spc="-1" dirty="0">
                <a:solidFill>
                  <a:schemeClr val="tx1"/>
                </a:solidFill>
                <a:uFill>
                  <a:solidFill>
                    <a:srgbClr val="FFFFFF"/>
                  </a:solidFill>
                </a:uFill>
                <a:latin typeface="Times New Roman" pitchFamily="18" charset="0"/>
                <a:cs typeface="Times New Roman" pitchFamily="18" charset="0"/>
              </a:rPr>
              <a:t>Öğretim Elemanı: Satı GÜL KAPISIZ</a:t>
            </a:r>
          </a:p>
          <a:p>
            <a:pPr marL="257310" indent="-256770" algn="just">
              <a:spcBef>
                <a:spcPts val="751"/>
              </a:spcBef>
            </a:pPr>
            <a:r>
              <a:rPr lang="tr-TR" spc="-1" dirty="0">
                <a:solidFill>
                  <a:schemeClr val="tx1"/>
                </a:solidFill>
                <a:uFill>
                  <a:solidFill>
                    <a:srgbClr val="FFFFFF"/>
                  </a:solidFill>
                </a:uFill>
                <a:latin typeface="Times New Roman" pitchFamily="18" charset="0"/>
                <a:cs typeface="Times New Roman" pitchFamily="18" charset="0"/>
              </a:rPr>
              <a:t>Konu: Sağlığı Etkileyen Faktörler</a:t>
            </a:r>
          </a:p>
          <a:p>
            <a:pPr marL="257310" indent="-256770" algn="ctr">
              <a:spcBef>
                <a:spcPts val="751"/>
              </a:spcBef>
            </a:pPr>
            <a:endParaRPr lang="tr-TR" spc="-1" dirty="0">
              <a:solidFill>
                <a:schemeClr val="tx1"/>
              </a:solidFill>
              <a:uFill>
                <a:solidFill>
                  <a:srgbClr val="FFFFFF"/>
                </a:solidFill>
              </a:u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60B5143C-45FE-4D6D-B66E-643725C59BDE}"/>
              </a:ext>
            </a:extLst>
          </p:cNvPr>
          <p:cNvPicPr>
            <a:picLocks noGrp="1" noChangeAspect="1"/>
          </p:cNvPicPr>
          <p:nvPr>
            <p:ph idx="1"/>
          </p:nvPr>
        </p:nvPicPr>
        <p:blipFill rotWithShape="1">
          <a:blip r:embed="rId2"/>
          <a:srcRect l="31055" t="21001" r="30757" b="7244"/>
          <a:stretch/>
        </p:blipFill>
        <p:spPr>
          <a:xfrm>
            <a:off x="1559496" y="836712"/>
            <a:ext cx="9973108" cy="5688632"/>
          </a:xfrm>
        </p:spPr>
      </p:pic>
      <p:sp>
        <p:nvSpPr>
          <p:cNvPr id="4" name="3 Slayt Numarası Yer Tutucusu"/>
          <p:cNvSpPr>
            <a:spLocks noGrp="1"/>
          </p:cNvSpPr>
          <p:nvPr>
            <p:ph type="sldNum" sz="quarter" idx="12"/>
          </p:nvPr>
        </p:nvSpPr>
        <p:spPr/>
        <p:txBody>
          <a:bodyPr/>
          <a:lstStyle/>
          <a:p>
            <a:fld id="{B1DEFA8C-F947-479F-BE07-76B6B3F80BF1}" type="slidenum">
              <a:rPr lang="tr-TR" smtClean="0"/>
              <a:pPr/>
              <a:t>10</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
        <p:nvSpPr>
          <p:cNvPr id="6" name="Başlık 1">
            <a:extLst>
              <a:ext uri="{FF2B5EF4-FFF2-40B4-BE49-F238E27FC236}">
                <a16:creationId xmlns:a16="http://schemas.microsoft.com/office/drawing/2014/main" id="{B4530EEF-4C38-4443-A724-F0E7ABAB0F1E}"/>
              </a:ext>
            </a:extLst>
          </p:cNvPr>
          <p:cNvSpPr>
            <a:spLocks noGrp="1"/>
          </p:cNvSpPr>
          <p:nvPr>
            <p:ph type="title"/>
          </p:nvPr>
        </p:nvSpPr>
        <p:spPr>
          <a:xfrm>
            <a:off x="1667508" y="143132"/>
            <a:ext cx="9865096" cy="644650"/>
          </a:xfrm>
        </p:spPr>
        <p:txBody>
          <a:bodyPr anchor="ctr">
            <a:normAutofit fontScale="90000"/>
          </a:bodyPr>
          <a:lstStyle/>
          <a:p>
            <a:r>
              <a:rPr lang="tr-TR" sz="2800" b="1" dirty="0">
                <a:latin typeface="Times New Roman" panose="02020603050405020304" pitchFamily="18" charset="0"/>
                <a:cs typeface="Times New Roman" panose="02020603050405020304" pitchFamily="18" charset="0"/>
              </a:rPr>
              <a:t>Tablo 1: Sağlığın Sosyal Belirleyicisi Örnekleri ve Sağlık Üzerine Potansiyel Etkileri</a:t>
            </a:r>
          </a:p>
        </p:txBody>
      </p:sp>
    </p:spTree>
    <p:extLst>
      <p:ext uri="{BB962C8B-B14F-4D97-AF65-F5344CB8AC3E}">
        <p14:creationId xmlns:p14="http://schemas.microsoft.com/office/powerpoint/2010/main" val="422985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47528" y="548680"/>
            <a:ext cx="9649072" cy="5760640"/>
          </a:xfrm>
        </p:spPr>
        <p:txBody>
          <a:bodyPr anchor="ctr">
            <a:normAutofit fontScale="77500" lnSpcReduction="20000"/>
          </a:bodyPr>
          <a:lstStyle/>
          <a:p>
            <a:pPr marL="0" indent="0" algn="just">
              <a:lnSpc>
                <a:spcPct val="150000"/>
              </a:lnSpc>
              <a:spcAft>
                <a:spcPts val="750"/>
              </a:spcAft>
              <a:buNone/>
            </a:pP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3.2.Eğitim, Meslek, Gelir ve Sağlık</a:t>
            </a:r>
          </a:p>
          <a:p>
            <a:pPr algn="just">
              <a:lnSpc>
                <a:spcPct val="150000"/>
              </a:lnSpc>
              <a:spcAft>
                <a:spcPts val="750"/>
              </a:spcAft>
              <a:buFont typeface="Wingdings" panose="05000000000000000000" pitchFamily="2" charset="2"/>
              <a:buChar char="ü"/>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Kötü sosyal ve ekonomik durumda olanlar kötü sağlık statüsüne, daha yüksek hastalık, sakatlık ve ölüm oranlarına sahiptir. Eğitim, meslek ve gelir sosyoekonomik statünün </a:t>
            </a: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bireysel göstergeleri </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arasında yer alır.</a:t>
            </a:r>
          </a:p>
          <a:p>
            <a:pPr algn="just">
              <a:lnSpc>
                <a:spcPct val="150000"/>
              </a:lnSpc>
              <a:spcAft>
                <a:spcPts val="750"/>
              </a:spcAft>
              <a:buFont typeface="Wingdings" panose="05000000000000000000" pitchFamily="2" charset="2"/>
              <a:buChar char="ü"/>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Eğitim durumu, mesleki sosyal sınıf ve gelir sosyoekonomik durumu belirlemede en sık kullanılan faktörler arasındadır. Eğitim durumu hem sağlıklı yaşam davranışlarını kazandırmada etkilidir hem de meslek ve gelir üzerinden sosyoekonomik statüyü etkilemektedir. </a:t>
            </a:r>
          </a:p>
          <a:p>
            <a:pPr algn="just">
              <a:lnSpc>
                <a:spcPct val="150000"/>
              </a:lnSpc>
              <a:spcAft>
                <a:spcPts val="750"/>
              </a:spcAft>
              <a:buFont typeface="Wingdings" panose="05000000000000000000" pitchFamily="2" charset="2"/>
              <a:buChar char="v"/>
            </a:pPr>
            <a:endParaRPr lang="tr-TR"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11</a:t>
            </a:fld>
            <a:endParaRPr lang="tr-TR" dirty="0"/>
          </a:p>
        </p:txBody>
      </p:sp>
      <p:sp>
        <p:nvSpPr>
          <p:cNvPr id="5" name="3 Slayt Numarası Yer Tutucusu"/>
          <p:cNvSpPr txBox="1">
            <a:spLocks/>
          </p:cNvSpPr>
          <p:nvPr/>
        </p:nvSpPr>
        <p:spPr>
          <a:xfrm>
            <a:off x="8742294" y="5589240"/>
            <a:ext cx="782706" cy="357188"/>
          </a:xfrm>
          <a:prstGeom prst="rect">
            <a:avLst/>
          </a:prstGeom>
        </p:spPr>
        <p:txBody>
          <a:bodyPr anchor="b"/>
          <a:lstStyle/>
          <a:p>
            <a:pPr algn="ctr" defTabSz="685800">
              <a:defRPr/>
            </a:pPr>
            <a:endParaRPr lang="tr-TR"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26A8A279-A810-4BFC-BE58-A80EAEB1D9E4}"/>
              </a:ext>
            </a:extLst>
          </p:cNvPr>
          <p:cNvPicPr>
            <a:picLocks noGrp="1" noChangeAspect="1"/>
          </p:cNvPicPr>
          <p:nvPr>
            <p:ph idx="1"/>
          </p:nvPr>
        </p:nvPicPr>
        <p:blipFill rotWithShape="1">
          <a:blip r:embed="rId2"/>
          <a:srcRect l="18097" t="55723" r="17138" b="24275"/>
          <a:stretch/>
        </p:blipFill>
        <p:spPr>
          <a:xfrm>
            <a:off x="1775520" y="1556792"/>
            <a:ext cx="9721079" cy="4386808"/>
          </a:xfrm>
        </p:spPr>
      </p:pic>
      <p:sp>
        <p:nvSpPr>
          <p:cNvPr id="4" name="3 Slayt Numarası Yer Tutucusu"/>
          <p:cNvSpPr>
            <a:spLocks noGrp="1"/>
          </p:cNvSpPr>
          <p:nvPr>
            <p:ph type="sldNum" sz="quarter" idx="12"/>
          </p:nvPr>
        </p:nvSpPr>
        <p:spPr/>
        <p:txBody>
          <a:bodyPr/>
          <a:lstStyle/>
          <a:p>
            <a:fld id="{B1DEFA8C-F947-479F-BE07-76B6B3F80BF1}" type="slidenum">
              <a:rPr lang="tr-TR" smtClean="0"/>
              <a:pPr/>
              <a:t>12</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
        <p:nvSpPr>
          <p:cNvPr id="6" name="Başlık 1">
            <a:extLst>
              <a:ext uri="{FF2B5EF4-FFF2-40B4-BE49-F238E27FC236}">
                <a16:creationId xmlns:a16="http://schemas.microsoft.com/office/drawing/2014/main" id="{B4530EEF-4C38-4443-A724-F0E7ABAB0F1E}"/>
              </a:ext>
            </a:extLst>
          </p:cNvPr>
          <p:cNvSpPr>
            <a:spLocks noGrp="1"/>
          </p:cNvSpPr>
          <p:nvPr>
            <p:ph type="title"/>
          </p:nvPr>
        </p:nvSpPr>
        <p:spPr>
          <a:xfrm>
            <a:off x="1775520" y="465457"/>
            <a:ext cx="9721080" cy="644650"/>
          </a:xfrm>
        </p:spPr>
        <p:txBody>
          <a:bodyPr anchor="ctr">
            <a:normAutofit fontScale="90000"/>
          </a:bodyPr>
          <a:lstStyle/>
          <a:p>
            <a:r>
              <a:rPr lang="tr-TR" sz="2800" b="1" dirty="0">
                <a:latin typeface="Times New Roman" panose="02020603050405020304" pitchFamily="18" charset="0"/>
                <a:cs typeface="Times New Roman" panose="02020603050405020304" pitchFamily="18" charset="0"/>
              </a:rPr>
              <a:t>Şekil 2. Sağlığın Sosyoekonomik Belirleyicileri Arasındaki Bağlantılar</a:t>
            </a:r>
          </a:p>
        </p:txBody>
      </p:sp>
    </p:spTree>
    <p:extLst>
      <p:ext uri="{BB962C8B-B14F-4D97-AF65-F5344CB8AC3E}">
        <p14:creationId xmlns:p14="http://schemas.microsoft.com/office/powerpoint/2010/main" val="200823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59496" y="404664"/>
            <a:ext cx="9721080" cy="5962840"/>
          </a:xfrm>
        </p:spPr>
        <p:txBody>
          <a:bodyPr anchor="ctr">
            <a:normAutofit/>
          </a:bodyPr>
          <a:lstStyle/>
          <a:p>
            <a:pPr algn="just">
              <a:buFont typeface="Wingdings" panose="05000000000000000000" pitchFamily="2" charset="2"/>
              <a:buChar char="v"/>
            </a:pPr>
            <a:r>
              <a:rPr lang="tr-TR" sz="2800" b="1" dirty="0"/>
              <a:t>3.3.Sağlık Hizmetlerine Erişim ve Sosyal Adalet</a:t>
            </a:r>
          </a:p>
          <a:p>
            <a:pPr algn="just">
              <a:buFont typeface="Wingdings" panose="05000000000000000000" pitchFamily="2" charset="2"/>
              <a:buChar char="v"/>
            </a:pPr>
            <a:r>
              <a:rPr lang="tr-TR" sz="2800" dirty="0"/>
              <a:t>Sağlık hizmetleri sağlığın temel belirleyicisi konumundadır. Sosyal adalet bakış açısıyla sağlık hizmetlerine erişim, sağlığın sosyal belirleyicileri arasındadır ve sağlığın diğer belirleyicilerden sıklıkla etkilenebilmektedir. </a:t>
            </a:r>
          </a:p>
          <a:p>
            <a:pPr algn="just">
              <a:buFont typeface="Wingdings" panose="05000000000000000000" pitchFamily="2" charset="2"/>
              <a:buChar char="v"/>
            </a:pPr>
            <a:r>
              <a:rPr lang="tr-TR" sz="2800" dirty="0"/>
              <a:t>Araya vd. (2018) 49 ülke verileri üzerinden yürüttüğü çalışma sonuçlarına göre; </a:t>
            </a:r>
            <a:r>
              <a:rPr lang="tr-TR" sz="2800" b="1" dirty="0"/>
              <a:t>ülkenin sahip olduğu gelir, kadın olma</a:t>
            </a:r>
            <a:r>
              <a:rPr lang="tr-TR" sz="2800" dirty="0"/>
              <a:t>, </a:t>
            </a:r>
            <a:r>
              <a:rPr lang="tr-TR" sz="2800" b="1" dirty="0"/>
              <a:t>daha iyi eğitime sahip olma </a:t>
            </a:r>
            <a:r>
              <a:rPr lang="tr-TR" sz="2800" dirty="0"/>
              <a:t>ve </a:t>
            </a:r>
            <a:r>
              <a:rPr lang="tr-TR" sz="2800" b="1" dirty="0"/>
              <a:t>kentsel bölgelerde yaşama</a:t>
            </a:r>
            <a:r>
              <a:rPr lang="tr-TR" sz="2800" dirty="0"/>
              <a:t> sağlık hizmetlerine erişimi kolaylaştırmaktadır.</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13</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
        <p:nvSpPr>
          <p:cNvPr id="6" name="Başlık 1">
            <a:extLst>
              <a:ext uri="{FF2B5EF4-FFF2-40B4-BE49-F238E27FC236}">
                <a16:creationId xmlns:a16="http://schemas.microsoft.com/office/drawing/2014/main" id="{B4530EEF-4C38-4443-A724-F0E7ABAB0F1E}"/>
              </a:ext>
            </a:extLst>
          </p:cNvPr>
          <p:cNvSpPr>
            <a:spLocks noGrp="1"/>
          </p:cNvSpPr>
          <p:nvPr>
            <p:ph type="title"/>
          </p:nvPr>
        </p:nvSpPr>
        <p:spPr>
          <a:xfrm>
            <a:off x="1775520" y="465457"/>
            <a:ext cx="9721080" cy="644650"/>
          </a:xfrm>
        </p:spPr>
        <p:txBody>
          <a:bodyPr anchor="ctr">
            <a:normAutofit fontScale="90000"/>
          </a:bodyPr>
          <a:lstStyle/>
          <a:p>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758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fontScale="70000" lnSpcReduction="20000"/>
          </a:bodyPr>
          <a:lstStyle/>
          <a:p>
            <a:pPr algn="just">
              <a:lnSpc>
                <a:spcPct val="150000"/>
              </a:lnSpc>
              <a:spcAft>
                <a:spcPts val="750"/>
              </a:spcAft>
              <a:buFont typeface="Wingdings" panose="05000000000000000000" pitchFamily="2" charset="2"/>
              <a:buChar char="ü"/>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Sınıfsal eşitsizlikler sağlık imkânlarına erişimi de güçleştirmektedir. Yoksul bölgelerde daha az sayıda pratisyen aile doktoru, daha az hastane ve tıbbi destek olanağı bulunmaktadır. </a:t>
            </a:r>
          </a:p>
          <a:p>
            <a:pPr algn="just">
              <a:lnSpc>
                <a:spcPct val="150000"/>
              </a:lnSpc>
              <a:spcAft>
                <a:spcPts val="750"/>
              </a:spcAft>
              <a:buFont typeface="Wingdings" panose="05000000000000000000" pitchFamily="2" charset="2"/>
              <a:buChar char="ü"/>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Yine, yoksul işçi sınıfı üyeleri, Ulusal Sağlık Hizmetleri’ndeki en kalabalık tesislere ve sınırlı teknik cihazların olduğu kurumlara ancak kabul edilmektedirler. </a:t>
            </a:r>
          </a:p>
          <a:p>
            <a:pPr algn="just">
              <a:lnSpc>
                <a:spcPct val="150000"/>
              </a:lnSpc>
              <a:spcAft>
                <a:spcPts val="750"/>
              </a:spcAft>
              <a:buFont typeface="Wingdings" panose="05000000000000000000" pitchFamily="2" charset="2"/>
              <a:buChar char="ü"/>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Alt sosyal kesimdekiler toplu taşımayı daha fazla kullanmakta ve hastanelere, aile doktorlarına ulaşmak için daha fazla zaman harcamaktadırlar.</a:t>
            </a:r>
          </a:p>
          <a:p>
            <a:pPr algn="just">
              <a:lnSpc>
                <a:spcPct val="150000"/>
              </a:lnSpc>
              <a:spcAft>
                <a:spcPts val="750"/>
              </a:spcAft>
              <a:buFont typeface="Wingdings" panose="05000000000000000000" pitchFamily="2" charset="2"/>
              <a:buChar char="ü"/>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Çocuklukta ya da genç yetişkinlikte çok az sağlık hizmeti almak ya da hiç almamak, ileri yaşlarda daha fazla hastalık demektir. Düşük gelir, arzu edilebilen sağlık hizmetinin önünde engel teşkil ettiği sürece hastalık daha da kronikleşmekte ve tedavi daha da zorlaşmaktadır.</a:t>
            </a:r>
          </a:p>
          <a:p>
            <a:pPr marL="0" indent="0" algn="just">
              <a:lnSpc>
                <a:spcPct val="150000"/>
              </a:lnSpc>
              <a:spcAft>
                <a:spcPts val="750"/>
              </a:spcAft>
              <a:buNone/>
            </a:pP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14</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Tree>
    <p:extLst>
      <p:ext uri="{BB962C8B-B14F-4D97-AF65-F5344CB8AC3E}">
        <p14:creationId xmlns:p14="http://schemas.microsoft.com/office/powerpoint/2010/main" val="60364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03512" y="404664"/>
            <a:ext cx="9721080" cy="5760640"/>
          </a:xfrm>
        </p:spPr>
        <p:txBody>
          <a:bodyPr anchor="ctr">
            <a:noAutofit/>
          </a:bodyPr>
          <a:lstStyle/>
          <a:p>
            <a:pPr algn="just">
              <a:spcAft>
                <a:spcPts val="750"/>
              </a:spcAft>
              <a:buFont typeface="Wingdings" panose="05000000000000000000" pitchFamily="2" charset="2"/>
              <a:buChar char="v"/>
            </a:pPr>
            <a:endParaRPr lang="tr-TR" sz="3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Aft>
                <a:spcPts val="750"/>
              </a:spcAft>
              <a:buNone/>
            </a:pPr>
            <a:r>
              <a:rPr lang="tr-TR" sz="3000" b="1" dirty="0">
                <a:latin typeface="Times New Roman" panose="02020603050405020304" pitchFamily="18" charset="0"/>
                <a:ea typeface="Times New Roman" panose="02020603050405020304" pitchFamily="18" charset="0"/>
                <a:cs typeface="Times New Roman" panose="02020603050405020304" pitchFamily="18" charset="0"/>
              </a:rPr>
              <a:t>3.4.Sağlık Yaşam Biçimi Davranışları ve Çevre</a:t>
            </a:r>
          </a:p>
          <a:p>
            <a:pPr algn="just">
              <a:spcAft>
                <a:spcPts val="750"/>
              </a:spcAft>
              <a:buFont typeface="Wingdings" panose="05000000000000000000" pitchFamily="2" charset="2"/>
              <a:buChar char="ü"/>
            </a:pPr>
            <a:r>
              <a:rPr lang="tr-TR" sz="3000" dirty="0">
                <a:latin typeface="Times New Roman" panose="02020603050405020304" pitchFamily="18" charset="0"/>
                <a:ea typeface="Times New Roman" panose="02020603050405020304" pitchFamily="18" charset="0"/>
                <a:cs typeface="Times New Roman" panose="02020603050405020304" pitchFamily="18" charset="0"/>
              </a:rPr>
              <a:t>Bireylerin sağlığı sigara, alkol, sağlıklı beslenme, düzenli egzersiz yapma gibi seçtiği tercihlerden etkilenmektedir. Örneğin sigara içme-akciğer kanseri, diyet-</a:t>
            </a:r>
            <a:r>
              <a:rPr lang="tr-TR" sz="3000" dirty="0" err="1">
                <a:latin typeface="Times New Roman" panose="02020603050405020304" pitchFamily="18" charset="0"/>
                <a:ea typeface="Times New Roman" panose="02020603050405020304" pitchFamily="18" charset="0"/>
                <a:cs typeface="Times New Roman" panose="02020603050405020304" pitchFamily="18" charset="0"/>
              </a:rPr>
              <a:t>kardiyovasküler</a:t>
            </a:r>
            <a:r>
              <a:rPr lang="tr-TR" sz="3000" dirty="0">
                <a:latin typeface="Times New Roman" panose="02020603050405020304" pitchFamily="18" charset="0"/>
                <a:ea typeface="Times New Roman" panose="02020603050405020304" pitchFamily="18" charset="0"/>
                <a:cs typeface="Times New Roman" panose="02020603050405020304" pitchFamily="18" charset="0"/>
              </a:rPr>
              <a:t> hastalıklar, alkol tüketimi-karaciğer kanseri ile ilişkilidir.</a:t>
            </a:r>
          </a:p>
          <a:p>
            <a:pPr algn="just">
              <a:spcAft>
                <a:spcPts val="750"/>
              </a:spcAft>
              <a:buFont typeface="Wingdings" panose="05000000000000000000" pitchFamily="2" charset="2"/>
              <a:buChar char="ü"/>
            </a:pPr>
            <a:r>
              <a:rPr lang="tr-TR" sz="3000" dirty="0">
                <a:latin typeface="Times New Roman" panose="02020603050405020304" pitchFamily="18" charset="0"/>
                <a:ea typeface="Times New Roman" panose="02020603050405020304" pitchFamily="18" charset="0"/>
                <a:cs typeface="Times New Roman" panose="02020603050405020304" pitchFamily="18" charset="0"/>
              </a:rPr>
              <a:t>Alan modeli kapsamında davranış, diğer faktörlerin bir yansımasıdır ve sağlığın ara belirleyicisidir. Davranış sosyal ve fiziksel çevreden, genetik durumdan etkilenir.</a:t>
            </a:r>
          </a:p>
          <a:p>
            <a:pPr algn="just">
              <a:spcAft>
                <a:spcPts val="750"/>
              </a:spcAft>
              <a:buFont typeface="Wingdings" panose="05000000000000000000" pitchFamily="2" charset="2"/>
              <a:buChar char="ü"/>
            </a:pPr>
            <a:r>
              <a:rPr lang="tr-TR" sz="3000" dirty="0">
                <a:latin typeface="Times New Roman" panose="02020603050405020304" pitchFamily="18" charset="0"/>
                <a:ea typeface="Times New Roman" panose="02020603050405020304" pitchFamily="18" charset="0"/>
                <a:cs typeface="Times New Roman" panose="02020603050405020304" pitchFamily="18" charset="0"/>
              </a:rPr>
              <a:t>Yaşam tarzı davranışları (fiziksel aktivite, sigara içme, alkol tüketimi) eğitim ve hane halkı refahının üzerinde, </a:t>
            </a:r>
            <a:r>
              <a:rPr lang="tr-TR" sz="3000" dirty="0" err="1">
                <a:latin typeface="Times New Roman" panose="02020603050405020304" pitchFamily="18" charset="0"/>
                <a:ea typeface="Times New Roman" panose="02020603050405020304" pitchFamily="18" charset="0"/>
                <a:cs typeface="Times New Roman" panose="02020603050405020304" pitchFamily="18" charset="0"/>
              </a:rPr>
              <a:t>mortalite</a:t>
            </a:r>
            <a:r>
              <a:rPr lang="tr-TR" sz="3000" dirty="0">
                <a:latin typeface="Times New Roman" panose="02020603050405020304" pitchFamily="18" charset="0"/>
                <a:ea typeface="Times New Roman" panose="02020603050405020304" pitchFamily="18" charset="0"/>
                <a:cs typeface="Times New Roman" panose="02020603050405020304" pitchFamily="18" charset="0"/>
              </a:rPr>
              <a:t> oranları üzerinde etkilidir. </a:t>
            </a:r>
          </a:p>
          <a:p>
            <a:pPr algn="just">
              <a:spcAft>
                <a:spcPts val="750"/>
              </a:spcAft>
              <a:buFont typeface="Wingdings" panose="05000000000000000000" pitchFamily="2" charset="2"/>
              <a:buChar char="v"/>
            </a:pPr>
            <a:endParaRPr lang="tr-TR"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15</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Tree>
    <p:extLst>
      <p:ext uri="{BB962C8B-B14F-4D97-AF65-F5344CB8AC3E}">
        <p14:creationId xmlns:p14="http://schemas.microsoft.com/office/powerpoint/2010/main" val="372687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a:bodyPr>
          <a:lstStyle/>
          <a:p>
            <a:pPr indent="0" algn="just" fontAlgn="base">
              <a:lnSpc>
                <a:spcPct val="150000"/>
              </a:lnSpc>
              <a:spcAft>
                <a:spcPts val="1000"/>
              </a:spcAft>
              <a:buNone/>
            </a:pPr>
            <a:r>
              <a:rPr lang="tr-TR" sz="1800" b="1" kern="150" dirty="0">
                <a:solidFill>
                  <a:srgbClr val="00000A"/>
                </a:solidFill>
                <a:effectLst/>
                <a:latin typeface="Times New Roman" panose="02020603050405020304" pitchFamily="18" charset="0"/>
                <a:ea typeface="Andale Sans UI"/>
                <a:cs typeface="Times New Roman" panose="02020603050405020304" pitchFamily="18" charset="0"/>
              </a:rPr>
              <a:t>3.5. Irk ve Genetik</a:t>
            </a:r>
            <a:endParaRPr lang="tr-T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0" algn="just" fontAlgn="base">
              <a:lnSpc>
                <a:spcPct val="150000"/>
              </a:lnSpc>
              <a:spcAft>
                <a:spcPts val="1000"/>
              </a:spcAft>
              <a:buNone/>
            </a:pPr>
            <a:r>
              <a:rPr lang="tr-TR" sz="1800" b="1" kern="150" dirty="0">
                <a:solidFill>
                  <a:srgbClr val="00000A"/>
                </a:solidFill>
                <a:effectLst/>
                <a:latin typeface="Times New Roman" panose="02020603050405020304" pitchFamily="18" charset="0"/>
                <a:ea typeface="Andale Sans UI"/>
                <a:cs typeface="Times New Roman" panose="02020603050405020304" pitchFamily="18" charset="0"/>
              </a:rPr>
              <a:t>Aynı çevreye maruz kalan bazı bireylerde hastalık gelişirken bazılarında gelişmez?</a:t>
            </a:r>
            <a:endParaRPr lang="tr-T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0" algn="just" fontAlgn="base">
              <a:lnSpc>
                <a:spcPct val="150000"/>
              </a:lnSpc>
              <a:spcAft>
                <a:spcPts val="1000"/>
              </a:spcAft>
              <a:buNone/>
            </a:pPr>
            <a:r>
              <a:rPr lang="tr-TR" sz="1800" kern="150" dirty="0">
                <a:solidFill>
                  <a:srgbClr val="00000A"/>
                </a:solidFill>
                <a:effectLst/>
                <a:latin typeface="Times New Roman" panose="02020603050405020304" pitchFamily="18" charset="0"/>
                <a:ea typeface="Andale Sans UI"/>
                <a:cs typeface="Times New Roman" panose="02020603050405020304" pitchFamily="18" charset="0"/>
              </a:rPr>
              <a:t>Genetik sağlık sonuçlarının kesin belirleyicisi değil, riski artıran ya da azaltan faktörlerdir. Genetik ve davranış arasında görülen bağlantı dikkat çekicidir. Genetik faktörler sağlığı ve hastalığı etkileyen sosyal ve çevresel faktörlerle etkileşime girmektedir. Genetik özelliklerin bir yansıması olarak gençlikte ölçülen zekâ erken ölüm oranlarıyla ilişkilidir. Bu ilişki kalp, diyabet, kronik akciğer hastalıkları, yüksek tansiyon gibi birçok hastalıkla da ilişkilidir. </a:t>
            </a:r>
            <a:endParaRPr lang="tr-T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0" algn="just" fontAlgn="base">
              <a:lnSpc>
                <a:spcPct val="150000"/>
              </a:lnSpc>
              <a:spcAft>
                <a:spcPts val="1000"/>
              </a:spcAft>
              <a:buNone/>
            </a:pPr>
            <a:r>
              <a:rPr lang="tr-TR" sz="1800" kern="150" dirty="0" err="1">
                <a:solidFill>
                  <a:srgbClr val="00000A"/>
                </a:solidFill>
                <a:effectLst/>
                <a:latin typeface="Times New Roman" panose="02020603050405020304" pitchFamily="18" charset="0"/>
                <a:ea typeface="Andale Sans UI"/>
                <a:cs typeface="Times New Roman" panose="02020603050405020304" pitchFamily="18" charset="0"/>
              </a:rPr>
              <a:t>Wraw</a:t>
            </a:r>
            <a:r>
              <a:rPr lang="tr-TR" sz="1800" kern="150" dirty="0">
                <a:solidFill>
                  <a:srgbClr val="00000A"/>
                </a:solidFill>
                <a:effectLst/>
                <a:latin typeface="Times New Roman" panose="02020603050405020304" pitchFamily="18" charset="0"/>
                <a:ea typeface="Andale Sans UI"/>
                <a:cs typeface="Times New Roman" panose="02020603050405020304" pitchFamily="18" charset="0"/>
              </a:rPr>
              <a:t> (2018) genç yaştaki zekâ ile orta yaştaki sağlıkla ilişkili davranışlar arasındaki ilişkiyi incelemiş, IQ skorları ile egzersiz yapma, sigara ve alkol kullanımı, ağız hijyeni davranışları ile ilişkisi bulunmuştur.</a:t>
            </a:r>
            <a:endParaRPr lang="tr-T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tr-TR" sz="5400" spc="-1" dirty="0">
              <a:solidFill>
                <a:srgbClr val="000000"/>
              </a:solidFill>
              <a:uFill>
                <a:solidFill>
                  <a:srgbClr val="FFFFFF"/>
                </a:solidFill>
              </a:u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Tree>
    <p:extLst>
      <p:ext uri="{BB962C8B-B14F-4D97-AF65-F5344CB8AC3E}">
        <p14:creationId xmlns:p14="http://schemas.microsoft.com/office/powerpoint/2010/main" val="74852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a:bodyPr>
          <a:lstStyle/>
          <a:p>
            <a:pPr marL="0" indent="0" algn="just">
              <a:buNone/>
            </a:pP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KAYNAKLAR</a:t>
            </a:r>
          </a:p>
          <a:p>
            <a:pPr marL="361950" indent="-361950" algn="just">
              <a:buFont typeface="Wingdings" panose="05000000000000000000" pitchFamily="2" charset="2"/>
              <a:buChar char="v"/>
            </a:pPr>
            <a:endParaRPr lang="tr-TR"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1.Cirhinlioğlu, Z. (2015). Sağlık Sosyolojisi.5. Baskı, Ankara: Nobel Yayın Dağıtım.</a:t>
            </a:r>
          </a:p>
          <a:p>
            <a:pPr algn="just">
              <a:buFont typeface="Wingdings" panose="05000000000000000000" pitchFamily="2" charset="2"/>
              <a:buChar char="ü"/>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2.Sosyolojik Boyutlarıyla Sağlık. (Ed. Özlem Özer, Fatih </a:t>
            </a:r>
            <a:r>
              <a:rPr lang="tr-TR" sz="3200" dirty="0" err="1">
                <a:latin typeface="Times New Roman" panose="02020603050405020304" pitchFamily="18" charset="0"/>
                <a:ea typeface="Times New Roman" panose="02020603050405020304" pitchFamily="18" charset="0"/>
                <a:cs typeface="Times New Roman" panose="02020603050405020304" pitchFamily="18" charset="0"/>
              </a:rPr>
              <a:t>Şantaş</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 Nobel Akademik Yayıncılık, 2019</a:t>
            </a:r>
          </a:p>
          <a:p>
            <a:pPr algn="just">
              <a:buFont typeface="Wingdings" panose="05000000000000000000" pitchFamily="2" charset="2"/>
              <a:buChar char="ü"/>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3.Sağlık Sosyolojisine Güncel Yaklaşımlar. (</a:t>
            </a:r>
            <a:r>
              <a:rPr lang="tr-TR" sz="3200" dirty="0" err="1">
                <a:latin typeface="Times New Roman" panose="02020603050405020304" pitchFamily="18" charset="0"/>
                <a:ea typeface="Times New Roman" panose="02020603050405020304" pitchFamily="18" charset="0"/>
                <a:cs typeface="Times New Roman" panose="02020603050405020304" pitchFamily="18" charset="0"/>
              </a:rPr>
              <a:t>Ed.Nurşen</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 Adak). Nobel Akademik Yayıncılık,2016</a:t>
            </a:r>
          </a:p>
          <a:p>
            <a:pPr marL="361950" indent="-361950" algn="just">
              <a:buFont typeface="Wingdings" panose="05000000000000000000" pitchFamily="2" charset="2"/>
              <a:buChar char="v"/>
            </a:pPr>
            <a:endParaRPr lang="tr-TR"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17</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Tree>
    <p:extLst>
      <p:ext uri="{BB962C8B-B14F-4D97-AF65-F5344CB8AC3E}">
        <p14:creationId xmlns:p14="http://schemas.microsoft.com/office/powerpoint/2010/main" val="277032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7E00C-0180-44DD-8E66-B1EEA0011497}"/>
              </a:ext>
            </a:extLst>
          </p:cNvPr>
          <p:cNvSpPr>
            <a:spLocks noGrp="1"/>
          </p:cNvSpPr>
          <p:nvPr>
            <p:ph type="title"/>
          </p:nvPr>
        </p:nvSpPr>
        <p:spPr>
          <a:xfrm>
            <a:off x="2351584" y="465457"/>
            <a:ext cx="9308604" cy="644650"/>
          </a:xfrm>
        </p:spPr>
        <p:txBody>
          <a:bodyPr anchor="ctr">
            <a:normAutofit/>
          </a:bodyPr>
          <a:lstStyle/>
          <a:p>
            <a:r>
              <a:rPr lang="tr-TR" sz="2800" b="1" dirty="0">
                <a:latin typeface="Times New Roman" panose="02020603050405020304" pitchFamily="18" charset="0"/>
                <a:cs typeface="Times New Roman" panose="02020603050405020304" pitchFamily="18" charset="0"/>
              </a:rPr>
              <a:t>1.	SAĞLIĞI ETKİLEYEN FAKTÖRLER</a:t>
            </a:r>
          </a:p>
        </p:txBody>
      </p:sp>
      <p:sp>
        <p:nvSpPr>
          <p:cNvPr id="3" name="İçerik Yer Tutucusu 2">
            <a:extLst>
              <a:ext uri="{FF2B5EF4-FFF2-40B4-BE49-F238E27FC236}">
                <a16:creationId xmlns:a16="http://schemas.microsoft.com/office/drawing/2014/main" id="{5C63639C-8B93-4703-AF98-004A43D2CDED}"/>
              </a:ext>
            </a:extLst>
          </p:cNvPr>
          <p:cNvSpPr>
            <a:spLocks noGrp="1"/>
          </p:cNvSpPr>
          <p:nvPr>
            <p:ph idx="1"/>
          </p:nvPr>
        </p:nvSpPr>
        <p:spPr>
          <a:xfrm>
            <a:off x="1775521" y="1110107"/>
            <a:ext cx="9721080" cy="5199213"/>
          </a:xfrm>
        </p:spPr>
        <p:txBody>
          <a:bodyPr>
            <a:noAutofit/>
          </a:bodyPr>
          <a:lstStyle/>
          <a:p>
            <a:pPr marL="549275" indent="-457200" algn="just">
              <a:buFont typeface="Wingdings" panose="05000000000000000000" pitchFamily="2" charset="2"/>
              <a:buChar char="ü"/>
              <a:tabLst>
                <a:tab pos="0" algn="l"/>
              </a:tabLst>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Sağlık statüsünü etkileyen </a:t>
            </a: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kişisel, sosyal, ekonomik ve çevresel </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faktörler sağlığın belirleyicileri olarak bilinmektedir. </a:t>
            </a:r>
          </a:p>
          <a:p>
            <a:pPr marL="549275" indent="-457200" algn="just">
              <a:buFont typeface="Wingdings" panose="05000000000000000000" pitchFamily="2" charset="2"/>
              <a:buChar char="ü"/>
              <a:tabLst>
                <a:tab pos="0" algn="l"/>
              </a:tabLst>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Sağlığın belirleyicileri politika oluşturma, sosyal faktörler, sağlık hizmetleri, bireysel davranışlar, biyoloji ve genetik gibi kategorilerde incelenmektedir. </a:t>
            </a:r>
          </a:p>
          <a:p>
            <a:pPr marL="549275" indent="-457200" algn="just">
              <a:buFont typeface="Wingdings" panose="05000000000000000000" pitchFamily="2" charset="2"/>
              <a:buChar char="ü"/>
              <a:tabLst>
                <a:tab pos="0" algn="l"/>
              </a:tabLst>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Sosyal ve ekonomik çevre, fiziksel çevre, bireysel özellikler, yaşam şekli, tercihler ve davranışlar sağlığın majör belirleyicileri olarak gösterilmektedir. </a:t>
            </a:r>
            <a:endParaRPr lang="tr-TR"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2B91D957-ECDE-4F1B-881E-D28D4BE4E93D}"/>
              </a:ext>
            </a:extLst>
          </p:cNvPr>
          <p:cNvSpPr>
            <a:spLocks noGrp="1"/>
          </p:cNvSpPr>
          <p:nvPr>
            <p:ph type="sldNum" sz="quarter" idx="12"/>
          </p:nvPr>
        </p:nvSpPr>
        <p:spPr/>
        <p:txBody>
          <a:bodyPr/>
          <a:lstStyle/>
          <a:p>
            <a:fld id="{B1DEFA8C-F947-479F-BE07-76B6B3F80BF1}" type="slidenum">
              <a:rPr lang="tr-TR" smtClean="0"/>
              <a:pPr/>
              <a:t>2</a:t>
            </a:fld>
            <a:endParaRPr lang="tr-TR"/>
          </a:p>
        </p:txBody>
      </p:sp>
    </p:spTree>
    <p:extLst>
      <p:ext uri="{BB962C8B-B14F-4D97-AF65-F5344CB8AC3E}">
        <p14:creationId xmlns:p14="http://schemas.microsoft.com/office/powerpoint/2010/main" val="223596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D5F47E9-C050-4151-A57E-0785D7C87358}"/>
              </a:ext>
            </a:extLst>
          </p:cNvPr>
          <p:cNvSpPr>
            <a:spLocks noGrp="1"/>
          </p:cNvSpPr>
          <p:nvPr>
            <p:ph idx="1"/>
          </p:nvPr>
        </p:nvSpPr>
        <p:spPr>
          <a:xfrm>
            <a:off x="1703512" y="476672"/>
            <a:ext cx="9793088" cy="5904656"/>
          </a:xfrm>
        </p:spPr>
        <p:txBody>
          <a:bodyPr>
            <a:noAutofit/>
          </a:bodyPr>
          <a:lstStyle/>
          <a:p>
            <a:pPr marL="0" indent="0" algn="just">
              <a:buNone/>
            </a:pPr>
            <a:r>
              <a:rPr lang="tr-TR" sz="2000" b="1" dirty="0">
                <a:latin typeface="Times New Roman" panose="02020603050405020304" pitchFamily="18" charset="0"/>
                <a:cs typeface="Times New Roman" panose="02020603050405020304" pitchFamily="18" charset="0"/>
              </a:rPr>
              <a:t>Gelir ve sosyal statü</a:t>
            </a:r>
            <a:r>
              <a:rPr lang="tr-TR" sz="2000" dirty="0">
                <a:latin typeface="Times New Roman" panose="02020603050405020304" pitchFamily="18" charset="0"/>
                <a:cs typeface="Times New Roman" panose="02020603050405020304" pitchFamily="18" charset="0"/>
              </a:rPr>
              <a:t>: Gelirin yüksek olması ve sosyal statü genel olarak daha iyi sağlıkla ilişkilendirilir. “En zengin-en fakir arasında açılan fark sağlıktaki farkın da açılmasına sebep olur".</a:t>
            </a:r>
          </a:p>
          <a:p>
            <a:pPr marL="0" indent="0" algn="just">
              <a:buNone/>
            </a:pPr>
            <a:r>
              <a:rPr lang="tr-TR" sz="2000" b="1" dirty="0">
                <a:latin typeface="Times New Roman" panose="02020603050405020304" pitchFamily="18" charset="0"/>
                <a:cs typeface="Times New Roman" panose="02020603050405020304" pitchFamily="18" charset="0"/>
              </a:rPr>
              <a:t>Eğitim:</a:t>
            </a:r>
            <a:r>
              <a:rPr lang="tr-TR" sz="2000" dirty="0">
                <a:latin typeface="Times New Roman" panose="02020603050405020304" pitchFamily="18" charset="0"/>
                <a:cs typeface="Times New Roman" panose="02020603050405020304" pitchFamily="18" charset="0"/>
              </a:rPr>
              <a:t> Düşük eğitim seviyesi, daha kötü sağlık, daha fazla stres, daha düşük özgüvenle ilişkilidir.</a:t>
            </a:r>
          </a:p>
          <a:p>
            <a:pPr marL="0" indent="0" algn="just">
              <a:buNone/>
            </a:pPr>
            <a:r>
              <a:rPr lang="tr-TR" sz="2000" b="1" dirty="0">
                <a:latin typeface="Times New Roman" panose="02020603050405020304" pitchFamily="18" charset="0"/>
                <a:cs typeface="Times New Roman" panose="02020603050405020304" pitchFamily="18" charset="0"/>
              </a:rPr>
              <a:t>Fiziksel çevre: </a:t>
            </a:r>
            <a:r>
              <a:rPr lang="tr-TR" sz="2000" dirty="0">
                <a:latin typeface="Times New Roman" panose="02020603050405020304" pitchFamily="18" charset="0"/>
                <a:cs typeface="Times New Roman" panose="02020603050405020304" pitchFamily="18" charset="0"/>
              </a:rPr>
              <a:t>Temiz hava ve su, uygun barınma koşulları, sağlıklı işyerleri, güvenli topluluklar ve yollar sağlığın iyi olmasını sağlar. </a:t>
            </a:r>
          </a:p>
          <a:p>
            <a:pPr marL="0" indent="0" algn="just">
              <a:buNone/>
            </a:pPr>
            <a:r>
              <a:rPr lang="tr-TR" sz="2000" b="1" dirty="0">
                <a:latin typeface="Times New Roman" panose="02020603050405020304" pitchFamily="18" charset="0"/>
                <a:cs typeface="Times New Roman" panose="02020603050405020304" pitchFamily="18" charset="0"/>
              </a:rPr>
              <a:t>Sosyal destek ağları: </a:t>
            </a:r>
            <a:r>
              <a:rPr lang="tr-TR" sz="2000" dirty="0">
                <a:latin typeface="Times New Roman" panose="02020603050405020304" pitchFamily="18" charset="0"/>
                <a:cs typeface="Times New Roman" panose="02020603050405020304" pitchFamily="18" charset="0"/>
              </a:rPr>
              <a:t>Aile, arkadaş ve topluluklardan destek, kültürün inanç ve gelenekleri sağlığı etkiler.</a:t>
            </a:r>
          </a:p>
          <a:p>
            <a:pPr marL="0" indent="0" algn="just">
              <a:buNone/>
            </a:pPr>
            <a:r>
              <a:rPr lang="tr-TR" sz="2000" b="1" dirty="0">
                <a:latin typeface="Times New Roman" panose="02020603050405020304" pitchFamily="18" charset="0"/>
                <a:cs typeface="Times New Roman" panose="02020603050405020304" pitchFamily="18" charset="0"/>
              </a:rPr>
              <a:t>Genetik</a:t>
            </a:r>
            <a:r>
              <a:rPr lang="tr-TR" sz="2000" dirty="0">
                <a:latin typeface="Times New Roman" panose="02020603050405020304" pitchFamily="18" charset="0"/>
                <a:cs typeface="Times New Roman" panose="02020603050405020304" pitchFamily="18" charset="0"/>
              </a:rPr>
              <a:t>: Yaşam süresi, sağlık durumu ve belirli hastalıkların gelişme olasılığını belirlemede son derece önemlidir.</a:t>
            </a:r>
          </a:p>
          <a:p>
            <a:pPr marL="0" indent="0" algn="just">
              <a:buNone/>
            </a:pPr>
            <a:r>
              <a:rPr lang="tr-TR" sz="2000" b="1" dirty="0">
                <a:latin typeface="Times New Roman" panose="02020603050405020304" pitchFamily="18" charset="0"/>
                <a:cs typeface="Times New Roman" panose="02020603050405020304" pitchFamily="18" charset="0"/>
              </a:rPr>
              <a:t>Sağlık hizmetleri</a:t>
            </a:r>
            <a:r>
              <a:rPr lang="tr-TR" sz="2000" dirty="0">
                <a:latin typeface="Times New Roman" panose="02020603050405020304" pitchFamily="18" charset="0"/>
                <a:cs typeface="Times New Roman" panose="02020603050405020304" pitchFamily="18" charset="0"/>
              </a:rPr>
              <a:t>: Sağlık hizmetlerine erişim ve sağlık hizmetlerinin kullanılması, hastalıkların önlenmesi ve tedavi edilmesinde önemlidir.</a:t>
            </a:r>
          </a:p>
          <a:p>
            <a:pPr marL="0" indent="0" algn="just">
              <a:buNone/>
            </a:pPr>
            <a:r>
              <a:rPr lang="tr-TR" sz="2000" b="1" dirty="0">
                <a:latin typeface="Times New Roman" panose="02020603050405020304" pitchFamily="18" charset="0"/>
                <a:cs typeface="Times New Roman" panose="02020603050405020304" pitchFamily="18" charset="0"/>
              </a:rPr>
              <a:t>Cinsiyet</a:t>
            </a:r>
            <a:r>
              <a:rPr lang="tr-TR" sz="2000" dirty="0">
                <a:latin typeface="Times New Roman" panose="02020603050405020304" pitchFamily="18" charset="0"/>
                <a:cs typeface="Times New Roman" panose="02020603050405020304" pitchFamily="18" charset="0"/>
              </a:rPr>
              <a:t>: Kadınlar ve erkekler hayatlarının farklı dönemlerinde farklı tür hastalıklara yakalanabilirler.</a:t>
            </a:r>
          </a:p>
          <a:p>
            <a:pPr marL="0" indent="0" algn="just">
              <a:buNone/>
            </a:pPr>
            <a:endParaRPr lang="tr-TR" sz="2000"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49E6ABC6-899A-4FA1-A72B-D31B89BD197E}"/>
              </a:ext>
            </a:extLst>
          </p:cNvPr>
          <p:cNvSpPr>
            <a:spLocks noGrp="1"/>
          </p:cNvSpPr>
          <p:nvPr>
            <p:ph type="sldNum" sz="quarter" idx="12"/>
          </p:nvPr>
        </p:nvSpPr>
        <p:spPr/>
        <p:txBody>
          <a:bodyPr/>
          <a:lstStyle/>
          <a:p>
            <a:fld id="{B1DEFA8C-F947-479F-BE07-76B6B3F80BF1}" type="slidenum">
              <a:rPr lang="tr-TR" smtClean="0"/>
              <a:pPr/>
              <a:t>3</a:t>
            </a:fld>
            <a:endParaRPr lang="tr-TR"/>
          </a:p>
        </p:txBody>
      </p:sp>
    </p:spTree>
    <p:extLst>
      <p:ext uri="{BB962C8B-B14F-4D97-AF65-F5344CB8AC3E}">
        <p14:creationId xmlns:p14="http://schemas.microsoft.com/office/powerpoint/2010/main" val="338391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7E00C-0180-44DD-8E66-B1EEA0011497}"/>
              </a:ext>
            </a:extLst>
          </p:cNvPr>
          <p:cNvSpPr>
            <a:spLocks noGrp="1"/>
          </p:cNvSpPr>
          <p:nvPr>
            <p:ph type="title"/>
          </p:nvPr>
        </p:nvSpPr>
        <p:spPr>
          <a:xfrm>
            <a:off x="1939108" y="465457"/>
            <a:ext cx="9721080" cy="644650"/>
          </a:xfrm>
        </p:spPr>
        <p:txBody>
          <a:bodyPr anchor="ctr">
            <a:normAutofit fontScale="90000"/>
          </a:bodyPr>
          <a:lstStyle/>
          <a:p>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2.	SAĞLIĞIN BELİRLEYİCİLERİNE YÖNELİK YAKLAŞIMLAR	</a:t>
            </a:r>
          </a:p>
        </p:txBody>
      </p:sp>
      <p:sp>
        <p:nvSpPr>
          <p:cNvPr id="3" name="İçerik Yer Tutucusu 2">
            <a:extLst>
              <a:ext uri="{FF2B5EF4-FFF2-40B4-BE49-F238E27FC236}">
                <a16:creationId xmlns:a16="http://schemas.microsoft.com/office/drawing/2014/main" id="{5C63639C-8B93-4703-AF98-004A43D2CDED}"/>
              </a:ext>
            </a:extLst>
          </p:cNvPr>
          <p:cNvSpPr>
            <a:spLocks noGrp="1"/>
          </p:cNvSpPr>
          <p:nvPr>
            <p:ph idx="1"/>
          </p:nvPr>
        </p:nvSpPr>
        <p:spPr>
          <a:xfrm>
            <a:off x="1775521" y="1110107"/>
            <a:ext cx="9721080" cy="5199213"/>
          </a:xfrm>
        </p:spPr>
        <p:txBody>
          <a:bodyPr>
            <a:noAutofit/>
          </a:bodyPr>
          <a:lstStyle/>
          <a:p>
            <a:pPr marL="549275" indent="-457200" algn="just">
              <a:buFont typeface="Wingdings" panose="05000000000000000000" pitchFamily="2" charset="2"/>
              <a:buChar char="ü"/>
              <a:tabLst>
                <a:tab pos="0" algn="l"/>
              </a:tabLst>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Sağlığın belirleyicilerini sıralayan </a:t>
            </a:r>
            <a:r>
              <a:rPr lang="tr-TR" sz="3200" b="1" dirty="0" err="1">
                <a:latin typeface="Times New Roman" panose="02020603050405020304" pitchFamily="18" charset="0"/>
                <a:ea typeface="Times New Roman" panose="02020603050405020304" pitchFamily="18" charset="0"/>
                <a:cs typeface="Times New Roman" panose="02020603050405020304" pitchFamily="18" charset="0"/>
              </a:rPr>
              <a:t>County</a:t>
            </a: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ea typeface="Times New Roman" panose="02020603050405020304" pitchFamily="18" charset="0"/>
                <a:cs typeface="Times New Roman" panose="02020603050405020304" pitchFamily="18" charset="0"/>
              </a:rPr>
              <a:t>Health</a:t>
            </a: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ea typeface="Times New Roman" panose="02020603050405020304" pitchFamily="18" charset="0"/>
                <a:cs typeface="Times New Roman" panose="02020603050405020304" pitchFamily="18" charset="0"/>
              </a:rPr>
              <a:t>Ranking</a:t>
            </a: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 Modeli </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sağlık sonuçlarını yaşam süresi ve kalitesi açısından değerlendirir. </a:t>
            </a:r>
          </a:p>
          <a:p>
            <a:pPr marL="549275" indent="-457200" algn="just">
              <a:buFont typeface="Wingdings" panose="05000000000000000000" pitchFamily="2" charset="2"/>
              <a:buChar char="ü"/>
              <a:tabLst>
                <a:tab pos="0" algn="l"/>
              </a:tabLst>
            </a:pPr>
            <a:r>
              <a:rPr lang="tr-TR" sz="3200" dirty="0">
                <a:latin typeface="Times New Roman" panose="02020603050405020304" pitchFamily="18" charset="0"/>
                <a:ea typeface="Times New Roman" panose="02020603050405020304" pitchFamily="18" charset="0"/>
                <a:cs typeface="Times New Roman" panose="02020603050405020304" pitchFamily="18" charset="0"/>
              </a:rPr>
              <a:t>Sağlığı etkileyen faktörler olarak; </a:t>
            </a: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sağlık davranışları</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klinik bakım</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fiziksel çevre</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ea typeface="Times New Roman" panose="02020603050405020304" pitchFamily="18" charset="0"/>
                <a:cs typeface="Times New Roman" panose="02020603050405020304" pitchFamily="18" charset="0"/>
              </a:rPr>
              <a:t>sosyal ve ekonomik faktörlerin </a:t>
            </a:r>
            <a:r>
              <a:rPr lang="tr-TR" sz="3200" dirty="0">
                <a:latin typeface="Times New Roman" panose="02020603050405020304" pitchFamily="18" charset="0"/>
                <a:ea typeface="Times New Roman" panose="02020603050405020304" pitchFamily="18" charset="0"/>
                <a:cs typeface="Times New Roman" panose="02020603050405020304" pitchFamily="18" charset="0"/>
              </a:rPr>
              <a:t>belirtildiği modelde sosyal ve ekonomik faktörler en yüksek ağırlığa sahiptir. </a:t>
            </a:r>
          </a:p>
        </p:txBody>
      </p:sp>
      <p:sp>
        <p:nvSpPr>
          <p:cNvPr id="4" name="Slayt Numarası Yer Tutucusu 3">
            <a:extLst>
              <a:ext uri="{FF2B5EF4-FFF2-40B4-BE49-F238E27FC236}">
                <a16:creationId xmlns:a16="http://schemas.microsoft.com/office/drawing/2014/main" id="{2B91D957-ECDE-4F1B-881E-D28D4BE4E93D}"/>
              </a:ext>
            </a:extLst>
          </p:cNvPr>
          <p:cNvSpPr>
            <a:spLocks noGrp="1"/>
          </p:cNvSpPr>
          <p:nvPr>
            <p:ph type="sldNum" sz="quarter" idx="12"/>
          </p:nvPr>
        </p:nvSpPr>
        <p:spPr/>
        <p:txBody>
          <a:bodyPr/>
          <a:lstStyle/>
          <a:p>
            <a:fld id="{B1DEFA8C-F947-479F-BE07-76B6B3F80BF1}" type="slidenum">
              <a:rPr lang="tr-TR" smtClean="0"/>
              <a:pPr/>
              <a:t>4</a:t>
            </a:fld>
            <a:endParaRPr lang="tr-TR"/>
          </a:p>
        </p:txBody>
      </p:sp>
    </p:spTree>
    <p:extLst>
      <p:ext uri="{BB962C8B-B14F-4D97-AF65-F5344CB8AC3E}">
        <p14:creationId xmlns:p14="http://schemas.microsoft.com/office/powerpoint/2010/main" val="192788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7E00C-0180-44DD-8E66-B1EEA0011497}"/>
              </a:ext>
            </a:extLst>
          </p:cNvPr>
          <p:cNvSpPr>
            <a:spLocks noGrp="1"/>
          </p:cNvSpPr>
          <p:nvPr>
            <p:ph type="title"/>
          </p:nvPr>
        </p:nvSpPr>
        <p:spPr>
          <a:xfrm>
            <a:off x="2351584" y="465457"/>
            <a:ext cx="9308604" cy="644650"/>
          </a:xfrm>
        </p:spPr>
        <p:txBody>
          <a:bodyPr anchor="ctr">
            <a:normAutofit/>
          </a:bodyPr>
          <a:lstStyle/>
          <a:p>
            <a:r>
              <a:rPr lang="en-US" sz="2800" b="1" dirty="0" err="1">
                <a:latin typeface="Times New Roman" panose="02020603050405020304" pitchFamily="18" charset="0"/>
                <a:cs typeface="Times New Roman" panose="02020603050405020304" pitchFamily="18" charset="0"/>
              </a:rPr>
              <a:t>Şekil</a:t>
            </a:r>
            <a:r>
              <a:rPr lang="en-US" sz="2800" b="1" dirty="0">
                <a:latin typeface="Times New Roman" panose="02020603050405020304" pitchFamily="18" charset="0"/>
                <a:cs typeface="Times New Roman" panose="02020603050405020304" pitchFamily="18" charset="0"/>
              </a:rPr>
              <a:t> 1. County Health Ranking </a:t>
            </a:r>
            <a:r>
              <a:rPr lang="en-US" sz="2800" b="1" dirty="0" err="1">
                <a:latin typeface="Times New Roman" panose="02020603050405020304" pitchFamily="18" charset="0"/>
                <a:cs typeface="Times New Roman" panose="02020603050405020304" pitchFamily="18" charset="0"/>
              </a:rPr>
              <a:t>Modeli</a:t>
            </a:r>
            <a:endParaRPr lang="tr-TR" sz="2800" b="1" dirty="0">
              <a:latin typeface="Times New Roman" panose="02020603050405020304" pitchFamily="18" charset="0"/>
              <a:cs typeface="Times New Roman" panose="02020603050405020304" pitchFamily="18" charset="0"/>
            </a:endParaRPr>
          </a:p>
        </p:txBody>
      </p:sp>
      <p:pic>
        <p:nvPicPr>
          <p:cNvPr id="6" name="İçerik Yer Tutucusu 5">
            <a:extLst>
              <a:ext uri="{FF2B5EF4-FFF2-40B4-BE49-F238E27FC236}">
                <a16:creationId xmlns:a16="http://schemas.microsoft.com/office/drawing/2014/main" id="{90B97A1E-2132-4E3B-B666-0A886E320B0C}"/>
              </a:ext>
            </a:extLst>
          </p:cNvPr>
          <p:cNvPicPr>
            <a:picLocks noGrp="1" noChangeAspect="1"/>
          </p:cNvPicPr>
          <p:nvPr>
            <p:ph idx="1"/>
          </p:nvPr>
        </p:nvPicPr>
        <p:blipFill rotWithShape="1">
          <a:blip r:embed="rId2"/>
          <a:srcRect l="31936" t="24295" r="30719" b="13840"/>
          <a:stretch/>
        </p:blipFill>
        <p:spPr>
          <a:xfrm>
            <a:off x="1775520" y="1052736"/>
            <a:ext cx="9577064" cy="5544616"/>
          </a:xfrm>
        </p:spPr>
      </p:pic>
      <p:sp>
        <p:nvSpPr>
          <p:cNvPr id="4" name="Slayt Numarası Yer Tutucusu 3">
            <a:extLst>
              <a:ext uri="{FF2B5EF4-FFF2-40B4-BE49-F238E27FC236}">
                <a16:creationId xmlns:a16="http://schemas.microsoft.com/office/drawing/2014/main" id="{2B91D957-ECDE-4F1B-881E-D28D4BE4E93D}"/>
              </a:ext>
            </a:extLst>
          </p:cNvPr>
          <p:cNvSpPr>
            <a:spLocks noGrp="1"/>
          </p:cNvSpPr>
          <p:nvPr>
            <p:ph type="sldNum" sz="quarter" idx="12"/>
          </p:nvPr>
        </p:nvSpPr>
        <p:spPr/>
        <p:txBody>
          <a:bodyPr/>
          <a:lstStyle/>
          <a:p>
            <a:fld id="{B1DEFA8C-F947-479F-BE07-76B6B3F80BF1}" type="slidenum">
              <a:rPr lang="tr-TR" smtClean="0"/>
              <a:pPr/>
              <a:t>5</a:t>
            </a:fld>
            <a:endParaRPr lang="tr-TR"/>
          </a:p>
        </p:txBody>
      </p:sp>
    </p:spTree>
    <p:extLst>
      <p:ext uri="{BB962C8B-B14F-4D97-AF65-F5344CB8AC3E}">
        <p14:creationId xmlns:p14="http://schemas.microsoft.com/office/powerpoint/2010/main" val="359868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4ED4377A-27E4-4D96-A115-F06C83137587}"/>
              </a:ext>
            </a:extLst>
          </p:cNvPr>
          <p:cNvPicPr>
            <a:picLocks noGrp="1" noChangeAspect="1"/>
          </p:cNvPicPr>
          <p:nvPr>
            <p:ph idx="1"/>
          </p:nvPr>
        </p:nvPicPr>
        <p:blipFill rotWithShape="1">
          <a:blip r:embed="rId2"/>
          <a:srcRect l="20002" t="31437" r="19995" b="17131"/>
          <a:stretch/>
        </p:blipFill>
        <p:spPr>
          <a:xfrm>
            <a:off x="1775520" y="1152906"/>
            <a:ext cx="9721080" cy="5372437"/>
          </a:xfrm>
        </p:spPr>
      </p:pic>
      <p:sp>
        <p:nvSpPr>
          <p:cNvPr id="4" name="3 Slayt Numarası Yer Tutucusu"/>
          <p:cNvSpPr>
            <a:spLocks noGrp="1"/>
          </p:cNvSpPr>
          <p:nvPr>
            <p:ph type="sldNum" sz="quarter" idx="12"/>
          </p:nvPr>
        </p:nvSpPr>
        <p:spPr/>
        <p:txBody>
          <a:bodyPr/>
          <a:lstStyle/>
          <a:p>
            <a:fld id="{B1DEFA8C-F947-479F-BE07-76B6B3F80BF1}" type="slidenum">
              <a:rPr lang="tr-TR" smtClean="0"/>
              <a:pPr/>
              <a:t>6</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
        <p:nvSpPr>
          <p:cNvPr id="6" name="Başlık 1">
            <a:extLst>
              <a:ext uri="{FF2B5EF4-FFF2-40B4-BE49-F238E27FC236}">
                <a16:creationId xmlns:a16="http://schemas.microsoft.com/office/drawing/2014/main" id="{B4530EEF-4C38-4443-A724-F0E7ABAB0F1E}"/>
              </a:ext>
            </a:extLst>
          </p:cNvPr>
          <p:cNvSpPr>
            <a:spLocks noGrp="1"/>
          </p:cNvSpPr>
          <p:nvPr>
            <p:ph type="title"/>
          </p:nvPr>
        </p:nvSpPr>
        <p:spPr>
          <a:xfrm>
            <a:off x="2279576" y="465457"/>
            <a:ext cx="9217024" cy="644650"/>
          </a:xfrm>
        </p:spPr>
        <p:txBody>
          <a:bodyPr anchor="ctr">
            <a:normAutofit/>
          </a:bodyPr>
          <a:lstStyle/>
          <a:p>
            <a:r>
              <a:rPr lang="tr-TR" sz="2800" b="1" dirty="0">
                <a:latin typeface="Times New Roman" panose="02020603050405020304" pitchFamily="18" charset="0"/>
                <a:cs typeface="Times New Roman" panose="02020603050405020304" pitchFamily="18" charset="0"/>
              </a:rPr>
              <a:t>Şekil 1. Sağlığın Belirleyicileri Çerçevesi </a:t>
            </a:r>
          </a:p>
        </p:txBody>
      </p:sp>
    </p:spTree>
    <p:extLst>
      <p:ext uri="{BB962C8B-B14F-4D97-AF65-F5344CB8AC3E}">
        <p14:creationId xmlns:p14="http://schemas.microsoft.com/office/powerpoint/2010/main" val="267291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1268760"/>
            <a:ext cx="9721080" cy="5040560"/>
          </a:xfrm>
        </p:spPr>
        <p:txBody>
          <a:bodyPr anchor="ctr">
            <a:normAutofit fontScale="40000" lnSpcReduction="20000"/>
          </a:bodyPr>
          <a:lstStyle/>
          <a:p>
            <a:pPr marL="540" indent="0" algn="just">
              <a:spcBef>
                <a:spcPts val="751"/>
              </a:spcBef>
              <a:buNone/>
            </a:pPr>
            <a:r>
              <a:rPr lang="tr-TR" sz="6600" b="1" spc="-1" dirty="0">
                <a:solidFill>
                  <a:srgbClr val="000000"/>
                </a:solidFill>
                <a:uFill>
                  <a:solidFill>
                    <a:srgbClr val="FFFFFF"/>
                  </a:solidFill>
                </a:uFill>
                <a:latin typeface="Times New Roman" pitchFamily="18" charset="0"/>
                <a:cs typeface="Times New Roman" pitchFamily="18" charset="0"/>
              </a:rPr>
              <a:t>3.1. Sağlığın Sosyal Belirleyicileri</a:t>
            </a:r>
          </a:p>
          <a:p>
            <a:pPr marL="857790" indent="-857250" algn="just">
              <a:spcBef>
                <a:spcPts val="751"/>
              </a:spcBef>
              <a:buFont typeface="Wingdings" panose="05000000000000000000" pitchFamily="2" charset="2"/>
              <a:buChar char="ü"/>
            </a:pPr>
            <a:r>
              <a:rPr lang="tr-TR" sz="6600" spc="-1" dirty="0">
                <a:solidFill>
                  <a:srgbClr val="000000"/>
                </a:solidFill>
                <a:uFill>
                  <a:solidFill>
                    <a:srgbClr val="FFFFFF"/>
                  </a:solidFill>
                </a:uFill>
                <a:latin typeface="Times New Roman" pitchFamily="18" charset="0"/>
                <a:cs typeface="Times New Roman" pitchFamily="18" charset="0"/>
              </a:rPr>
              <a:t>Gelir, eğitim, istihdam durumu, güç ve sosyal destek sağlığın sosyal belirleyicileri olarak tanımlanır, bireylerin ve toplumların sağlığını ya güçlendirir ya da daha kötü hale getirir. </a:t>
            </a:r>
          </a:p>
          <a:p>
            <a:pPr marL="857790" indent="-857250" algn="just">
              <a:spcBef>
                <a:spcPts val="751"/>
              </a:spcBef>
              <a:buFont typeface="Wingdings" panose="05000000000000000000" pitchFamily="2" charset="2"/>
              <a:buChar char="ü"/>
            </a:pPr>
            <a:r>
              <a:rPr lang="tr-TR" sz="6600" spc="-1" dirty="0">
                <a:solidFill>
                  <a:srgbClr val="000000"/>
                </a:solidFill>
                <a:uFill>
                  <a:solidFill>
                    <a:srgbClr val="FFFFFF"/>
                  </a:solidFill>
                </a:uFill>
                <a:latin typeface="Times New Roman" pitchFamily="18" charset="0"/>
                <a:cs typeface="Times New Roman" pitchFamily="18" charset="0"/>
              </a:rPr>
              <a:t>Sosyal belirleyiciler insanların doğduğu, yaşadığı, öğrendiği, oyun oynadığı, çalışıp yaşlandığı fiziksel çevre ve sağlığı etkileyen sosyal faktörleri içerir. </a:t>
            </a:r>
          </a:p>
          <a:p>
            <a:pPr marL="857790" indent="-857250" algn="just">
              <a:spcBef>
                <a:spcPts val="751"/>
              </a:spcBef>
              <a:buFont typeface="Wingdings" panose="05000000000000000000" pitchFamily="2" charset="2"/>
              <a:buChar char="ü"/>
            </a:pPr>
            <a:r>
              <a:rPr lang="tr-TR" sz="6600" spc="-1" dirty="0">
                <a:solidFill>
                  <a:srgbClr val="000000"/>
                </a:solidFill>
                <a:uFill>
                  <a:solidFill>
                    <a:srgbClr val="FFFFFF"/>
                  </a:solidFill>
                </a:uFill>
                <a:latin typeface="Times New Roman" pitchFamily="18" charset="0"/>
                <a:cs typeface="Times New Roman" pitchFamily="18" charset="0"/>
              </a:rPr>
              <a:t>DSÖ'ye göre insanların doğduğu, yaşadığı ve çalıştığı sosyal koşullar sağlık veya hastalığın en önemli belirleyicileridir. </a:t>
            </a:r>
          </a:p>
          <a:p>
            <a:pPr marL="857790" indent="-857250" algn="just">
              <a:spcBef>
                <a:spcPts val="751"/>
              </a:spcBef>
              <a:buFont typeface="Wingdings" panose="05000000000000000000" pitchFamily="2" charset="2"/>
              <a:buChar char="ü"/>
            </a:pPr>
            <a:r>
              <a:rPr lang="tr-TR" sz="6600" spc="-1" dirty="0">
                <a:solidFill>
                  <a:srgbClr val="000000"/>
                </a:solidFill>
                <a:uFill>
                  <a:solidFill>
                    <a:srgbClr val="FFFFFF"/>
                  </a:solidFill>
                </a:uFill>
                <a:latin typeface="Times New Roman" pitchFamily="18" charset="0"/>
                <a:cs typeface="Times New Roman" pitchFamily="18" charset="0"/>
              </a:rPr>
              <a:t>Sosyal faktörler "</a:t>
            </a:r>
            <a:r>
              <a:rPr lang="tr-TR" sz="6600" b="1" spc="-1" dirty="0">
                <a:solidFill>
                  <a:srgbClr val="000000"/>
                </a:solidFill>
                <a:uFill>
                  <a:solidFill>
                    <a:srgbClr val="FFFFFF"/>
                  </a:solidFill>
                </a:uFill>
                <a:latin typeface="Times New Roman" pitchFamily="18" charset="0"/>
                <a:cs typeface="Times New Roman" pitchFamily="18" charset="0"/>
              </a:rPr>
              <a:t>nedenlerin nedeni</a:t>
            </a:r>
            <a:r>
              <a:rPr lang="tr-TR" sz="6600" spc="-1" dirty="0">
                <a:solidFill>
                  <a:srgbClr val="000000"/>
                </a:solidFill>
                <a:uFill>
                  <a:solidFill>
                    <a:srgbClr val="FFFFFF"/>
                  </a:solidFill>
                </a:uFill>
                <a:latin typeface="Times New Roman" pitchFamily="18" charset="0"/>
                <a:cs typeface="Times New Roman" pitchFamily="18" charset="0"/>
              </a:rPr>
              <a:t>" olarak görülmektedir.</a:t>
            </a:r>
          </a:p>
          <a:p>
            <a:pPr marL="457740" indent="-457200" algn="just">
              <a:spcBef>
                <a:spcPts val="751"/>
              </a:spcBef>
              <a:buFont typeface="Wingdings" panose="05000000000000000000" pitchFamily="2" charset="2"/>
              <a:buChar char="v"/>
            </a:pPr>
            <a:endParaRPr lang="tr-TR" sz="6600" spc="-1" dirty="0">
              <a:solidFill>
                <a:srgbClr val="000000"/>
              </a:solidFill>
              <a:uFill>
                <a:solidFill>
                  <a:srgbClr val="FFFFFF"/>
                </a:solidFill>
              </a:u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7</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
        <p:nvSpPr>
          <p:cNvPr id="6" name="Başlık 1">
            <a:extLst>
              <a:ext uri="{FF2B5EF4-FFF2-40B4-BE49-F238E27FC236}">
                <a16:creationId xmlns:a16="http://schemas.microsoft.com/office/drawing/2014/main" id="{B4530EEF-4C38-4443-A724-F0E7ABAB0F1E}"/>
              </a:ext>
            </a:extLst>
          </p:cNvPr>
          <p:cNvSpPr>
            <a:spLocks noGrp="1"/>
          </p:cNvSpPr>
          <p:nvPr>
            <p:ph type="title"/>
          </p:nvPr>
        </p:nvSpPr>
        <p:spPr>
          <a:xfrm>
            <a:off x="2279576" y="465457"/>
            <a:ext cx="9217024" cy="644650"/>
          </a:xfrm>
        </p:spPr>
        <p:txBody>
          <a:bodyPr anchor="ctr">
            <a:normAutofit/>
          </a:bodyPr>
          <a:lstStyle/>
          <a:p>
            <a:r>
              <a:rPr lang="tr-TR" sz="2800" b="1" dirty="0">
                <a:latin typeface="Times New Roman" panose="02020603050405020304" pitchFamily="18" charset="0"/>
                <a:cs typeface="Times New Roman" panose="02020603050405020304" pitchFamily="18" charset="0"/>
              </a:rPr>
              <a:t>3. SAĞLIĞIN BELİREYİCİLERİ</a:t>
            </a:r>
          </a:p>
        </p:txBody>
      </p:sp>
    </p:spTree>
    <p:extLst>
      <p:ext uri="{BB962C8B-B14F-4D97-AF65-F5344CB8AC3E}">
        <p14:creationId xmlns:p14="http://schemas.microsoft.com/office/powerpoint/2010/main" val="252457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fontScale="85000" lnSpcReduction="20000"/>
          </a:bodyPr>
          <a:lstStyle/>
          <a:p>
            <a:pPr marL="540" indent="0" algn="just">
              <a:buClr>
                <a:srgbClr val="B31166"/>
              </a:buClr>
              <a:buNone/>
            </a:pPr>
            <a:endParaRPr lang="tr-TR" sz="4000" dirty="0">
              <a:effectLst/>
              <a:latin typeface="Times New Roman" panose="02020603050405020304" pitchFamily="18" charset="0"/>
              <a:ea typeface="Times New Roman" panose="02020603050405020304" pitchFamily="18" charset="0"/>
            </a:endParaRPr>
          </a:p>
          <a:p>
            <a:pPr marL="540" indent="0" algn="just">
              <a:buClr>
                <a:srgbClr val="B31166"/>
              </a:buClr>
              <a:buNone/>
            </a:pPr>
            <a:r>
              <a:rPr lang="tr-TR" sz="4000" dirty="0" err="1">
                <a:effectLst/>
                <a:latin typeface="Times New Roman" panose="02020603050405020304" pitchFamily="18" charset="0"/>
                <a:ea typeface="Times New Roman" panose="02020603050405020304" pitchFamily="18" charset="0"/>
              </a:rPr>
              <a:t>Schroeder</a:t>
            </a:r>
            <a:r>
              <a:rPr lang="tr-TR" sz="4000" dirty="0">
                <a:effectLst/>
                <a:latin typeface="Times New Roman" panose="02020603050405020304" pitchFamily="18" charset="0"/>
                <a:ea typeface="Times New Roman" panose="02020603050405020304" pitchFamily="18" charset="0"/>
              </a:rPr>
              <a:t> vd. (2018), sağlığın sosyal belirleyicilerini beş kategoride incelemiştir:</a:t>
            </a:r>
          </a:p>
          <a:p>
            <a:pPr marL="540" indent="0" algn="just">
              <a:buClr>
                <a:srgbClr val="B31166"/>
              </a:buClr>
              <a:buNone/>
            </a:pPr>
            <a:r>
              <a:rPr lang="tr-TR" sz="4000" dirty="0">
                <a:effectLst/>
                <a:latin typeface="Times New Roman" panose="02020603050405020304" pitchFamily="18" charset="0"/>
                <a:ea typeface="Times New Roman" panose="02020603050405020304" pitchFamily="18" charset="0"/>
              </a:rPr>
              <a:t>	- </a:t>
            </a:r>
            <a:r>
              <a:rPr lang="tr-TR" sz="4000" b="1" dirty="0">
                <a:effectLst/>
                <a:latin typeface="Times New Roman" panose="02020603050405020304" pitchFamily="18" charset="0"/>
                <a:ea typeface="Times New Roman" panose="02020603050405020304" pitchFamily="18" charset="0"/>
              </a:rPr>
              <a:t>Ekonomik istikrar,</a:t>
            </a:r>
          </a:p>
          <a:p>
            <a:pPr marL="540" indent="0" algn="just">
              <a:buClr>
                <a:srgbClr val="B31166"/>
              </a:buClr>
              <a:buNone/>
            </a:pPr>
            <a:r>
              <a:rPr lang="tr-TR" sz="4000" b="1" dirty="0">
                <a:effectLst/>
                <a:latin typeface="Times New Roman" panose="02020603050405020304" pitchFamily="18" charset="0"/>
                <a:ea typeface="Times New Roman" panose="02020603050405020304" pitchFamily="18" charset="0"/>
              </a:rPr>
              <a:t>	- Eğitim,</a:t>
            </a:r>
          </a:p>
          <a:p>
            <a:pPr marL="540" indent="0" algn="just">
              <a:buClr>
                <a:srgbClr val="B31166"/>
              </a:buClr>
              <a:buNone/>
            </a:pPr>
            <a:r>
              <a:rPr lang="tr-TR" sz="4000" b="1" dirty="0">
                <a:effectLst/>
                <a:latin typeface="Times New Roman" panose="02020603050405020304" pitchFamily="18" charset="0"/>
                <a:ea typeface="Times New Roman" panose="02020603050405020304" pitchFamily="18" charset="0"/>
              </a:rPr>
              <a:t>	- Sağlık hizmetleri,</a:t>
            </a:r>
          </a:p>
          <a:p>
            <a:pPr marL="540" indent="0" algn="just">
              <a:buClr>
                <a:srgbClr val="B31166"/>
              </a:buClr>
              <a:buNone/>
            </a:pPr>
            <a:r>
              <a:rPr lang="tr-TR" sz="4000" b="1" dirty="0">
                <a:effectLst/>
                <a:latin typeface="Times New Roman" panose="02020603050405020304" pitchFamily="18" charset="0"/>
                <a:ea typeface="Times New Roman" panose="02020603050405020304" pitchFamily="18" charset="0"/>
              </a:rPr>
              <a:t>	- Sosyal ve toplumsal bağlam</a:t>
            </a:r>
          </a:p>
          <a:p>
            <a:pPr marL="540" indent="0" algn="just">
              <a:buClr>
                <a:srgbClr val="B31166"/>
              </a:buClr>
              <a:buNone/>
            </a:pPr>
            <a:r>
              <a:rPr lang="tr-TR" sz="4000" b="1" dirty="0">
                <a:effectLst/>
                <a:latin typeface="Times New Roman" panose="02020603050405020304" pitchFamily="18" charset="0"/>
                <a:ea typeface="Times New Roman" panose="02020603050405020304" pitchFamily="18" charset="0"/>
              </a:rPr>
              <a:t>	-İnşa edilmiş çevre.</a:t>
            </a:r>
            <a:r>
              <a:rPr lang="tr-TR" sz="4000" dirty="0">
                <a:effectLst/>
                <a:latin typeface="Times New Roman" panose="02020603050405020304" pitchFamily="18" charset="0"/>
                <a:ea typeface="Times New Roman" panose="02020603050405020304" pitchFamily="18" charset="0"/>
              </a:rPr>
              <a:t>  Bu belirleyiciler, fakirlik, güvensiz gıda, eğitim kalitesi, okuryazarlık, birincil hizmetlere erişim, kültür, suç ve şiddete </a:t>
            </a:r>
            <a:r>
              <a:rPr lang="tr-TR" sz="4000" dirty="0" err="1">
                <a:effectLst/>
                <a:latin typeface="Times New Roman" panose="02020603050405020304" pitchFamily="18" charset="0"/>
                <a:ea typeface="Times New Roman" panose="02020603050405020304" pitchFamily="18" charset="0"/>
              </a:rPr>
              <a:t>maruziyet</a:t>
            </a:r>
            <a:r>
              <a:rPr lang="tr-TR" sz="4000" dirty="0">
                <a:effectLst/>
                <a:latin typeface="Times New Roman" panose="02020603050405020304" pitchFamily="18" charset="0"/>
                <a:ea typeface="Times New Roman" panose="02020603050405020304" pitchFamily="18" charset="0"/>
              </a:rPr>
              <a:t> çevresi, yeşil alanlara erişim unsurlarını içerir.</a:t>
            </a:r>
          </a:p>
          <a:p>
            <a:pPr marL="540" indent="0" algn="just">
              <a:buClr>
                <a:srgbClr val="B31166"/>
              </a:buClr>
              <a:buNone/>
            </a:pPr>
            <a:endParaRPr lang="tr-TR" sz="4000" dirty="0">
              <a:effectLst/>
              <a:latin typeface="Times New Roman" panose="02020603050405020304" pitchFamily="18" charset="0"/>
              <a:ea typeface="Times New Roman" panose="02020603050405020304"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spTree>
    <p:extLst>
      <p:ext uri="{BB962C8B-B14F-4D97-AF65-F5344CB8AC3E}">
        <p14:creationId xmlns:p14="http://schemas.microsoft.com/office/powerpoint/2010/main" val="18407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5520" y="548680"/>
            <a:ext cx="9721080" cy="5760640"/>
          </a:xfrm>
        </p:spPr>
        <p:txBody>
          <a:bodyPr anchor="ctr">
            <a:normAutofit fontScale="92500" lnSpcReduction="10000"/>
          </a:bodyPr>
          <a:lstStyle/>
          <a:p>
            <a:pPr marL="540" indent="0" algn="just">
              <a:buClr>
                <a:srgbClr val="B31166"/>
              </a:buClr>
              <a:buNone/>
            </a:pPr>
            <a:r>
              <a:rPr lang="tr-TR" sz="2700" spc="-1" dirty="0">
                <a:solidFill>
                  <a:srgbClr val="000000"/>
                </a:solidFill>
                <a:uFill>
                  <a:solidFill>
                    <a:srgbClr val="FFFFFF"/>
                  </a:solidFill>
                </a:uFill>
                <a:latin typeface="Times New Roman" panose="02020603050405020304" pitchFamily="18" charset="0"/>
                <a:cs typeface="Times New Roman" panose="02020603050405020304" pitchFamily="18" charset="0"/>
              </a:rPr>
              <a:t>Sosyal belirleyiciler </a:t>
            </a:r>
            <a:r>
              <a:rPr lang="tr-TR" sz="27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mental</a:t>
            </a:r>
            <a:r>
              <a:rPr lang="tr-TR" sz="2700" spc="-1" dirty="0">
                <a:solidFill>
                  <a:srgbClr val="000000"/>
                </a:solidFill>
                <a:uFill>
                  <a:solidFill>
                    <a:srgbClr val="FFFFFF"/>
                  </a:solidFill>
                </a:uFill>
                <a:latin typeface="Times New Roman" panose="02020603050405020304" pitchFamily="18" charset="0"/>
                <a:cs typeface="Times New Roman" panose="02020603050405020304" pitchFamily="18" charset="0"/>
              </a:rPr>
              <a:t> sağlığı da etkiler. Akıl hastalıkları yüksek derecede eşlik eden durumlardır ve genellikle diğer akıl hastalıkları, madde kullanım bozuklukları, </a:t>
            </a:r>
            <a:r>
              <a:rPr lang="tr-TR" sz="27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pulmoner</a:t>
            </a:r>
            <a:r>
              <a:rPr lang="tr-TR" sz="2700"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tr-TR" sz="27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kardiyovasküler</a:t>
            </a:r>
            <a:r>
              <a:rPr lang="tr-TR" sz="2700" spc="-1" dirty="0">
                <a:solidFill>
                  <a:srgbClr val="000000"/>
                </a:solidFill>
                <a:uFill>
                  <a:solidFill>
                    <a:srgbClr val="FFFFFF"/>
                  </a:solidFill>
                </a:uFill>
                <a:latin typeface="Times New Roman" panose="02020603050405020304" pitchFamily="18" charset="0"/>
                <a:cs typeface="Times New Roman" panose="02020603050405020304" pitchFamily="18" charset="0"/>
              </a:rPr>
              <a:t> ve </a:t>
            </a:r>
            <a:r>
              <a:rPr lang="tr-TR" sz="27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serebrovasküler</a:t>
            </a:r>
            <a:r>
              <a:rPr lang="tr-TR" sz="2700" spc="-1" dirty="0">
                <a:solidFill>
                  <a:srgbClr val="000000"/>
                </a:solidFill>
                <a:uFill>
                  <a:solidFill>
                    <a:srgbClr val="FFFFFF"/>
                  </a:solidFill>
                </a:uFill>
                <a:latin typeface="Times New Roman" panose="02020603050405020304" pitchFamily="18" charset="0"/>
                <a:cs typeface="Times New Roman" panose="02020603050405020304" pitchFamily="18" charset="0"/>
              </a:rPr>
              <a:t> gibi kronik sağlık durularıyla yakından ilişkilidir. Zihinsel bozukluklar ve madde kullanım bozuklukları hem kişisel hem de toplumsal yüksek maliyetli hastalıklardır. </a:t>
            </a:r>
          </a:p>
          <a:p>
            <a:pPr marL="540" indent="0" algn="just">
              <a:buClr>
                <a:srgbClr val="B31166"/>
              </a:buClr>
              <a:buNone/>
            </a:pPr>
            <a:r>
              <a:rPr lang="tr-TR" sz="2700" spc="-1" dirty="0">
                <a:solidFill>
                  <a:srgbClr val="000000"/>
                </a:solidFill>
                <a:uFill>
                  <a:solidFill>
                    <a:srgbClr val="FFFFFF"/>
                  </a:solidFill>
                </a:uFill>
                <a:latin typeface="Times New Roman" panose="02020603050405020304" pitchFamily="18" charset="0"/>
                <a:cs typeface="Times New Roman" panose="02020603050405020304" pitchFamily="18" charset="0"/>
              </a:rPr>
              <a:t>Tarihsel süreçte hastalıklar ve hastalık anlayışları değişmiştir. 19. yy hastalıkları </a:t>
            </a:r>
            <a:r>
              <a:rPr lang="tr-TR" sz="27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yoksulluk hastalıkları </a:t>
            </a:r>
            <a:r>
              <a:rPr lang="tr-TR" sz="2700" spc="-1" dirty="0">
                <a:solidFill>
                  <a:srgbClr val="000000"/>
                </a:solidFill>
                <a:uFill>
                  <a:solidFill>
                    <a:srgbClr val="FFFFFF"/>
                  </a:solidFill>
                </a:uFill>
                <a:latin typeface="Times New Roman" panose="02020603050405020304" pitchFamily="18" charset="0"/>
                <a:cs typeface="Times New Roman" panose="02020603050405020304" pitchFamily="18" charset="0"/>
              </a:rPr>
              <a:t>olarak, 20.yy </a:t>
            </a:r>
            <a:r>
              <a:rPr lang="tr-TR" sz="27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medeniyet ve zenginlik </a:t>
            </a:r>
            <a:r>
              <a:rPr lang="tr-TR" sz="2700" spc="-1" dirty="0">
                <a:solidFill>
                  <a:srgbClr val="000000"/>
                </a:solidFill>
                <a:uFill>
                  <a:solidFill>
                    <a:srgbClr val="FFFFFF"/>
                  </a:solidFill>
                </a:uFill>
                <a:latin typeface="Times New Roman" panose="02020603050405020304" pitchFamily="18" charset="0"/>
                <a:cs typeface="Times New Roman" panose="02020603050405020304" pitchFamily="18" charset="0"/>
              </a:rPr>
              <a:t>hastalıkları olarak değerlendirilmektedir. Bu hastalıklar çok yemek yeme, yetersiz egzersiz, sigara ve alkol kullanımına bağlı hastalıklar, ortalama yaşam süresinin artmasına bağlı ortaya çıkan hastalıklar, kalp damar hastalıkları, şeker hastalığı, akciğer kanseri, uykusuzluk, </a:t>
            </a:r>
            <a:r>
              <a:rPr lang="tr-TR" sz="27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anksiyete</a:t>
            </a:r>
            <a:r>
              <a:rPr lang="tr-TR" sz="2700" spc="-1" dirty="0">
                <a:solidFill>
                  <a:srgbClr val="000000"/>
                </a:solidFill>
                <a:uFill>
                  <a:solidFill>
                    <a:srgbClr val="FFFFFF"/>
                  </a:solidFill>
                </a:uFill>
                <a:latin typeface="Times New Roman" panose="02020603050405020304" pitchFamily="18" charset="0"/>
                <a:cs typeface="Times New Roman" panose="02020603050405020304" pitchFamily="18" charset="0"/>
              </a:rPr>
              <a:t>, stres, depresyon, yorgunluk, kronik ağrılar ve trafik kazaları sonucu ölümler gibi hastalıklardır. Hastalıklar eski olmasına rağmen, insanlar üzerindeki baskı ve yıkım etkisi daha fazladır. </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9</a:t>
            </a:fld>
            <a:endParaRPr lang="tr-TR" dirty="0"/>
          </a:p>
        </p:txBody>
      </p:sp>
      <p:sp>
        <p:nvSpPr>
          <p:cNvPr id="5" name="3 Slayt Numarası Yer Tutucusu"/>
          <p:cNvSpPr txBox="1">
            <a:spLocks/>
          </p:cNvSpPr>
          <p:nvPr/>
        </p:nvSpPr>
        <p:spPr>
          <a:xfrm>
            <a:off x="8742294" y="5586412"/>
            <a:ext cx="727842" cy="357188"/>
          </a:xfrm>
          <a:prstGeom prst="rect">
            <a:avLst/>
          </a:prstGeom>
        </p:spPr>
        <p:txBody>
          <a:bodyPr anchor="b"/>
          <a:lstStyle/>
          <a:p>
            <a:pPr algn="ctr" defTabSz="685800">
              <a:defRPr/>
            </a:pPr>
            <a:endParaRPr lang="tr-TR" sz="900" dirty="0"/>
          </a:p>
        </p:txBody>
      </p:sp>
    </p:spTree>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1491</TotalTime>
  <Words>1174</Words>
  <Application>Microsoft Office PowerPoint</Application>
  <PresentationFormat>Geniş ekran</PresentationFormat>
  <Paragraphs>81</Paragraphs>
  <Slides>17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Calibri</vt:lpstr>
      <vt:lpstr>Century Gothic</vt:lpstr>
      <vt:lpstr>Times New Roman</vt:lpstr>
      <vt:lpstr>Wingdings</vt:lpstr>
      <vt:lpstr>Wingdings 3</vt:lpstr>
      <vt:lpstr>Duman</vt:lpstr>
      <vt:lpstr>ANKARA ÜNİVERSİTESİ SAĞLIK BİLİMLERİ FAKÜLTESİ ÇOCUK GELİŞİMİ BÖLÜMÜ  </vt:lpstr>
      <vt:lpstr>1. SAĞLIĞI ETKİLEYEN FAKTÖRLER</vt:lpstr>
      <vt:lpstr>PowerPoint Sunusu</vt:lpstr>
      <vt:lpstr> 2. SAĞLIĞIN BELİRLEYİCİLERİNE YÖNELİK YAKLAŞIMLAR </vt:lpstr>
      <vt:lpstr>Şekil 1. County Health Ranking Modeli</vt:lpstr>
      <vt:lpstr>Şekil 1. Sağlığın Belirleyicileri Çerçevesi </vt:lpstr>
      <vt:lpstr>3. SAĞLIĞIN BELİREYİCİLERİ</vt:lpstr>
      <vt:lpstr>PowerPoint Sunusu</vt:lpstr>
      <vt:lpstr>PowerPoint Sunusu</vt:lpstr>
      <vt:lpstr>Tablo 1: Sağlığın Sosyal Belirleyicisi Örnekleri ve Sağlık Üzerine Potansiyel Etkileri</vt:lpstr>
      <vt:lpstr>PowerPoint Sunusu</vt:lpstr>
      <vt:lpstr>Şekil 2. Sağlığın Sosyoekonomik Belirleyicileri Arasındaki Bağlantılar</vt:lpstr>
      <vt:lpstr>  </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CİNSEL ŞİDDET MAĞDURLARINA SOSYAL HİZMET YAKLAŞIMI</dc:title>
  <dc:creator>hkn</dc:creator>
  <cp:lastModifiedBy>SATI KAPISIZ</cp:lastModifiedBy>
  <cp:revision>127</cp:revision>
  <dcterms:created xsi:type="dcterms:W3CDTF">2019-12-10T17:31:29Z</dcterms:created>
  <dcterms:modified xsi:type="dcterms:W3CDTF">2021-11-04T16:34:14Z</dcterms:modified>
</cp:coreProperties>
</file>