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handoutMasterIdLst>
    <p:handoutMasterId r:id="rId20"/>
  </p:handoutMasterIdLst>
  <p:sldIdLst>
    <p:sldId id="307" r:id="rId2"/>
    <p:sldId id="257" r:id="rId3"/>
    <p:sldId id="262" r:id="rId4"/>
    <p:sldId id="263" r:id="rId5"/>
    <p:sldId id="264" r:id="rId6"/>
    <p:sldId id="267" r:id="rId7"/>
    <p:sldId id="269" r:id="rId8"/>
    <p:sldId id="272" r:id="rId9"/>
    <p:sldId id="274" r:id="rId10"/>
    <p:sldId id="275" r:id="rId11"/>
    <p:sldId id="276" r:id="rId12"/>
    <p:sldId id="281" r:id="rId13"/>
    <p:sldId id="282" r:id="rId14"/>
    <p:sldId id="297" r:id="rId15"/>
    <p:sldId id="299" r:id="rId16"/>
    <p:sldId id="300" r:id="rId17"/>
    <p:sldId id="302" r:id="rId18"/>
  </p:sldIdLst>
  <p:sldSz cx="9144000" cy="6858000" type="screen4x3"/>
  <p:notesSz cx="9713913" cy="68564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FF0066"/>
    <a:srgbClr val="006600"/>
    <a:srgbClr val="66FF33"/>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21005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sz="quarter" idx="1"/>
          </p:nvPr>
        </p:nvSpPr>
        <p:spPr>
          <a:xfrm>
            <a:off x="5502275" y="0"/>
            <a:ext cx="4210050" cy="342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FDBEFB7-2E99-43F9-862D-F182B0CCB46C}" type="datetimeFigureOut">
              <a:rPr lang="tr-TR"/>
              <a:pPr>
                <a:defRPr/>
              </a:pPr>
              <a:t>19.02.2018</a:t>
            </a:fld>
            <a:endParaRPr lang="tr-TR"/>
          </a:p>
        </p:txBody>
      </p:sp>
      <p:sp>
        <p:nvSpPr>
          <p:cNvPr id="4" name="3 Altbilgi Yer Tutucusu"/>
          <p:cNvSpPr>
            <a:spLocks noGrp="1"/>
          </p:cNvSpPr>
          <p:nvPr>
            <p:ph type="ftr" sz="quarter" idx="2"/>
          </p:nvPr>
        </p:nvSpPr>
        <p:spPr>
          <a:xfrm>
            <a:off x="0" y="6511925"/>
            <a:ext cx="421005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5" name="4 Slayt Numarası Yer Tutucusu"/>
          <p:cNvSpPr>
            <a:spLocks noGrp="1"/>
          </p:cNvSpPr>
          <p:nvPr>
            <p:ph type="sldNum" sz="quarter" idx="3"/>
          </p:nvPr>
        </p:nvSpPr>
        <p:spPr>
          <a:xfrm>
            <a:off x="5502275" y="6511925"/>
            <a:ext cx="4210050" cy="342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A537A86-3ECA-49F3-BF19-CED70D082B3D}"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21005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502275" y="0"/>
            <a:ext cx="4210050" cy="342900"/>
          </a:xfrm>
          <a:prstGeom prst="rect">
            <a:avLst/>
          </a:prstGeom>
        </p:spPr>
        <p:txBody>
          <a:bodyPr vert="horz" lIns="91440" tIns="45720" rIns="91440" bIns="45720" rtlCol="0"/>
          <a:lstStyle>
            <a:lvl1pPr algn="r">
              <a:defRPr sz="1200"/>
            </a:lvl1pPr>
          </a:lstStyle>
          <a:p>
            <a:fld id="{40B7A9E2-B6C2-4017-9F33-36FAF5E3A299}" type="datetimeFigureOut">
              <a:rPr lang="tr-TR" smtClean="0"/>
              <a:t>19.02.2018</a:t>
            </a:fld>
            <a:endParaRPr lang="tr-TR"/>
          </a:p>
        </p:txBody>
      </p:sp>
      <p:sp>
        <p:nvSpPr>
          <p:cNvPr id="4" name="3 Slayt Görüntüsü Yer Tutucusu"/>
          <p:cNvSpPr>
            <a:spLocks noGrp="1" noRot="1" noChangeAspect="1"/>
          </p:cNvSpPr>
          <p:nvPr>
            <p:ph type="sldImg" idx="2"/>
          </p:nvPr>
        </p:nvSpPr>
        <p:spPr>
          <a:xfrm>
            <a:off x="3141663" y="514350"/>
            <a:ext cx="3430587"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71550" y="3257550"/>
            <a:ext cx="7770813" cy="308451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6511925"/>
            <a:ext cx="4210050" cy="3429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502275" y="6511925"/>
            <a:ext cx="4210050" cy="342900"/>
          </a:xfrm>
          <a:prstGeom prst="rect">
            <a:avLst/>
          </a:prstGeom>
        </p:spPr>
        <p:txBody>
          <a:bodyPr vert="horz" lIns="91440" tIns="45720" rIns="91440" bIns="45720" rtlCol="0" anchor="b"/>
          <a:lstStyle>
            <a:lvl1pPr algn="r">
              <a:defRPr sz="1200"/>
            </a:lvl1pPr>
          </a:lstStyle>
          <a:p>
            <a:fld id="{CFAF6C14-B957-412F-9CDF-2C937E777571}"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FAF6C14-B957-412F-9CDF-2C937E777571}" type="slidenum">
              <a:rPr lang="tr-TR" smtClean="0"/>
              <a:t>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43543F80-FC7A-4E7D-A1EC-AE9CD2D9F4A6}" type="datetimeFigureOut">
              <a:rPr lang="tr-TR"/>
              <a:pPr>
                <a:defRPr/>
              </a:pPr>
              <a:t>19.02.2018</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E299EFC5-615D-400D-B83B-26B843FDAE6F}"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9CC9E2F-5E04-40C3-BC1D-7FF7A562EB59}" type="datetimeFigureOut">
              <a:rPr lang="tr-TR"/>
              <a:pPr>
                <a:defRPr/>
              </a:pPr>
              <a:t>19.02.2018</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F3279750-E28D-4216-8DFB-CC3865423D7E}" type="slidenum">
              <a:rPr lang="tr-TR"/>
              <a:pPr>
                <a:defRPr/>
              </a:pPr>
              <a:t>‹#›</a:t>
            </a:fld>
            <a:endParaRPr lang="tr-T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2A4C90AF-49FF-44A2-B2D7-4D9353E46B9F}" type="datetimeFigureOut">
              <a:rPr lang="tr-TR"/>
              <a:pPr>
                <a:defRPr/>
              </a:pPr>
              <a:t>19.02.2018</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BDB2FC50-F881-4126-8B93-B21B65D0BA7E}" type="slidenum">
              <a:rPr lang="tr-TR"/>
              <a:pPr>
                <a:defRPr/>
              </a:pPr>
              <a:t>‹#›</a:t>
            </a:fld>
            <a:endParaRPr lang="tr-T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0BFCBBDF-875D-4923-B01F-16ACAF06F490}" type="datetimeFigureOut">
              <a:rPr lang="tr-TR"/>
              <a:pPr>
                <a:defRPr/>
              </a:pPr>
              <a:t>19.02.2018</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58F92528-375C-405B-A5CA-CFE0CC6D9356}" type="slidenum">
              <a:rPr lang="tr-TR"/>
              <a:pPr>
                <a:defRPr/>
              </a:pPr>
              <a:t>‹#›</a:t>
            </a:fld>
            <a:endParaRPr lang="tr-T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2899037-B357-4E23-B6A3-30D98D0D7902}" type="datetimeFigureOut">
              <a:rPr lang="tr-TR"/>
              <a:pPr>
                <a:defRPr/>
              </a:pPr>
              <a:t>19.02.2018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71F0BC9-EEB2-434F-9090-A5EBF22D4A98}"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4F455741-25E3-4B23-82B4-4207F3B93F38}" type="datetimeFigureOut">
              <a:rPr lang="tr-TR"/>
              <a:pPr>
                <a:defRPr/>
              </a:pPr>
              <a:t>19.02.2018</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33593E2A-57D8-43EF-AAF3-2AD28E0AD77E}" type="slidenum">
              <a:rPr lang="tr-TR"/>
              <a:pPr>
                <a:defRPr/>
              </a:pPr>
              <a:t>‹#›</a:t>
            </a:fld>
            <a:endParaRPr lang="tr-T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EB6EA687-8DE9-421E-80EE-FDCC0287BCC0}" type="datetimeFigureOut">
              <a:rPr lang="tr-TR"/>
              <a:pPr>
                <a:defRPr/>
              </a:pPr>
              <a:t>19.02.2018</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C884B9FF-6478-4EE8-9328-E82B4A1E2FEA}" type="slidenum">
              <a:rPr lang="tr-TR"/>
              <a:pPr>
                <a:defRPr/>
              </a:pPr>
              <a:t>‹#›</a:t>
            </a:fld>
            <a:endParaRPr lang="tr-T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C94C49DE-476C-4C62-B664-66452A6AFF8A}" type="datetimeFigureOut">
              <a:rPr lang="tr-TR"/>
              <a:pPr>
                <a:defRPr/>
              </a:pPr>
              <a:t>19.02.2018</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78A36D19-CE75-4EA8-A998-B9509153991D}" type="slidenum">
              <a:rPr lang="tr-TR"/>
              <a:pPr>
                <a:defRPr/>
              </a:pPr>
              <a:t>‹#›</a:t>
            </a:fld>
            <a:endParaRPr lang="tr-T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5A235872-6040-4A0F-A39A-04A3A5EB75AA}" type="datetimeFigureOut">
              <a:rPr lang="tr-TR"/>
              <a:pPr>
                <a:defRPr/>
              </a:pPr>
              <a:t>19.02.2018</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8F5F0C41-649F-411F-92B6-9A7EE73F91E5}" type="slidenum">
              <a:rPr lang="tr-TR"/>
              <a:pPr>
                <a:defRPr/>
              </a:pPr>
              <a:t>‹#›</a:t>
            </a:fld>
            <a:endParaRPr lang="tr-T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629BE383-A1E3-40CA-B72D-8A4CEB28FC2B}" type="datetimeFigureOut">
              <a:rPr lang="tr-TR"/>
              <a:pPr>
                <a:defRPr/>
              </a:pPr>
              <a:t>19.02.2018</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A634EE5C-A8C6-4538-A9BE-16382108134C}" type="slidenum">
              <a:rPr lang="tr-TR"/>
              <a:pPr>
                <a:defRPr/>
              </a:pPr>
              <a:t>‹#›</a:t>
            </a:fld>
            <a:endParaRPr lang="tr-T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B366D68A-B66D-4DF3-961E-40CD2D05451C}" type="datetimeFigureOut">
              <a:rPr lang="tr-TR"/>
              <a:pPr>
                <a:defRPr/>
              </a:pPr>
              <a:t>19.02.2018</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A9EBD208-75C5-4C79-B348-D0C8BD572FCF}" type="slidenum">
              <a:rPr lang="tr-TR"/>
              <a:pPr>
                <a:defRPr/>
              </a:pPr>
              <a:t>‹#›</a:t>
            </a:fld>
            <a:endParaRPr lang="tr-T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1EAE41D-21EC-41F1-BC15-C9A5CCC267DD}" type="datetimeFigureOut">
              <a:rPr lang="tr-TR"/>
              <a:pPr>
                <a:defRPr/>
              </a:pPr>
              <a:t>19.02.2018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5A7BDDF7-181B-41EA-8303-48A1607BDDE7}"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94" r:id="rId1"/>
    <p:sldLayoutId id="2147483786" r:id="rId2"/>
    <p:sldLayoutId id="2147483795" r:id="rId3"/>
    <p:sldLayoutId id="2147483787" r:id="rId4"/>
    <p:sldLayoutId id="2147483788" r:id="rId5"/>
    <p:sldLayoutId id="2147483789" r:id="rId6"/>
    <p:sldLayoutId id="2147483790" r:id="rId7"/>
    <p:sldLayoutId id="2147483791" r:id="rId8"/>
    <p:sldLayoutId id="2147483796" r:id="rId9"/>
    <p:sldLayoutId id="2147483792" r:id="rId10"/>
    <p:sldLayoutId id="2147483793" r:id="rId11"/>
  </p:sldLayoutIdLst>
  <p:transition>
    <p:fade thruBlk="1"/>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tr/imgres?q=SERALARDA+DAMLA+SULAMA&amp;um=1&amp;hl=tr&amp;sa=N&amp;rlz=1R2ADFA_trTR423&amp;biw=957&amp;bih=598&amp;tbm=isch&amp;tbnid=Cd9eVb0dGUfy0M:&amp;imgrefurl=http://www.akbtarim.com/galeri.asp?galeriID=4&amp;sayfa=1&amp;docid=MIN_OcRqYi3o_M&amp;imgurl=http://www.akbtarim.com/resimler/galeri/Resim%20010.jpg&amp;w=480&amp;h=640&amp;ei=H63gToKdL4yPsAbbsfTrCA&amp;zoom=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imgres?q=toprak+alt%C4%B1+sulama+sistemleri&amp;um=1&amp;hl=tr&amp;sa=N&amp;rlz=1R2ADFA_trTR423&amp;biw=959&amp;bih=598&amp;tbm=isch&amp;tbnid=-DRLVSJTm4cLtM:&amp;imgrefurl=http://www.pelikansulama.com.tr/default.asp?islem=urunler&amp;islem2=urundetay&amp;id=600&amp;menuID=5&amp;catid=583&amp;pelikansulama=TOPRAK+ALTI+DAMLA+SULAMA+BORULARI&amp;docid=1zCOs2EFjRO0lM&amp;imgurl=http://www.pelikansulama.com.tr/pictures/toprak.jpg&amp;w=500&amp;h=300&amp;ei=dnXfToOqAojasgbro9zwCA&amp;zoom=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imgres?q=greenhouse+irrigation&amp;um=1&amp;hl=tr&amp;sa=N&amp;rlz=1R2ADFA_trTR423&amp;biw=985&amp;bih=598&amp;tbm=isch&amp;tbnid=7Pzg_y-Yh6ClOM:&amp;imgrefurl=http://www.agricultureguide.org/greenhouse-irrigation/&amp;docid=pZ4CbId7Z3hG8M&amp;imgurl=http://agzone.agricultureguide.org/wp-content/uploads/greenhouse-watering-system-general.jpg&amp;w=588&amp;h=494&amp;ei=SXLXTvb0LY2Pswac6MyKDA&amp;zoom=1"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ctrTitle" idx="4294967295"/>
          </p:nvPr>
        </p:nvSpPr>
        <p:spPr>
          <a:xfrm>
            <a:off x="395536" y="2421632"/>
            <a:ext cx="8424935" cy="1295400"/>
          </a:xfrm>
        </p:spPr>
        <p:txBody>
          <a:bodyPr/>
          <a:lstStyle/>
          <a:p>
            <a:pPr algn="ctr" eaLnBrk="1" hangingPunct="1">
              <a:defRPr/>
            </a:pPr>
            <a:r>
              <a:rPr lang="tr-TR" sz="4200" b="1" dirty="0" smtClean="0">
                <a:latin typeface="Arial" charset="0"/>
              </a:rPr>
              <a:t>       </a:t>
            </a:r>
            <a:br>
              <a:rPr lang="tr-TR" sz="4200" b="1" dirty="0" smtClean="0">
                <a:latin typeface="Arial" charset="0"/>
              </a:rPr>
            </a:br>
            <a:r>
              <a:rPr lang="tr-TR" sz="4200" b="1" dirty="0" smtClean="0">
                <a:latin typeface="Arial" charset="0"/>
              </a:rPr>
              <a:t/>
            </a:r>
            <a:br>
              <a:rPr lang="tr-TR" sz="4200" b="1" dirty="0" smtClean="0">
                <a:latin typeface="Arial" charset="0"/>
              </a:rPr>
            </a:br>
            <a:r>
              <a:rPr lang="tr-TR" sz="4200" b="1" dirty="0" smtClean="0">
                <a:latin typeface="Arial" charset="0"/>
              </a:rPr>
              <a:t/>
            </a:r>
            <a:br>
              <a:rPr lang="tr-TR" sz="4200" b="1" dirty="0" smtClean="0">
                <a:latin typeface="Arial" charset="0"/>
              </a:rPr>
            </a:br>
            <a:r>
              <a:rPr lang="tr-TR" sz="4200" b="1" dirty="0" smtClean="0">
                <a:latin typeface="Arial" charset="0"/>
              </a:rPr>
              <a:t>   </a:t>
            </a:r>
            <a:r>
              <a:rPr lang="tr-TR" sz="4000" b="1" dirty="0" smtClean="0">
                <a:solidFill>
                  <a:srgbClr val="00B0F0"/>
                </a:solidFill>
                <a:latin typeface="Arial" charset="0"/>
              </a:rPr>
              <a:t>SERALARIN TASARIMI DERSİ</a:t>
            </a:r>
            <a:r>
              <a:rPr lang="tr-TR" sz="4000" b="1" dirty="0" smtClean="0">
                <a:latin typeface="Arial" charset="0"/>
              </a:rPr>
              <a:t/>
            </a:r>
            <a:br>
              <a:rPr lang="tr-TR" sz="4000" b="1" dirty="0" smtClean="0">
                <a:latin typeface="Arial" charset="0"/>
              </a:rPr>
            </a:br>
            <a:r>
              <a:rPr lang="tr-TR" sz="4000" b="1" dirty="0" smtClean="0">
                <a:latin typeface="Arial" charset="0"/>
              </a:rPr>
              <a:t/>
            </a:r>
            <a:br>
              <a:rPr lang="tr-TR" sz="4000" b="1" dirty="0" smtClean="0">
                <a:latin typeface="Arial" charset="0"/>
              </a:rPr>
            </a:br>
            <a:r>
              <a:rPr lang="tr-TR" sz="4000" b="1" dirty="0" smtClean="0">
                <a:solidFill>
                  <a:schemeClr val="tx1"/>
                </a:solidFill>
                <a:effectLst>
                  <a:outerShdw blurRad="38100" dist="38100" dir="2700000" algn="tl">
                    <a:srgbClr val="04617B"/>
                  </a:outerShdw>
                </a:effectLst>
                <a:latin typeface="Arial" charset="0"/>
              </a:rPr>
              <a:t>(</a:t>
            </a:r>
            <a:r>
              <a:rPr lang="tr-TR" sz="4000" b="1" dirty="0" smtClean="0">
                <a:solidFill>
                  <a:schemeClr val="tx1"/>
                </a:solidFill>
                <a:latin typeface="Arial" charset="0"/>
              </a:rPr>
              <a:t>Seralarda Sulama Sistemlerinin  Tasarımı</a:t>
            </a:r>
            <a:r>
              <a:rPr lang="tr-TR" sz="4000" b="1" dirty="0" smtClean="0">
                <a:solidFill>
                  <a:schemeClr val="tx1"/>
                </a:solidFill>
                <a:effectLst>
                  <a:outerShdw blurRad="38100" dist="38100" dir="2700000" algn="tl">
                    <a:srgbClr val="04617B"/>
                  </a:outerShdw>
                </a:effectLst>
                <a:latin typeface="Arial" charset="0"/>
              </a:rPr>
              <a:t>)</a:t>
            </a:r>
          </a:p>
        </p:txBody>
      </p:sp>
      <p:sp>
        <p:nvSpPr>
          <p:cNvPr id="65539" name="Rectangle 3"/>
          <p:cNvSpPr>
            <a:spLocks noGrp="1"/>
          </p:cNvSpPr>
          <p:nvPr>
            <p:ph type="subTitle" idx="4294967295"/>
          </p:nvPr>
        </p:nvSpPr>
        <p:spPr>
          <a:xfrm>
            <a:off x="1371600" y="4509120"/>
            <a:ext cx="6400800" cy="504056"/>
          </a:xfrm>
        </p:spPr>
        <p:txBody>
          <a:bodyPr/>
          <a:lstStyle/>
          <a:p>
            <a:pPr marL="0" indent="0" algn="ctr" eaLnBrk="1" hangingPunct="1">
              <a:lnSpc>
                <a:spcPct val="80000"/>
              </a:lnSpc>
              <a:buFont typeface="Wingdings 2" pitchFamily="18" charset="2"/>
              <a:buNone/>
              <a:defRPr/>
            </a:pPr>
            <a:r>
              <a:rPr lang="tr-TR" sz="3200" b="1" i="1" dirty="0" smtClean="0">
                <a:solidFill>
                  <a:srgbClr val="002060"/>
                </a:solidFill>
                <a:latin typeface="Arial" charset="0"/>
              </a:rPr>
              <a:t>Prof. Dr. Berna KENDİRLİ</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57200" y="620688"/>
            <a:ext cx="8229600" cy="936104"/>
          </a:xfrm>
        </p:spPr>
        <p:txBody>
          <a:bodyPr/>
          <a:lstStyle/>
          <a:p>
            <a:pPr algn="ctr" eaLnBrk="1" hangingPunct="1"/>
            <a:r>
              <a:rPr lang="tr-TR" sz="4400" b="1" dirty="0" smtClean="0">
                <a:solidFill>
                  <a:srgbClr val="FF0066"/>
                </a:solidFill>
              </a:rPr>
              <a:t> </a:t>
            </a:r>
            <a:r>
              <a:rPr lang="tr-TR" sz="3200" b="1" dirty="0" smtClean="0">
                <a:solidFill>
                  <a:schemeClr val="accent1"/>
                </a:solidFill>
                <a:latin typeface="Arial" pitchFamily="34" charset="0"/>
                <a:cs typeface="Arial" pitchFamily="34" charset="0"/>
              </a:rPr>
              <a:t>Damla</a:t>
            </a:r>
            <a:r>
              <a:rPr lang="tr-TR" sz="3200" b="1" dirty="0" smtClean="0">
                <a:solidFill>
                  <a:schemeClr val="accent1"/>
                </a:solidFill>
                <a:latin typeface="Arial" pitchFamily="34" charset="0"/>
                <a:cs typeface="Arial" pitchFamily="34" charset="0"/>
              </a:rPr>
              <a:t> </a:t>
            </a:r>
            <a:r>
              <a:rPr lang="tr-TR" sz="3200" b="1" dirty="0" smtClean="0">
                <a:solidFill>
                  <a:schemeClr val="accent1"/>
                </a:solidFill>
                <a:latin typeface="Arial" pitchFamily="34" charset="0"/>
                <a:cs typeface="Arial" pitchFamily="34" charset="0"/>
              </a:rPr>
              <a:t>Sulama</a:t>
            </a:r>
            <a:r>
              <a:rPr lang="tr-TR" sz="3200" dirty="0" smtClean="0">
                <a:solidFill>
                  <a:schemeClr val="accent1"/>
                </a:solidFill>
                <a:latin typeface="Arial" pitchFamily="34" charset="0"/>
                <a:cs typeface="Arial" pitchFamily="34" charset="0"/>
              </a:rPr>
              <a:t> </a:t>
            </a:r>
            <a:r>
              <a:rPr lang="tr-TR" sz="3200" b="1" dirty="0" smtClean="0">
                <a:solidFill>
                  <a:schemeClr val="accent1"/>
                </a:solidFill>
                <a:latin typeface="Arial" pitchFamily="34" charset="0"/>
                <a:cs typeface="Arial" pitchFamily="34" charset="0"/>
              </a:rPr>
              <a:t>Sistemi</a:t>
            </a:r>
            <a:r>
              <a:rPr lang="tr-TR" sz="4500" dirty="0" smtClean="0"/>
              <a:t/>
            </a:r>
            <a:br>
              <a:rPr lang="tr-TR" sz="4500" dirty="0" smtClean="0"/>
            </a:br>
            <a:endParaRPr lang="tr-TR" sz="4500" dirty="0" smtClean="0"/>
          </a:p>
        </p:txBody>
      </p:sp>
      <p:sp>
        <p:nvSpPr>
          <p:cNvPr id="23555" name="2 İçerik Yer Tutucusu"/>
          <p:cNvSpPr>
            <a:spLocks noGrp="1"/>
          </p:cNvSpPr>
          <p:nvPr>
            <p:ph idx="1"/>
          </p:nvPr>
        </p:nvSpPr>
        <p:spPr>
          <a:xfrm>
            <a:off x="3429000" y="1268759"/>
            <a:ext cx="5429250" cy="4824537"/>
          </a:xfrm>
        </p:spPr>
        <p:txBody>
          <a:bodyPr/>
          <a:lstStyle/>
          <a:p>
            <a:pPr algn="just" eaLnBrk="1" hangingPunct="1">
              <a:lnSpc>
                <a:spcPct val="90000"/>
              </a:lnSpc>
            </a:pPr>
            <a:r>
              <a:rPr lang="tr-TR" sz="2400" dirty="0" smtClean="0">
                <a:latin typeface="Arial" pitchFamily="34" charset="0"/>
                <a:cs typeface="Arial" pitchFamily="34" charset="0"/>
              </a:rPr>
              <a:t>Damla sulama yöntemi arındırılmış suyun ve </a:t>
            </a:r>
            <a:r>
              <a:rPr lang="tr-TR" sz="2400" dirty="0" smtClean="0">
                <a:latin typeface="Arial" pitchFamily="34" charset="0"/>
                <a:cs typeface="Arial" pitchFamily="34" charset="0"/>
              </a:rPr>
              <a:t>gübrenin </a:t>
            </a:r>
            <a:r>
              <a:rPr lang="tr-TR" sz="2400" dirty="0" smtClean="0">
                <a:latin typeface="Arial" pitchFamily="34" charset="0"/>
                <a:cs typeface="Arial" pitchFamily="34" charset="0"/>
              </a:rPr>
              <a:t>toprak yüzeyine düşük basınç altında kısa zaman </a:t>
            </a:r>
            <a:r>
              <a:rPr lang="tr-TR" sz="2400" dirty="0" smtClean="0">
                <a:latin typeface="Arial" pitchFamily="34" charset="0"/>
                <a:cs typeface="Arial" pitchFamily="34" charset="0"/>
              </a:rPr>
              <a:t>aralıklarında </a:t>
            </a:r>
            <a:r>
              <a:rPr lang="tr-TR" sz="2400" dirty="0" smtClean="0">
                <a:latin typeface="Arial" pitchFamily="34" charset="0"/>
                <a:cs typeface="Arial" pitchFamily="34" charset="0"/>
              </a:rPr>
              <a:t>damlatılarak verildiği bir yöntemdir.</a:t>
            </a:r>
          </a:p>
          <a:p>
            <a:pPr algn="just" eaLnBrk="1" hangingPunct="1">
              <a:lnSpc>
                <a:spcPct val="90000"/>
              </a:lnSpc>
            </a:pPr>
            <a:r>
              <a:rPr lang="tr-TR" sz="2400" dirty="0" smtClean="0">
                <a:latin typeface="Arial" pitchFamily="34" charset="0"/>
                <a:cs typeface="Arial" pitchFamily="34" charset="0"/>
              </a:rPr>
              <a:t>Bu yöntemde su yaygın bir boru şebekesi ile her bir bitkiye kadar götürülebilir. </a:t>
            </a:r>
            <a:endParaRPr lang="tr-TR" sz="2400" dirty="0" smtClean="0">
              <a:latin typeface="Arial" pitchFamily="34" charset="0"/>
              <a:cs typeface="Arial" pitchFamily="34" charset="0"/>
            </a:endParaRPr>
          </a:p>
          <a:p>
            <a:pPr algn="just" eaLnBrk="1" hangingPunct="1">
              <a:lnSpc>
                <a:spcPct val="90000"/>
              </a:lnSpc>
            </a:pPr>
            <a:r>
              <a:rPr lang="tr-TR" sz="2400" dirty="0" smtClean="0">
                <a:latin typeface="Arial" pitchFamily="34" charset="0"/>
                <a:cs typeface="Arial" pitchFamily="34" charset="0"/>
              </a:rPr>
              <a:t>Damlatıcılar </a:t>
            </a:r>
            <a:r>
              <a:rPr lang="tr-TR" sz="2400" dirty="0" smtClean="0">
                <a:latin typeface="Arial" pitchFamily="34" charset="0"/>
                <a:cs typeface="Arial" pitchFamily="34" charset="0"/>
              </a:rPr>
              <a:t>boru şebekesindeki basıncı küçük bir </a:t>
            </a:r>
            <a:r>
              <a:rPr lang="tr-TR" sz="2400" dirty="0" err="1" smtClean="0">
                <a:latin typeface="Arial" pitchFamily="34" charset="0"/>
                <a:cs typeface="Arial" pitchFamily="34" charset="0"/>
              </a:rPr>
              <a:t>orifis</a:t>
            </a:r>
            <a:r>
              <a:rPr lang="tr-TR" sz="2400" dirty="0" smtClean="0">
                <a:latin typeface="Arial" pitchFamily="34" charset="0"/>
                <a:cs typeface="Arial" pitchFamily="34" charset="0"/>
              </a:rPr>
              <a:t> veya uzun bir akış yolu ile azaltarak saatte birkaç litrelik küçük bir debide akmasını sağlarlar. </a:t>
            </a:r>
          </a:p>
        </p:txBody>
      </p:sp>
      <p:pic>
        <p:nvPicPr>
          <p:cNvPr id="23556" name="rg_hi" descr="http://t2.gstatic.com/images?q=tbn:ANd9GcRsgIsn6ajr2n2xuxzDdga7VBAnmMpXyWHxsaTOgqSYNHC1H8NkLA">
            <a:hlinkClick r:id="rId2"/>
          </p:cNvPr>
          <p:cNvPicPr>
            <a:picLocks noChangeAspect="1" noChangeArrowheads="1"/>
          </p:cNvPicPr>
          <p:nvPr/>
        </p:nvPicPr>
        <p:blipFill>
          <a:blip r:embed="rId3" cstate="print"/>
          <a:srcRect/>
          <a:stretch>
            <a:fillRect/>
          </a:stretch>
        </p:blipFill>
        <p:spPr bwMode="auto">
          <a:xfrm>
            <a:off x="285750" y="1125538"/>
            <a:ext cx="3143250" cy="5232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57200" y="476672"/>
            <a:ext cx="8229600" cy="648072"/>
          </a:xfrm>
        </p:spPr>
        <p:txBody>
          <a:bodyPr/>
          <a:lstStyle/>
          <a:p>
            <a:pPr algn="ctr"/>
            <a:r>
              <a:rPr lang="tr-TR" sz="3200" b="1" dirty="0" smtClean="0">
                <a:solidFill>
                  <a:schemeClr val="accent1"/>
                </a:solidFill>
                <a:latin typeface="Arial" pitchFamily="34" charset="0"/>
                <a:cs typeface="Arial" pitchFamily="34" charset="0"/>
              </a:rPr>
              <a:t>Damla Sulama</a:t>
            </a:r>
            <a:r>
              <a:rPr lang="tr-TR" sz="3200" dirty="0" smtClean="0">
                <a:solidFill>
                  <a:schemeClr val="accent1"/>
                </a:solidFill>
                <a:latin typeface="Arial" pitchFamily="34" charset="0"/>
                <a:cs typeface="Arial" pitchFamily="34" charset="0"/>
              </a:rPr>
              <a:t> </a:t>
            </a:r>
            <a:r>
              <a:rPr lang="tr-TR" sz="3200" b="1" dirty="0" smtClean="0">
                <a:solidFill>
                  <a:schemeClr val="accent1"/>
                </a:solidFill>
                <a:latin typeface="Arial" pitchFamily="34" charset="0"/>
                <a:cs typeface="Arial" pitchFamily="34" charset="0"/>
              </a:rPr>
              <a:t>Sistemi</a:t>
            </a:r>
            <a:endParaRPr lang="tr-TR" sz="3200" dirty="0"/>
          </a:p>
        </p:txBody>
      </p:sp>
      <p:sp>
        <p:nvSpPr>
          <p:cNvPr id="24578" name="2 İçerik Yer Tutucusu"/>
          <p:cNvSpPr>
            <a:spLocks noGrp="1"/>
          </p:cNvSpPr>
          <p:nvPr>
            <p:ph idx="1"/>
          </p:nvPr>
        </p:nvSpPr>
        <p:spPr>
          <a:xfrm>
            <a:off x="457200" y="1127795"/>
            <a:ext cx="8229600" cy="4389437"/>
          </a:xfrm>
        </p:spPr>
        <p:txBody>
          <a:bodyPr/>
          <a:lstStyle/>
          <a:p>
            <a:pPr algn="just" eaLnBrk="1" hangingPunct="1"/>
            <a:r>
              <a:rPr lang="tr-TR" sz="2400" dirty="0" smtClean="0">
                <a:latin typeface="Arial" pitchFamily="34" charset="0"/>
                <a:cs typeface="Arial" pitchFamily="34" charset="0"/>
              </a:rPr>
              <a:t>Bir damla sulama sistemini oluşturan elemanlar </a:t>
            </a:r>
            <a:r>
              <a:rPr lang="tr-TR" sz="2400" dirty="0" smtClean="0">
                <a:latin typeface="Arial" pitchFamily="34" charset="0"/>
                <a:cs typeface="Arial" pitchFamily="34" charset="0"/>
              </a:rPr>
              <a:t>pompa </a:t>
            </a:r>
            <a:r>
              <a:rPr lang="tr-TR" sz="2400" dirty="0" smtClean="0">
                <a:latin typeface="Arial" pitchFamily="34" charset="0"/>
                <a:cs typeface="Arial" pitchFamily="34" charset="0"/>
              </a:rPr>
              <a:t>ve güç ünitesi, filtre sistemi, boru sistemi ve damlatıcılar olarak sınıflandırılabilir. </a:t>
            </a:r>
          </a:p>
          <a:p>
            <a:pPr eaLnBrk="1" hangingPunct="1"/>
            <a:endParaRPr lang="tr-TR" sz="2400" dirty="0" smtClean="0"/>
          </a:p>
        </p:txBody>
      </p:sp>
      <p:pic>
        <p:nvPicPr>
          <p:cNvPr id="24579" name="3 Resim"/>
          <p:cNvPicPr>
            <a:picLocks noChangeAspect="1" noChangeArrowheads="1"/>
          </p:cNvPicPr>
          <p:nvPr/>
        </p:nvPicPr>
        <p:blipFill>
          <a:blip r:embed="rId2" cstate="print"/>
          <a:srcRect/>
          <a:stretch>
            <a:fillRect/>
          </a:stretch>
        </p:blipFill>
        <p:spPr bwMode="auto">
          <a:xfrm>
            <a:off x="0" y="2357438"/>
            <a:ext cx="4572000" cy="3576637"/>
          </a:xfrm>
          <a:prstGeom prst="rect">
            <a:avLst/>
          </a:prstGeom>
          <a:noFill/>
          <a:ln w="9525">
            <a:noFill/>
            <a:miter lim="800000"/>
            <a:headEnd/>
            <a:tailEnd/>
          </a:ln>
        </p:spPr>
      </p:pic>
      <p:pic>
        <p:nvPicPr>
          <p:cNvPr id="24580" name="4 Resim"/>
          <p:cNvPicPr>
            <a:picLocks noChangeAspect="1" noChangeArrowheads="1"/>
          </p:cNvPicPr>
          <p:nvPr/>
        </p:nvPicPr>
        <p:blipFill>
          <a:blip r:embed="rId3" cstate="print"/>
          <a:srcRect/>
          <a:stretch>
            <a:fillRect/>
          </a:stretch>
        </p:blipFill>
        <p:spPr bwMode="auto">
          <a:xfrm>
            <a:off x="4500563" y="2357438"/>
            <a:ext cx="4286250" cy="3357562"/>
          </a:xfrm>
          <a:prstGeom prst="rect">
            <a:avLst/>
          </a:prstGeom>
          <a:noFill/>
          <a:ln w="9525">
            <a:noFill/>
            <a:miter lim="800000"/>
            <a:headEnd/>
            <a:tailEnd/>
          </a:ln>
        </p:spPr>
      </p:pic>
      <p:sp>
        <p:nvSpPr>
          <p:cNvPr id="24581" name="Rectangle 1"/>
          <p:cNvSpPr>
            <a:spLocks noChangeArrowheads="1"/>
          </p:cNvSpPr>
          <p:nvPr/>
        </p:nvSpPr>
        <p:spPr bwMode="auto">
          <a:xfrm>
            <a:off x="323528" y="5877272"/>
            <a:ext cx="4000500" cy="307777"/>
          </a:xfrm>
          <a:prstGeom prst="rect">
            <a:avLst/>
          </a:prstGeom>
          <a:noFill/>
          <a:ln w="9525">
            <a:noFill/>
            <a:miter lim="800000"/>
            <a:headEnd/>
            <a:tailEnd/>
          </a:ln>
        </p:spPr>
        <p:txBody>
          <a:bodyPr anchor="ctr">
            <a:spAutoFit/>
          </a:bodyPr>
          <a:lstStyle/>
          <a:p>
            <a:pPr algn="ctr"/>
            <a:r>
              <a:rPr lang="tr-TR" sz="1400" dirty="0">
                <a:cs typeface="Arial" charset="0"/>
              </a:rPr>
              <a:t>Damla sulama </a:t>
            </a:r>
            <a:r>
              <a:rPr lang="tr-TR" sz="1400" dirty="0" smtClean="0">
                <a:cs typeface="Arial" charset="0"/>
              </a:rPr>
              <a:t>sistem unsurları </a:t>
            </a:r>
            <a:endParaRPr lang="tr-TR" dirty="0">
              <a:cs typeface="Arial" charset="0"/>
            </a:endParaRPr>
          </a:p>
        </p:txBody>
      </p:sp>
      <p:sp>
        <p:nvSpPr>
          <p:cNvPr id="24582" name="Rectangle 2"/>
          <p:cNvSpPr>
            <a:spLocks noChangeArrowheads="1"/>
          </p:cNvSpPr>
          <p:nvPr/>
        </p:nvSpPr>
        <p:spPr bwMode="auto">
          <a:xfrm>
            <a:off x="4572000" y="5641503"/>
            <a:ext cx="4500562" cy="307777"/>
          </a:xfrm>
          <a:prstGeom prst="rect">
            <a:avLst/>
          </a:prstGeom>
          <a:noFill/>
          <a:ln w="9525">
            <a:noFill/>
            <a:miter lim="800000"/>
            <a:headEnd/>
            <a:tailEnd/>
          </a:ln>
        </p:spPr>
        <p:txBody>
          <a:bodyPr anchor="ctr">
            <a:spAutoFit/>
          </a:bodyPr>
          <a:lstStyle/>
          <a:p>
            <a:pPr algn="ctr"/>
            <a:r>
              <a:rPr lang="tr-TR" sz="1400" dirty="0">
                <a:cs typeface="Arial" charset="0"/>
              </a:rPr>
              <a:t>Damla sulama sisteminde </a:t>
            </a:r>
            <a:r>
              <a:rPr lang="tr-TR" sz="1400" dirty="0" smtClean="0">
                <a:cs typeface="Arial" charset="0"/>
              </a:rPr>
              <a:t>kontrol birimi unsurları</a:t>
            </a:r>
            <a:endParaRPr lang="tr-TR" dirty="0">
              <a:cs typeface="Arial"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476672"/>
            <a:ext cx="8229600" cy="504056"/>
          </a:xfrm>
        </p:spPr>
        <p:txBody>
          <a:bodyPr/>
          <a:lstStyle/>
          <a:p>
            <a:pPr algn="ctr"/>
            <a:r>
              <a:rPr lang="tr-TR" sz="3200" b="1" dirty="0" smtClean="0">
                <a:solidFill>
                  <a:schemeClr val="accent1"/>
                </a:solidFill>
                <a:latin typeface="Arial" pitchFamily="34" charset="0"/>
                <a:cs typeface="Arial" pitchFamily="34" charset="0"/>
              </a:rPr>
              <a:t>Damla Sulama</a:t>
            </a:r>
            <a:r>
              <a:rPr lang="tr-TR" sz="3200" dirty="0" smtClean="0">
                <a:solidFill>
                  <a:schemeClr val="accent1"/>
                </a:solidFill>
                <a:latin typeface="Arial" pitchFamily="34" charset="0"/>
                <a:cs typeface="Arial" pitchFamily="34" charset="0"/>
              </a:rPr>
              <a:t> </a:t>
            </a:r>
            <a:r>
              <a:rPr lang="tr-TR" sz="3200" b="1" dirty="0" smtClean="0">
                <a:solidFill>
                  <a:schemeClr val="accent1"/>
                </a:solidFill>
                <a:latin typeface="Arial" pitchFamily="34" charset="0"/>
                <a:cs typeface="Arial" pitchFamily="34" charset="0"/>
              </a:rPr>
              <a:t>Sistemi</a:t>
            </a:r>
            <a:endParaRPr lang="tr-TR" sz="3200" dirty="0"/>
          </a:p>
        </p:txBody>
      </p:sp>
      <p:sp>
        <p:nvSpPr>
          <p:cNvPr id="31746" name="2 İçerik Yer Tutucusu"/>
          <p:cNvSpPr>
            <a:spLocks noGrp="1"/>
          </p:cNvSpPr>
          <p:nvPr>
            <p:ph idx="1"/>
          </p:nvPr>
        </p:nvSpPr>
        <p:spPr>
          <a:xfrm>
            <a:off x="457200" y="980728"/>
            <a:ext cx="8229600" cy="4389437"/>
          </a:xfrm>
        </p:spPr>
        <p:txBody>
          <a:bodyPr/>
          <a:lstStyle/>
          <a:p>
            <a:pPr algn="just" eaLnBrk="1" hangingPunct="1"/>
            <a:r>
              <a:rPr lang="tr-TR" sz="2400" dirty="0" smtClean="0"/>
              <a:t>Damla sulama yönteminde çeşitli damlatıcılar geliştirilmiştir. Tablada yada yastıkta yetiştiricilik yapıldığı koşulda </a:t>
            </a:r>
            <a:r>
              <a:rPr lang="tr-TR" sz="2400" dirty="0" err="1" smtClean="0">
                <a:solidFill>
                  <a:srgbClr val="FF0000"/>
                </a:solidFill>
              </a:rPr>
              <a:t>lateral</a:t>
            </a:r>
            <a:r>
              <a:rPr lang="tr-TR" sz="2400" dirty="0" smtClean="0">
                <a:solidFill>
                  <a:srgbClr val="FF0000"/>
                </a:solidFill>
              </a:rPr>
              <a:t> boru üzerine yerleştirilen </a:t>
            </a:r>
            <a:r>
              <a:rPr lang="tr-TR" sz="2400" dirty="0" smtClean="0"/>
              <a:t>damlatıcılardan yararlanılabilmektedir. Saksı yetiştiriciliğinde ise </a:t>
            </a:r>
            <a:r>
              <a:rPr lang="tr-TR" sz="2400" dirty="0" err="1" smtClean="0">
                <a:solidFill>
                  <a:srgbClr val="FF0000"/>
                </a:solidFill>
              </a:rPr>
              <a:t>ahtopot</a:t>
            </a:r>
            <a:r>
              <a:rPr lang="tr-TR" sz="2400" dirty="0" smtClean="0"/>
              <a:t> ya da </a:t>
            </a:r>
            <a:r>
              <a:rPr lang="tr-TR" sz="2400" dirty="0" smtClean="0">
                <a:solidFill>
                  <a:srgbClr val="FF0000"/>
                </a:solidFill>
              </a:rPr>
              <a:t>kılcal boru </a:t>
            </a:r>
            <a:r>
              <a:rPr lang="tr-TR" sz="2400" dirty="0" smtClean="0"/>
              <a:t>adı verilen damlatıcılar kullanılmaktadır.</a:t>
            </a:r>
          </a:p>
          <a:p>
            <a:pPr eaLnBrk="1" hangingPunct="1">
              <a:buFont typeface="Wingdings 2" pitchFamily="18" charset="2"/>
              <a:buNone/>
            </a:pPr>
            <a:endParaRPr lang="tr-TR" sz="2400" dirty="0" smtClean="0"/>
          </a:p>
        </p:txBody>
      </p:sp>
      <p:pic>
        <p:nvPicPr>
          <p:cNvPr id="31747" name="3 Resim"/>
          <p:cNvPicPr>
            <a:picLocks noChangeAspect="1" noChangeArrowheads="1"/>
          </p:cNvPicPr>
          <p:nvPr/>
        </p:nvPicPr>
        <p:blipFill>
          <a:blip r:embed="rId2" cstate="print"/>
          <a:srcRect/>
          <a:stretch>
            <a:fillRect/>
          </a:stretch>
        </p:blipFill>
        <p:spPr bwMode="auto">
          <a:xfrm>
            <a:off x="4643438" y="3182938"/>
            <a:ext cx="4357687" cy="3389312"/>
          </a:xfrm>
          <a:prstGeom prst="rect">
            <a:avLst/>
          </a:prstGeom>
          <a:noFill/>
          <a:ln w="9525">
            <a:noFill/>
            <a:miter lim="800000"/>
            <a:headEnd/>
            <a:tailEnd/>
          </a:ln>
        </p:spPr>
      </p:pic>
      <p:pic>
        <p:nvPicPr>
          <p:cNvPr id="31748" name="il_fi" descr="http://www.seracilik.net/wp-content/uploads/2009/09/sera-sulama.jpg"/>
          <p:cNvPicPr>
            <a:picLocks noChangeAspect="1" noChangeArrowheads="1"/>
          </p:cNvPicPr>
          <p:nvPr/>
        </p:nvPicPr>
        <p:blipFill>
          <a:blip r:embed="rId3" cstate="print"/>
          <a:srcRect/>
          <a:stretch>
            <a:fillRect/>
          </a:stretch>
        </p:blipFill>
        <p:spPr bwMode="auto">
          <a:xfrm>
            <a:off x="179388" y="3157538"/>
            <a:ext cx="4321175" cy="33432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457200" y="548680"/>
            <a:ext cx="8229600" cy="1152128"/>
          </a:xfrm>
        </p:spPr>
        <p:txBody>
          <a:bodyPr/>
          <a:lstStyle/>
          <a:p>
            <a:pPr algn="ctr" eaLnBrk="1" hangingPunct="1"/>
            <a:r>
              <a:rPr lang="tr-TR" sz="2800" dirty="0" smtClean="0">
                <a:solidFill>
                  <a:srgbClr val="FF0066"/>
                </a:solidFill>
              </a:rPr>
              <a:t> </a:t>
            </a:r>
            <a:r>
              <a:rPr lang="tr-TR" sz="3200" b="1" dirty="0" smtClean="0">
                <a:solidFill>
                  <a:schemeClr val="accent1"/>
                </a:solidFill>
                <a:latin typeface="Arial" pitchFamily="34" charset="0"/>
                <a:cs typeface="Arial" pitchFamily="34" charset="0"/>
              </a:rPr>
              <a:t>Delikli Borularla Yapılan Sulama Sistemi</a:t>
            </a:r>
            <a:r>
              <a:rPr lang="tr-TR" dirty="0" smtClean="0"/>
              <a:t/>
            </a:r>
            <a:br>
              <a:rPr lang="tr-TR" dirty="0" smtClean="0"/>
            </a:br>
            <a:endParaRPr lang="tr-TR" dirty="0" smtClean="0"/>
          </a:p>
        </p:txBody>
      </p:sp>
      <p:sp>
        <p:nvSpPr>
          <p:cNvPr id="32771" name="2 İçerik Yer Tutucusu"/>
          <p:cNvSpPr>
            <a:spLocks noGrp="1"/>
          </p:cNvSpPr>
          <p:nvPr>
            <p:ph idx="1"/>
          </p:nvPr>
        </p:nvSpPr>
        <p:spPr>
          <a:xfrm>
            <a:off x="179388" y="1052735"/>
            <a:ext cx="8856662" cy="3168427"/>
          </a:xfrm>
        </p:spPr>
        <p:txBody>
          <a:bodyPr/>
          <a:lstStyle/>
          <a:p>
            <a:pPr algn="just" eaLnBrk="1" hangingPunct="1">
              <a:lnSpc>
                <a:spcPct val="80000"/>
              </a:lnSpc>
            </a:pPr>
            <a:r>
              <a:rPr lang="tr-TR" sz="2400" dirty="0" smtClean="0">
                <a:latin typeface="Arial" pitchFamily="34" charset="0"/>
                <a:cs typeface="Arial" pitchFamily="34" charset="0"/>
              </a:rPr>
              <a:t>Bu sulama sisteminde polietilen boruların iki yanına yaklaşık olarak 7 cm aralıklarla açılmış bulunan delikler yardımı ile bitkilere su iletilir. </a:t>
            </a:r>
            <a:r>
              <a:rPr lang="tr-TR" sz="2400" dirty="0" smtClean="0">
                <a:latin typeface="Arial" pitchFamily="34" charset="0"/>
                <a:cs typeface="Arial" pitchFamily="34" charset="0"/>
              </a:rPr>
              <a:t>Kullanılan </a:t>
            </a:r>
            <a:r>
              <a:rPr lang="tr-TR" sz="2400" dirty="0" smtClean="0">
                <a:latin typeface="Arial" pitchFamily="34" charset="0"/>
                <a:cs typeface="Arial" pitchFamily="34" charset="0"/>
              </a:rPr>
              <a:t>borunun bir ucu kör tapa ile kapanır ve diğer uçtan ana dağıtım borusu ile bağlantı yapılır. Sisteme su verildiğinde basınç etkisi ile şişip silindirik bir şekle giren borulardaki su, küçük jetler halinde deliklerden çıkar. Sistem </a:t>
            </a:r>
            <a:r>
              <a:rPr lang="tr-TR" sz="2400" dirty="0" smtClean="0">
                <a:latin typeface="Arial" pitchFamily="34" charset="0"/>
                <a:cs typeface="Arial" pitchFamily="34" charset="0"/>
              </a:rPr>
              <a:t>oldukça </a:t>
            </a:r>
            <a:r>
              <a:rPr lang="tr-TR" sz="2400" dirty="0" smtClean="0">
                <a:latin typeface="Arial" pitchFamily="34" charset="0"/>
                <a:cs typeface="Arial" pitchFamily="34" charset="0"/>
              </a:rPr>
              <a:t>ekonomik olmasına karşın uygulamada daha fazla bir dikkat gerektirir. </a:t>
            </a:r>
          </a:p>
        </p:txBody>
      </p:sp>
      <p:pic>
        <p:nvPicPr>
          <p:cNvPr id="32772" name="Resim 3"/>
          <p:cNvPicPr>
            <a:picLocks noChangeAspect="1" noChangeArrowheads="1"/>
          </p:cNvPicPr>
          <p:nvPr/>
        </p:nvPicPr>
        <p:blipFill>
          <a:blip r:embed="rId2" cstate="print"/>
          <a:srcRect/>
          <a:stretch>
            <a:fillRect/>
          </a:stretch>
        </p:blipFill>
        <p:spPr bwMode="auto">
          <a:xfrm>
            <a:off x="2036763" y="3645024"/>
            <a:ext cx="5035550" cy="24828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p:cNvSpPr>
            <a:spLocks noGrp="1"/>
          </p:cNvSpPr>
          <p:nvPr>
            <p:ph type="title"/>
          </p:nvPr>
        </p:nvSpPr>
        <p:spPr>
          <a:xfrm>
            <a:off x="457200" y="620688"/>
            <a:ext cx="8229600" cy="864096"/>
          </a:xfrm>
        </p:spPr>
        <p:txBody>
          <a:bodyPr/>
          <a:lstStyle/>
          <a:p>
            <a:pPr algn="ctr" eaLnBrk="1" hangingPunct="1"/>
            <a:r>
              <a:rPr lang="tr-TR" sz="3200" b="1" dirty="0" smtClean="0">
                <a:solidFill>
                  <a:schemeClr val="accent1"/>
                </a:solidFill>
                <a:latin typeface="Arial" pitchFamily="34" charset="0"/>
                <a:cs typeface="Arial" pitchFamily="34" charset="0"/>
              </a:rPr>
              <a:t>Toprakaltı Sulama Sistemi </a:t>
            </a:r>
            <a:r>
              <a:rPr lang="tr-TR" sz="3200" dirty="0" smtClean="0">
                <a:solidFill>
                  <a:schemeClr val="accent1"/>
                </a:solidFill>
                <a:latin typeface="Arial" pitchFamily="34" charset="0"/>
                <a:cs typeface="Arial" pitchFamily="34" charset="0"/>
              </a:rPr>
              <a:t/>
            </a:r>
            <a:br>
              <a:rPr lang="tr-TR" sz="3200" dirty="0" smtClean="0">
                <a:solidFill>
                  <a:schemeClr val="accent1"/>
                </a:solidFill>
                <a:latin typeface="Arial" pitchFamily="34" charset="0"/>
                <a:cs typeface="Arial" pitchFamily="34" charset="0"/>
              </a:rPr>
            </a:br>
            <a:endParaRPr lang="tr-TR" sz="3200" dirty="0" smtClean="0">
              <a:solidFill>
                <a:schemeClr val="accent1"/>
              </a:solidFill>
              <a:latin typeface="Arial" pitchFamily="34" charset="0"/>
              <a:cs typeface="Arial" pitchFamily="34" charset="0"/>
            </a:endParaRPr>
          </a:p>
        </p:txBody>
      </p:sp>
      <p:sp>
        <p:nvSpPr>
          <p:cNvPr id="33795" name="İçerik Yer Tutucusu 2"/>
          <p:cNvSpPr>
            <a:spLocks noGrp="1"/>
          </p:cNvSpPr>
          <p:nvPr>
            <p:ph idx="1"/>
          </p:nvPr>
        </p:nvSpPr>
        <p:spPr>
          <a:xfrm>
            <a:off x="250825" y="1124744"/>
            <a:ext cx="8642350" cy="2736056"/>
          </a:xfrm>
        </p:spPr>
        <p:txBody>
          <a:bodyPr/>
          <a:lstStyle/>
          <a:p>
            <a:pPr algn="just" eaLnBrk="1" hangingPunct="1">
              <a:lnSpc>
                <a:spcPct val="80000"/>
              </a:lnSpc>
            </a:pPr>
            <a:r>
              <a:rPr lang="tr-TR" sz="2400" dirty="0" smtClean="0">
                <a:latin typeface="Arial" pitchFamily="34" charset="0"/>
                <a:cs typeface="Arial" pitchFamily="34" charset="0"/>
              </a:rPr>
              <a:t>Bu yöntemde toprakaltına serilen delikli borularla bitki kök bölgesine direkt olarak su iletilir. Sistemde toprak yüzeyinde herhangi bir </a:t>
            </a:r>
            <a:r>
              <a:rPr lang="tr-TR" sz="2400" dirty="0" smtClean="0">
                <a:latin typeface="Arial" pitchFamily="34" charset="0"/>
                <a:cs typeface="Arial" pitchFamily="34" charset="0"/>
              </a:rPr>
              <a:t>zarara </a:t>
            </a:r>
            <a:r>
              <a:rPr lang="tr-TR" sz="2400" dirty="0" smtClean="0">
                <a:latin typeface="Arial" pitchFamily="34" charset="0"/>
                <a:cs typeface="Arial" pitchFamily="34" charset="0"/>
              </a:rPr>
              <a:t>neden olacak su </a:t>
            </a:r>
            <a:r>
              <a:rPr lang="tr-TR" sz="2400" dirty="0" smtClean="0">
                <a:latin typeface="Arial" pitchFamily="34" charset="0"/>
                <a:cs typeface="Arial" pitchFamily="34" charset="0"/>
              </a:rPr>
              <a:t>bulunmadığı için kabuk </a:t>
            </a:r>
            <a:r>
              <a:rPr lang="tr-TR" sz="2400" dirty="0" smtClean="0">
                <a:latin typeface="Arial" pitchFamily="34" charset="0"/>
                <a:cs typeface="Arial" pitchFamily="34" charset="0"/>
              </a:rPr>
              <a:t>tabakası </a:t>
            </a:r>
            <a:r>
              <a:rPr lang="tr-TR" sz="2400" dirty="0" smtClean="0">
                <a:latin typeface="Arial" pitchFamily="34" charset="0"/>
                <a:cs typeface="Arial" pitchFamily="34" charset="0"/>
              </a:rPr>
              <a:t>da oluşmaz.</a:t>
            </a:r>
            <a:endParaRPr lang="tr-TR" sz="2400" dirty="0" smtClean="0">
              <a:latin typeface="Arial" pitchFamily="34" charset="0"/>
              <a:cs typeface="Arial" pitchFamily="34" charset="0"/>
            </a:endParaRPr>
          </a:p>
          <a:p>
            <a:pPr algn="just" eaLnBrk="1" hangingPunct="1">
              <a:lnSpc>
                <a:spcPct val="80000"/>
              </a:lnSpc>
            </a:pPr>
            <a:r>
              <a:rPr lang="tr-TR" sz="2400" dirty="0" smtClean="0">
                <a:latin typeface="Arial" pitchFamily="34" charset="0"/>
                <a:cs typeface="Arial" pitchFamily="34" charset="0"/>
              </a:rPr>
              <a:t>Bu </a:t>
            </a:r>
            <a:r>
              <a:rPr lang="tr-TR" sz="2400" dirty="0" smtClean="0">
                <a:latin typeface="Arial" pitchFamily="34" charset="0"/>
                <a:cs typeface="Arial" pitchFamily="34" charset="0"/>
              </a:rPr>
              <a:t>yöntemde toprak yüzeyinden olan buharlaşma en aza indirilmiş olacağı gibi, sera içerisindeki nem </a:t>
            </a:r>
            <a:r>
              <a:rPr lang="tr-TR" sz="2400" dirty="0" err="1" smtClean="0">
                <a:latin typeface="Arial" pitchFamily="34" charset="0"/>
                <a:cs typeface="Arial" pitchFamily="34" charset="0"/>
              </a:rPr>
              <a:t>saturasyonuda</a:t>
            </a:r>
            <a:r>
              <a:rPr lang="tr-TR" sz="2400" dirty="0" smtClean="0">
                <a:latin typeface="Arial" pitchFamily="34" charset="0"/>
                <a:cs typeface="Arial" pitchFamily="34" charset="0"/>
              </a:rPr>
              <a:t> önemli ölçüde azaltılmış olur. </a:t>
            </a:r>
          </a:p>
        </p:txBody>
      </p:sp>
      <p:pic>
        <p:nvPicPr>
          <p:cNvPr id="33796" name="rg_hi" descr="http://t3.gstatic.com/images?q=tbn:ANd9GcTRU1BkRPJ8QfqfUeIgU9i8bUnvalBhoKW60n0j48_2W80Gccxq">
            <a:hlinkClick r:id="rId2"/>
          </p:cNvPr>
          <p:cNvPicPr>
            <a:picLocks noChangeAspect="1" noChangeArrowheads="1"/>
          </p:cNvPicPr>
          <p:nvPr/>
        </p:nvPicPr>
        <p:blipFill>
          <a:blip r:embed="rId3" cstate="print"/>
          <a:srcRect/>
          <a:stretch>
            <a:fillRect/>
          </a:stretch>
        </p:blipFill>
        <p:spPr bwMode="auto">
          <a:xfrm>
            <a:off x="2916238" y="3717032"/>
            <a:ext cx="3671986" cy="226680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p:nvPr>
        </p:nvSpPr>
        <p:spPr>
          <a:xfrm>
            <a:off x="457200" y="404664"/>
            <a:ext cx="8229600" cy="1296144"/>
          </a:xfrm>
        </p:spPr>
        <p:txBody>
          <a:bodyPr/>
          <a:lstStyle/>
          <a:p>
            <a:pPr algn="ctr" eaLnBrk="1" hangingPunct="1"/>
            <a:r>
              <a:rPr lang="tr-TR" sz="3600" b="1" dirty="0" smtClean="0">
                <a:solidFill>
                  <a:srgbClr val="FF0066"/>
                </a:solidFill>
              </a:rPr>
              <a:t> </a:t>
            </a:r>
            <a:r>
              <a:rPr lang="tr-TR" sz="3200" b="1" dirty="0" smtClean="0">
                <a:solidFill>
                  <a:schemeClr val="accent1"/>
                </a:solidFill>
                <a:latin typeface="Arial" pitchFamily="34" charset="0"/>
                <a:cs typeface="Arial" pitchFamily="34" charset="0"/>
              </a:rPr>
              <a:t>Kum Kültürü Sulama Sistemi</a:t>
            </a:r>
            <a:r>
              <a:rPr lang="tr-TR" dirty="0" smtClean="0"/>
              <a:t/>
            </a:r>
            <a:br>
              <a:rPr lang="tr-TR" dirty="0" smtClean="0"/>
            </a:br>
            <a:endParaRPr lang="tr-TR" dirty="0" smtClean="0"/>
          </a:p>
        </p:txBody>
      </p:sp>
      <p:sp>
        <p:nvSpPr>
          <p:cNvPr id="34819" name="İçerik Yer Tutucusu 2"/>
          <p:cNvSpPr>
            <a:spLocks noGrp="1"/>
          </p:cNvSpPr>
          <p:nvPr>
            <p:ph idx="1"/>
          </p:nvPr>
        </p:nvSpPr>
        <p:spPr>
          <a:xfrm>
            <a:off x="457200" y="1052736"/>
            <a:ext cx="8229600" cy="2303463"/>
          </a:xfrm>
        </p:spPr>
        <p:txBody>
          <a:bodyPr/>
          <a:lstStyle/>
          <a:p>
            <a:pPr algn="just" eaLnBrk="1" hangingPunct="1"/>
            <a:r>
              <a:rPr lang="tr-TR" sz="2400" dirty="0" smtClean="0">
                <a:latin typeface="Arial" pitchFamily="34" charset="0"/>
                <a:cs typeface="Arial" pitchFamily="34" charset="0"/>
              </a:rPr>
              <a:t>Sera bitkilerinin sulanmasında kullanılan yüzey ve basınçlı sistemlerin yanında </a:t>
            </a:r>
            <a:r>
              <a:rPr lang="tr-TR" sz="2400" dirty="0" err="1" smtClean="0">
                <a:latin typeface="Arial" pitchFamily="34" charset="0"/>
                <a:cs typeface="Arial" pitchFamily="34" charset="0"/>
              </a:rPr>
              <a:t>kapillarite</a:t>
            </a:r>
            <a:r>
              <a:rPr lang="tr-TR" sz="2400" dirty="0" smtClean="0">
                <a:latin typeface="Arial" pitchFamily="34" charset="0"/>
                <a:cs typeface="Arial" pitchFamily="34" charset="0"/>
              </a:rPr>
              <a:t> prensiplerine dayanılarak gerçekleştirilen </a:t>
            </a:r>
            <a:r>
              <a:rPr lang="tr-TR" sz="2400" dirty="0" smtClean="0">
                <a:solidFill>
                  <a:srgbClr val="FF0000"/>
                </a:solidFill>
                <a:latin typeface="Arial" pitchFamily="34" charset="0"/>
                <a:cs typeface="Arial" pitchFamily="34" charset="0"/>
              </a:rPr>
              <a:t>kum kültürü sulama sistemleri </a:t>
            </a:r>
            <a:r>
              <a:rPr lang="tr-TR" sz="2400" dirty="0" smtClean="0">
                <a:latin typeface="Arial" pitchFamily="34" charset="0"/>
                <a:cs typeface="Arial" pitchFamily="34" charset="0"/>
              </a:rPr>
              <a:t>ve yine aynı prensip ile gerçekleştirilen </a:t>
            </a:r>
            <a:r>
              <a:rPr lang="tr-TR" sz="2400" dirty="0" err="1" smtClean="0">
                <a:solidFill>
                  <a:srgbClr val="FF0000"/>
                </a:solidFill>
                <a:latin typeface="Arial" pitchFamily="34" charset="0"/>
                <a:cs typeface="Arial" pitchFamily="34" charset="0"/>
              </a:rPr>
              <a:t>kapillar</a:t>
            </a:r>
            <a:r>
              <a:rPr lang="tr-TR" sz="2400" dirty="0" smtClean="0">
                <a:solidFill>
                  <a:srgbClr val="FF0000"/>
                </a:solidFill>
                <a:latin typeface="Arial" pitchFamily="34" charset="0"/>
                <a:cs typeface="Arial" pitchFamily="34" charset="0"/>
              </a:rPr>
              <a:t> borulu sulama sistemleri</a:t>
            </a:r>
            <a:r>
              <a:rPr lang="tr-TR" sz="2400" dirty="0" smtClean="0">
                <a:latin typeface="Arial" pitchFamily="34" charset="0"/>
                <a:cs typeface="Arial" pitchFamily="34" charset="0"/>
              </a:rPr>
              <a:t> özellikle kesme çiçekçilik yapılan seralarda yaygın bir şekilde kullanılmaktadır.</a:t>
            </a:r>
          </a:p>
          <a:p>
            <a:pPr eaLnBrk="1" hangingPunct="1"/>
            <a:endParaRPr lang="tr-TR" sz="2400" dirty="0" smtClean="0"/>
          </a:p>
          <a:p>
            <a:pPr eaLnBrk="1" hangingPunct="1"/>
            <a:endParaRPr lang="tr-TR" sz="2400" dirty="0" smtClean="0"/>
          </a:p>
        </p:txBody>
      </p:sp>
      <p:pic>
        <p:nvPicPr>
          <p:cNvPr id="34820" name="Resim 3" descr="https://lh3.googleusercontent.com/-vbOJZlT9TTs/TXOuMdJGoqI/AAAAAAAACcg/AgUSKH8Y-q4/s1600/cutflowers%252Ckesme+%25C3%25A7i%25C3%25A7ekler.jpg"/>
          <p:cNvPicPr>
            <a:picLocks noChangeAspect="1" noChangeArrowheads="1"/>
          </p:cNvPicPr>
          <p:nvPr/>
        </p:nvPicPr>
        <p:blipFill>
          <a:blip r:embed="rId2" cstate="print"/>
          <a:srcRect/>
          <a:stretch>
            <a:fillRect/>
          </a:stretch>
        </p:blipFill>
        <p:spPr bwMode="auto">
          <a:xfrm>
            <a:off x="4714875" y="3716338"/>
            <a:ext cx="3960813" cy="2806700"/>
          </a:xfrm>
          <a:prstGeom prst="rect">
            <a:avLst/>
          </a:prstGeom>
          <a:noFill/>
          <a:ln w="9525">
            <a:noFill/>
            <a:miter lim="800000"/>
            <a:headEnd/>
            <a:tailEnd/>
          </a:ln>
        </p:spPr>
      </p:pic>
      <p:pic>
        <p:nvPicPr>
          <p:cNvPr id="34821" name="Resim 4" descr="C:\Users\Administrator\Desktop\sera sunum\imagesCAC1E0F0.jpg1.jpg"/>
          <p:cNvPicPr>
            <a:picLocks noChangeAspect="1" noChangeArrowheads="1"/>
          </p:cNvPicPr>
          <p:nvPr/>
        </p:nvPicPr>
        <p:blipFill>
          <a:blip r:embed="rId3" cstate="print"/>
          <a:srcRect/>
          <a:stretch>
            <a:fillRect/>
          </a:stretch>
        </p:blipFill>
        <p:spPr bwMode="auto">
          <a:xfrm>
            <a:off x="466725" y="3716338"/>
            <a:ext cx="4105275" cy="279241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332656"/>
            <a:ext cx="8229600" cy="576064"/>
          </a:xfrm>
        </p:spPr>
        <p:txBody>
          <a:bodyPr/>
          <a:lstStyle/>
          <a:p>
            <a:pPr algn="ctr"/>
            <a:r>
              <a:rPr lang="tr-TR" sz="3200" b="1" dirty="0" smtClean="0">
                <a:solidFill>
                  <a:schemeClr val="accent1"/>
                </a:solidFill>
                <a:latin typeface="Arial" pitchFamily="34" charset="0"/>
                <a:cs typeface="Arial" pitchFamily="34" charset="0"/>
              </a:rPr>
              <a:t>Kum Kültürü Sulama Sistemi</a:t>
            </a:r>
            <a:endParaRPr lang="tr-TR" sz="3200" dirty="0"/>
          </a:p>
        </p:txBody>
      </p:sp>
      <p:sp>
        <p:nvSpPr>
          <p:cNvPr id="35842" name="İçerik Yer Tutucusu 2"/>
          <p:cNvSpPr>
            <a:spLocks noGrp="1"/>
          </p:cNvSpPr>
          <p:nvPr>
            <p:ph idx="1"/>
          </p:nvPr>
        </p:nvSpPr>
        <p:spPr>
          <a:xfrm>
            <a:off x="457200" y="908720"/>
            <a:ext cx="8229600" cy="4389437"/>
          </a:xfrm>
        </p:spPr>
        <p:txBody>
          <a:bodyPr/>
          <a:lstStyle/>
          <a:p>
            <a:pPr algn="just" eaLnBrk="1" hangingPunct="1"/>
            <a:r>
              <a:rPr lang="tr-TR" sz="2400" dirty="0" smtClean="0">
                <a:latin typeface="Arial" pitchFamily="34" charset="0"/>
                <a:cs typeface="Arial" pitchFamily="34" charset="0"/>
              </a:rPr>
              <a:t>Kum kültürü sulama sistemleri, saksılarda üretim yapan işletmelerde, nemli bir kum tabakası üzerinde bulunan saksıların diplerindeki deliklerden suyun </a:t>
            </a:r>
            <a:r>
              <a:rPr lang="tr-TR" sz="2400" dirty="0" err="1" smtClean="0">
                <a:latin typeface="Arial" pitchFamily="34" charset="0"/>
                <a:cs typeface="Arial" pitchFamily="34" charset="0"/>
              </a:rPr>
              <a:t>kapillar</a:t>
            </a:r>
            <a:r>
              <a:rPr lang="tr-TR" sz="2400" dirty="0" smtClean="0">
                <a:latin typeface="Arial" pitchFamily="34" charset="0"/>
                <a:cs typeface="Arial" pitchFamily="34" charset="0"/>
              </a:rPr>
              <a:t> olarak yükselmesi prensibine dayanmaktadır. </a:t>
            </a:r>
          </a:p>
          <a:p>
            <a:pPr algn="just" eaLnBrk="1" hangingPunct="1"/>
            <a:r>
              <a:rPr lang="tr-TR" sz="2400" dirty="0" smtClean="0">
                <a:latin typeface="Arial" pitchFamily="34" charset="0"/>
                <a:cs typeface="Arial" pitchFamily="34" charset="0"/>
              </a:rPr>
              <a:t>Sistemde kullanılan kumun homojen bir şekilde ıslanabilmesi için iri tanelere sahip olması gereklidir. </a:t>
            </a:r>
            <a:r>
              <a:rPr lang="tr-TR" sz="2400" dirty="0" smtClean="0">
                <a:latin typeface="Arial" pitchFamily="34" charset="0"/>
                <a:cs typeface="Arial" pitchFamily="34" charset="0"/>
              </a:rPr>
              <a:t>Kumun </a:t>
            </a:r>
            <a:r>
              <a:rPr lang="tr-TR" sz="2400" dirty="0" smtClean="0">
                <a:latin typeface="Arial" pitchFamily="34" charset="0"/>
                <a:cs typeface="Arial" pitchFamily="34" charset="0"/>
              </a:rPr>
              <a:t>nemlendirilmesi yetiştirme tablaları altından ya da kum kültürü içerisinden geçirilen borularla </a:t>
            </a:r>
            <a:r>
              <a:rPr lang="tr-TR" sz="2400" dirty="0" smtClean="0">
                <a:latin typeface="Arial" pitchFamily="34" charset="0"/>
                <a:cs typeface="Arial" pitchFamily="34" charset="0"/>
              </a:rPr>
              <a:t>sağlanır. </a:t>
            </a:r>
            <a:endParaRPr lang="tr-TR" sz="2400" dirty="0" smtClean="0"/>
          </a:p>
        </p:txBody>
      </p:sp>
      <p:pic>
        <p:nvPicPr>
          <p:cNvPr id="35843" name="Resim 3"/>
          <p:cNvPicPr>
            <a:picLocks noChangeAspect="1" noChangeArrowheads="1"/>
          </p:cNvPicPr>
          <p:nvPr/>
        </p:nvPicPr>
        <p:blipFill>
          <a:blip r:embed="rId2" cstate="print"/>
          <a:srcRect/>
          <a:stretch>
            <a:fillRect/>
          </a:stretch>
        </p:blipFill>
        <p:spPr bwMode="auto">
          <a:xfrm>
            <a:off x="1763713" y="4005263"/>
            <a:ext cx="5761037" cy="26479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Başlık 1"/>
          <p:cNvSpPr>
            <a:spLocks noGrp="1"/>
          </p:cNvSpPr>
          <p:nvPr>
            <p:ph type="title"/>
          </p:nvPr>
        </p:nvSpPr>
        <p:spPr>
          <a:xfrm>
            <a:off x="457200" y="476250"/>
            <a:ext cx="8229600" cy="1008534"/>
          </a:xfrm>
        </p:spPr>
        <p:txBody>
          <a:bodyPr/>
          <a:lstStyle/>
          <a:p>
            <a:pPr algn="ctr" eaLnBrk="1" hangingPunct="1"/>
            <a:r>
              <a:rPr lang="tr-TR" sz="3200" b="1" dirty="0" err="1" smtClean="0">
                <a:solidFill>
                  <a:schemeClr val="accent1"/>
                </a:solidFill>
                <a:latin typeface="Arial" pitchFamily="34" charset="0"/>
                <a:cs typeface="Arial" pitchFamily="34" charset="0"/>
              </a:rPr>
              <a:t>Kapillar</a:t>
            </a:r>
            <a:r>
              <a:rPr lang="tr-TR" sz="3200" b="1" dirty="0" smtClean="0">
                <a:solidFill>
                  <a:schemeClr val="accent1"/>
                </a:solidFill>
                <a:latin typeface="Arial" pitchFamily="34" charset="0"/>
                <a:cs typeface="Arial" pitchFamily="34" charset="0"/>
              </a:rPr>
              <a:t> Sulama Sistemi</a:t>
            </a:r>
            <a:r>
              <a:rPr lang="tr-TR" dirty="0" smtClean="0"/>
              <a:t/>
            </a:r>
            <a:br>
              <a:rPr lang="tr-TR" dirty="0" smtClean="0"/>
            </a:br>
            <a:endParaRPr lang="tr-TR" dirty="0" smtClean="0"/>
          </a:p>
        </p:txBody>
      </p:sp>
      <p:sp>
        <p:nvSpPr>
          <p:cNvPr id="37891" name="İçerik Yer Tutucusu 2"/>
          <p:cNvSpPr>
            <a:spLocks noGrp="1"/>
          </p:cNvSpPr>
          <p:nvPr>
            <p:ph idx="1"/>
          </p:nvPr>
        </p:nvSpPr>
        <p:spPr>
          <a:xfrm>
            <a:off x="3708400" y="1052737"/>
            <a:ext cx="4978400" cy="5544914"/>
          </a:xfrm>
        </p:spPr>
        <p:txBody>
          <a:bodyPr/>
          <a:lstStyle/>
          <a:p>
            <a:pPr algn="just" eaLnBrk="1" hangingPunct="1">
              <a:lnSpc>
                <a:spcPct val="90000"/>
              </a:lnSpc>
            </a:pPr>
            <a:r>
              <a:rPr lang="tr-TR" sz="2400" dirty="0" smtClean="0">
                <a:latin typeface="Arial" pitchFamily="34" charset="0"/>
                <a:cs typeface="Arial" pitchFamily="34" charset="0"/>
              </a:rPr>
              <a:t>Çok küçük çaplı </a:t>
            </a:r>
            <a:r>
              <a:rPr lang="tr-TR" sz="2400" dirty="0" err="1" smtClean="0">
                <a:latin typeface="Arial" pitchFamily="34" charset="0"/>
                <a:cs typeface="Arial" pitchFamily="34" charset="0"/>
              </a:rPr>
              <a:t>kapillar</a:t>
            </a:r>
            <a:r>
              <a:rPr lang="tr-TR" sz="2400" dirty="0" smtClean="0">
                <a:latin typeface="Arial" pitchFamily="34" charset="0"/>
                <a:cs typeface="Arial" pitchFamily="34" charset="0"/>
              </a:rPr>
              <a:t> borular kullanılarak yapılan bu sulamalarda oldukça düşük basınç altında </a:t>
            </a:r>
            <a:r>
              <a:rPr lang="tr-TR" sz="2400" dirty="0" err="1" smtClean="0">
                <a:latin typeface="Arial" pitchFamily="34" charset="0"/>
                <a:cs typeface="Arial" pitchFamily="34" charset="0"/>
              </a:rPr>
              <a:t>laterallere</a:t>
            </a:r>
            <a:r>
              <a:rPr lang="tr-TR" sz="2400" dirty="0" smtClean="0">
                <a:latin typeface="Arial" pitchFamily="34" charset="0"/>
                <a:cs typeface="Arial" pitchFamily="34" charset="0"/>
              </a:rPr>
              <a:t> verilen suyun, bu </a:t>
            </a:r>
            <a:r>
              <a:rPr lang="tr-TR" sz="2400" dirty="0" err="1" smtClean="0">
                <a:latin typeface="Arial" pitchFamily="34" charset="0"/>
                <a:cs typeface="Arial" pitchFamily="34" charset="0"/>
              </a:rPr>
              <a:t>laterallere</a:t>
            </a:r>
            <a:r>
              <a:rPr lang="tr-TR" sz="2400" dirty="0" smtClean="0">
                <a:latin typeface="Arial" pitchFamily="34" charset="0"/>
                <a:cs typeface="Arial" pitchFamily="34" charset="0"/>
              </a:rPr>
              <a:t> bağlanmış </a:t>
            </a:r>
            <a:r>
              <a:rPr lang="tr-TR" sz="2400" dirty="0" err="1" smtClean="0">
                <a:latin typeface="Arial" pitchFamily="34" charset="0"/>
                <a:cs typeface="Arial" pitchFamily="34" charset="0"/>
              </a:rPr>
              <a:t>kapillar</a:t>
            </a:r>
            <a:r>
              <a:rPr lang="tr-TR" sz="2400" dirty="0" smtClean="0">
                <a:latin typeface="Arial" pitchFamily="34" charset="0"/>
                <a:cs typeface="Arial" pitchFamily="34" charset="0"/>
              </a:rPr>
              <a:t> borularda yükselerek saksılardaki bitkilere ulaşması prensibinden yararlanılır. </a:t>
            </a:r>
          </a:p>
          <a:p>
            <a:pPr algn="just" eaLnBrk="1" hangingPunct="1">
              <a:lnSpc>
                <a:spcPct val="90000"/>
              </a:lnSpc>
            </a:pPr>
            <a:r>
              <a:rPr lang="tr-TR" sz="2400" dirty="0" smtClean="0">
                <a:latin typeface="Arial" pitchFamily="34" charset="0"/>
                <a:cs typeface="Arial" pitchFamily="34" charset="0"/>
              </a:rPr>
              <a:t>Bu amaçla kullanılan </a:t>
            </a:r>
            <a:r>
              <a:rPr lang="tr-TR" sz="2400" dirty="0" err="1" smtClean="0">
                <a:latin typeface="Arial" pitchFamily="34" charset="0"/>
                <a:cs typeface="Arial" pitchFamily="34" charset="0"/>
              </a:rPr>
              <a:t>laterallerin</a:t>
            </a:r>
            <a:r>
              <a:rPr lang="tr-TR" sz="2400" dirty="0" smtClean="0">
                <a:latin typeface="Arial" pitchFamily="34" charset="0"/>
                <a:cs typeface="Arial" pitchFamily="34" charset="0"/>
              </a:rPr>
              <a:t> çapları 25-35 mm arasında değişebilir</a:t>
            </a:r>
            <a:r>
              <a:rPr lang="tr-TR" sz="2400" dirty="0" smtClean="0">
                <a:latin typeface="Arial" pitchFamily="34" charset="0"/>
                <a:cs typeface="Arial" pitchFamily="34" charset="0"/>
              </a:rPr>
              <a:t>.</a:t>
            </a:r>
          </a:p>
          <a:p>
            <a:pPr algn="just" eaLnBrk="1" hangingPunct="1">
              <a:lnSpc>
                <a:spcPct val="90000"/>
              </a:lnSpc>
            </a:pPr>
            <a:r>
              <a:rPr lang="tr-TR" sz="2400" dirty="0" err="1" smtClean="0">
                <a:latin typeface="Arial" pitchFamily="34" charset="0"/>
                <a:cs typeface="Arial" pitchFamily="34" charset="0"/>
              </a:rPr>
              <a:t>Laterallere</a:t>
            </a:r>
            <a:r>
              <a:rPr lang="tr-TR" sz="2400" dirty="0" smtClean="0">
                <a:latin typeface="Arial" pitchFamily="34" charset="0"/>
                <a:cs typeface="Arial" pitchFamily="34" charset="0"/>
              </a:rPr>
              <a:t> </a:t>
            </a:r>
            <a:r>
              <a:rPr lang="tr-TR" sz="2400" dirty="0" smtClean="0">
                <a:latin typeface="Arial" pitchFamily="34" charset="0"/>
                <a:cs typeface="Arial" pitchFamily="34" charset="0"/>
              </a:rPr>
              <a:t>bağlanarak saksılara su iletimini sağlayan </a:t>
            </a:r>
            <a:r>
              <a:rPr lang="tr-TR" sz="2400" dirty="0" err="1" smtClean="0">
                <a:latin typeface="Arial" pitchFamily="34" charset="0"/>
                <a:cs typeface="Arial" pitchFamily="34" charset="0"/>
              </a:rPr>
              <a:t>kapillar</a:t>
            </a:r>
            <a:r>
              <a:rPr lang="tr-TR" sz="2400" dirty="0" smtClean="0">
                <a:latin typeface="Arial" pitchFamily="34" charset="0"/>
                <a:cs typeface="Arial" pitchFamily="34" charset="0"/>
              </a:rPr>
              <a:t> boruların çapları ise 1.25 -1.50 mm arasında değişir.</a:t>
            </a:r>
          </a:p>
          <a:p>
            <a:pPr eaLnBrk="1" hangingPunct="1">
              <a:lnSpc>
                <a:spcPct val="90000"/>
              </a:lnSpc>
              <a:buFont typeface="Wingdings 2" pitchFamily="18" charset="2"/>
              <a:buNone/>
            </a:pPr>
            <a:endParaRPr lang="tr-TR" sz="2400" dirty="0" smtClean="0"/>
          </a:p>
        </p:txBody>
      </p:sp>
      <p:pic>
        <p:nvPicPr>
          <p:cNvPr id="37892" name="Resim 3"/>
          <p:cNvPicPr>
            <a:picLocks noChangeAspect="1" noChangeArrowheads="1"/>
          </p:cNvPicPr>
          <p:nvPr/>
        </p:nvPicPr>
        <p:blipFill>
          <a:blip r:embed="rId2" cstate="print"/>
          <a:srcRect/>
          <a:stretch>
            <a:fillRect/>
          </a:stretch>
        </p:blipFill>
        <p:spPr bwMode="auto">
          <a:xfrm>
            <a:off x="247650" y="1412875"/>
            <a:ext cx="3460750" cy="44116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457200" y="620713"/>
            <a:ext cx="8229600" cy="431800"/>
          </a:xfrm>
        </p:spPr>
        <p:txBody>
          <a:bodyPr/>
          <a:lstStyle/>
          <a:p>
            <a:pPr eaLnBrk="1" hangingPunct="1"/>
            <a:r>
              <a:rPr lang="tr-TR" sz="3200" b="1" dirty="0" smtClean="0">
                <a:latin typeface="Arial" pitchFamily="34" charset="0"/>
                <a:cs typeface="Arial" pitchFamily="34" charset="0"/>
              </a:rPr>
              <a:t>SERALARDA SULAMA</a:t>
            </a:r>
          </a:p>
        </p:txBody>
      </p:sp>
      <p:sp>
        <p:nvSpPr>
          <p:cNvPr id="6147" name="2 İçerik Yer Tutucusu"/>
          <p:cNvSpPr>
            <a:spLocks noGrp="1"/>
          </p:cNvSpPr>
          <p:nvPr>
            <p:ph idx="1"/>
          </p:nvPr>
        </p:nvSpPr>
        <p:spPr>
          <a:xfrm>
            <a:off x="457200" y="908720"/>
            <a:ext cx="8229600" cy="5544468"/>
          </a:xfrm>
        </p:spPr>
        <p:txBody>
          <a:bodyPr/>
          <a:lstStyle/>
          <a:p>
            <a:pPr algn="just" eaLnBrk="1" hangingPunct="1">
              <a:lnSpc>
                <a:spcPct val="80000"/>
              </a:lnSpc>
              <a:buNone/>
            </a:pPr>
            <a:endParaRPr lang="tr-TR" sz="2200" dirty="0" smtClean="0"/>
          </a:p>
          <a:p>
            <a:pPr algn="just" eaLnBrk="1" hangingPunct="1">
              <a:lnSpc>
                <a:spcPct val="80000"/>
              </a:lnSpc>
            </a:pPr>
            <a:endParaRPr lang="tr-TR" sz="2200" dirty="0" smtClean="0"/>
          </a:p>
          <a:p>
            <a:pPr algn="just" eaLnBrk="1" hangingPunct="1">
              <a:lnSpc>
                <a:spcPct val="80000"/>
              </a:lnSpc>
            </a:pPr>
            <a:endParaRPr lang="tr-TR" sz="2200" dirty="0" smtClean="0"/>
          </a:p>
          <a:p>
            <a:pPr algn="just" eaLnBrk="1" hangingPunct="1">
              <a:lnSpc>
                <a:spcPct val="80000"/>
              </a:lnSpc>
            </a:pPr>
            <a:endParaRPr lang="tr-TR" sz="2200" dirty="0" smtClean="0"/>
          </a:p>
          <a:p>
            <a:pPr algn="just" eaLnBrk="1" hangingPunct="1">
              <a:lnSpc>
                <a:spcPct val="80000"/>
              </a:lnSpc>
            </a:pPr>
            <a:endParaRPr lang="tr-TR" sz="2200" dirty="0" smtClean="0"/>
          </a:p>
          <a:p>
            <a:pPr algn="just" eaLnBrk="1" hangingPunct="1">
              <a:lnSpc>
                <a:spcPct val="80000"/>
              </a:lnSpc>
            </a:pPr>
            <a:endParaRPr lang="tr-TR" sz="2200" dirty="0" smtClean="0"/>
          </a:p>
          <a:p>
            <a:pPr algn="just" eaLnBrk="1" hangingPunct="1">
              <a:lnSpc>
                <a:spcPct val="80000"/>
              </a:lnSpc>
              <a:buNone/>
            </a:pPr>
            <a:endParaRPr lang="tr-TR" sz="2200" dirty="0" smtClean="0"/>
          </a:p>
          <a:p>
            <a:pPr algn="just" eaLnBrk="1" hangingPunct="1">
              <a:lnSpc>
                <a:spcPct val="80000"/>
              </a:lnSpc>
            </a:pPr>
            <a:endParaRPr lang="tr-TR" sz="2200" dirty="0" smtClean="0"/>
          </a:p>
          <a:p>
            <a:pPr algn="just" eaLnBrk="1" hangingPunct="1">
              <a:lnSpc>
                <a:spcPct val="80000"/>
              </a:lnSpc>
            </a:pPr>
            <a:r>
              <a:rPr lang="tr-TR" sz="2000" dirty="0" smtClean="0">
                <a:latin typeface="Arial" pitchFamily="34" charset="0"/>
                <a:cs typeface="Arial" pitchFamily="34" charset="0"/>
              </a:rPr>
              <a:t>Sulama genel anlamda bitkinin doğal yağışlarla alamadığı </a:t>
            </a:r>
            <a:r>
              <a:rPr lang="tr-TR" sz="2000" dirty="0" smtClean="0">
                <a:latin typeface="Arial" pitchFamily="34" charset="0"/>
                <a:cs typeface="Arial" pitchFamily="34" charset="0"/>
              </a:rPr>
              <a:t>suyun </a:t>
            </a:r>
            <a:r>
              <a:rPr lang="tr-TR" sz="2000" dirty="0" smtClean="0">
                <a:latin typeface="Arial" pitchFamily="34" charset="0"/>
                <a:cs typeface="Arial" pitchFamily="34" charset="0"/>
              </a:rPr>
              <a:t>çeşitli yöntemlerle bitki kök bölgesine verilmesi olarak tanımlanır. </a:t>
            </a:r>
            <a:endParaRPr lang="tr-TR" sz="2000" dirty="0" smtClean="0">
              <a:latin typeface="Arial" pitchFamily="34" charset="0"/>
              <a:cs typeface="Arial" pitchFamily="34" charset="0"/>
            </a:endParaRPr>
          </a:p>
          <a:p>
            <a:pPr algn="just" eaLnBrk="1" hangingPunct="1">
              <a:lnSpc>
                <a:spcPct val="80000"/>
              </a:lnSpc>
            </a:pPr>
            <a:r>
              <a:rPr lang="tr-TR" sz="2000" b="1" dirty="0" smtClean="0">
                <a:solidFill>
                  <a:srgbClr val="FF0000"/>
                </a:solidFill>
                <a:latin typeface="Arial" pitchFamily="34" charset="0"/>
                <a:cs typeface="Arial" pitchFamily="34" charset="0"/>
              </a:rPr>
              <a:t>Serada </a:t>
            </a:r>
            <a:r>
              <a:rPr lang="tr-TR" sz="2000" b="1" dirty="0" smtClean="0">
                <a:solidFill>
                  <a:srgbClr val="FF0000"/>
                </a:solidFill>
                <a:latin typeface="Arial" pitchFamily="34" charset="0"/>
                <a:cs typeface="Arial" pitchFamily="34" charset="0"/>
              </a:rPr>
              <a:t>sulama, bitki gelişmesi için gereksinilen suyun toprağa çeşitli sistemlerle verilmesidir. </a:t>
            </a:r>
            <a:endParaRPr lang="tr-TR" sz="2000" b="1" dirty="0" smtClean="0">
              <a:solidFill>
                <a:srgbClr val="FF0000"/>
              </a:solidFill>
              <a:latin typeface="Arial" pitchFamily="34" charset="0"/>
              <a:cs typeface="Arial" pitchFamily="34" charset="0"/>
            </a:endParaRPr>
          </a:p>
          <a:p>
            <a:pPr algn="just" eaLnBrk="1" hangingPunct="1"/>
            <a:r>
              <a:rPr lang="tr-TR" sz="2000" dirty="0" smtClean="0">
                <a:latin typeface="Arial" pitchFamily="34" charset="0"/>
                <a:cs typeface="Arial" pitchFamily="34" charset="0"/>
              </a:rPr>
              <a:t>İyi bir sulama yapmak için öncelikle, bitkinin ve toprağın özelliklerine göre </a:t>
            </a:r>
            <a:r>
              <a:rPr lang="tr-TR" sz="2000" dirty="0" smtClean="0">
                <a:solidFill>
                  <a:srgbClr val="FF0000"/>
                </a:solidFill>
                <a:latin typeface="Arial" pitchFamily="34" charset="0"/>
                <a:cs typeface="Arial" pitchFamily="34" charset="0"/>
              </a:rPr>
              <a:t>Sulama Yöntemini</a:t>
            </a:r>
            <a:r>
              <a:rPr lang="tr-TR" sz="2000" dirty="0" smtClean="0">
                <a:latin typeface="Arial" pitchFamily="34" charset="0"/>
                <a:cs typeface="Arial" pitchFamily="34" charset="0"/>
              </a:rPr>
              <a:t> seçmek gerekir. </a:t>
            </a:r>
          </a:p>
          <a:p>
            <a:pPr algn="just" eaLnBrk="1" hangingPunct="1"/>
            <a:r>
              <a:rPr lang="tr-TR" sz="2000" dirty="0" smtClean="0">
                <a:latin typeface="Arial" pitchFamily="34" charset="0"/>
                <a:cs typeface="Arial" pitchFamily="34" charset="0"/>
              </a:rPr>
              <a:t>Daha sonra suyun ne zaman, ne kadar ve nasıl verileceğinin bilinmesi gerekmektedir. </a:t>
            </a:r>
          </a:p>
          <a:p>
            <a:pPr algn="just" eaLnBrk="1" hangingPunct="1">
              <a:lnSpc>
                <a:spcPct val="80000"/>
              </a:lnSpc>
            </a:pPr>
            <a:endParaRPr lang="tr-TR" sz="2200" dirty="0" smtClean="0"/>
          </a:p>
        </p:txBody>
      </p:sp>
      <p:pic>
        <p:nvPicPr>
          <p:cNvPr id="6148" name="Resim 3"/>
          <p:cNvPicPr>
            <a:picLocks noChangeAspect="1" noChangeArrowheads="1"/>
          </p:cNvPicPr>
          <p:nvPr/>
        </p:nvPicPr>
        <p:blipFill>
          <a:blip r:embed="rId2" cstate="print"/>
          <a:srcRect/>
          <a:stretch>
            <a:fillRect/>
          </a:stretch>
        </p:blipFill>
        <p:spPr bwMode="auto">
          <a:xfrm>
            <a:off x="2051050" y="1052736"/>
            <a:ext cx="4752975" cy="23907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124744"/>
            <a:ext cx="8748713" cy="792088"/>
          </a:xfrm>
        </p:spPr>
        <p:txBody>
          <a:bodyPr>
            <a:normAutofit fontScale="90000"/>
          </a:bodyPr>
          <a:lstStyle/>
          <a:p>
            <a:pPr algn="ctr" eaLnBrk="1" hangingPunct="1">
              <a:defRPr/>
            </a:pPr>
            <a:r>
              <a:rPr lang="tr-TR" sz="3200" b="1" dirty="0" smtClean="0"/>
              <a:t>       </a:t>
            </a:r>
            <a:r>
              <a:rPr lang="tr-TR" sz="3600" b="1" dirty="0" smtClean="0">
                <a:latin typeface="Arial" pitchFamily="34" charset="0"/>
                <a:cs typeface="Arial" pitchFamily="34" charset="0"/>
              </a:rPr>
              <a:t>Seralarda Kullanılan Sulama Sistemleri </a:t>
            </a:r>
            <a:r>
              <a:rPr lang="tr-TR" sz="3600" dirty="0" smtClean="0">
                <a:latin typeface="Arial" pitchFamily="34" charset="0"/>
                <a:cs typeface="Arial" pitchFamily="34" charset="0"/>
              </a:rPr>
              <a:t/>
            </a:r>
            <a:br>
              <a:rPr lang="tr-TR" sz="3600" dirty="0" smtClean="0">
                <a:latin typeface="Arial" pitchFamily="34" charset="0"/>
                <a:cs typeface="Arial" pitchFamily="34" charset="0"/>
              </a:rPr>
            </a:br>
            <a:endParaRPr lang="tr-TR" sz="3600" dirty="0" smtClean="0">
              <a:latin typeface="Arial" pitchFamily="34" charset="0"/>
              <a:cs typeface="Arial" pitchFamily="34" charset="0"/>
            </a:endParaRPr>
          </a:p>
        </p:txBody>
      </p:sp>
      <p:sp>
        <p:nvSpPr>
          <p:cNvPr id="10243" name="2 İçerik Yer Tutucusu"/>
          <p:cNvSpPr>
            <a:spLocks noGrp="1"/>
          </p:cNvSpPr>
          <p:nvPr>
            <p:ph idx="1"/>
          </p:nvPr>
        </p:nvSpPr>
        <p:spPr>
          <a:xfrm>
            <a:off x="457200" y="1700808"/>
            <a:ext cx="8229600" cy="4623792"/>
          </a:xfrm>
        </p:spPr>
        <p:txBody>
          <a:bodyPr/>
          <a:lstStyle/>
          <a:p>
            <a:pPr eaLnBrk="1" hangingPunct="1">
              <a:lnSpc>
                <a:spcPct val="90000"/>
              </a:lnSpc>
              <a:buFont typeface="Wingdings" pitchFamily="2" charset="2"/>
              <a:buChar char="ü"/>
            </a:pPr>
            <a:r>
              <a:rPr lang="tr-TR" sz="2400" dirty="0" smtClean="0">
                <a:latin typeface="Arial" pitchFamily="34" charset="0"/>
                <a:cs typeface="Arial" pitchFamily="34" charset="0"/>
              </a:rPr>
              <a:t>Süzgeçli Kova ve Hortumla Sulama</a:t>
            </a:r>
          </a:p>
          <a:p>
            <a:pPr eaLnBrk="1" hangingPunct="1">
              <a:lnSpc>
                <a:spcPct val="90000"/>
              </a:lnSpc>
              <a:buFont typeface="Wingdings" pitchFamily="2" charset="2"/>
              <a:buChar char="ü"/>
            </a:pPr>
            <a:r>
              <a:rPr lang="tr-TR" sz="2400" dirty="0" smtClean="0">
                <a:latin typeface="Arial" pitchFamily="34" charset="0"/>
                <a:cs typeface="Arial" pitchFamily="34" charset="0"/>
              </a:rPr>
              <a:t>Yüzey Sulama Sistemi</a:t>
            </a:r>
          </a:p>
          <a:p>
            <a:pPr eaLnBrk="1" hangingPunct="1">
              <a:lnSpc>
                <a:spcPct val="90000"/>
              </a:lnSpc>
              <a:buFont typeface="Wingdings" pitchFamily="2" charset="2"/>
              <a:buChar char="ü"/>
            </a:pPr>
            <a:r>
              <a:rPr lang="tr-TR" sz="2400" dirty="0" smtClean="0">
                <a:latin typeface="Arial" pitchFamily="34" charset="0"/>
                <a:cs typeface="Arial" pitchFamily="34" charset="0"/>
              </a:rPr>
              <a:t>Yağmurlama Sulama Sistemi</a:t>
            </a:r>
          </a:p>
          <a:p>
            <a:pPr eaLnBrk="1" hangingPunct="1">
              <a:lnSpc>
                <a:spcPct val="90000"/>
              </a:lnSpc>
              <a:buFont typeface="Wingdings" pitchFamily="2" charset="2"/>
              <a:buChar char="ü"/>
            </a:pPr>
            <a:r>
              <a:rPr lang="tr-TR" sz="2400" dirty="0" smtClean="0">
                <a:latin typeface="Arial" pitchFamily="34" charset="0"/>
                <a:cs typeface="Arial" pitchFamily="34" charset="0"/>
              </a:rPr>
              <a:t>Damla Sulama Sistemi</a:t>
            </a:r>
          </a:p>
          <a:p>
            <a:pPr eaLnBrk="1" hangingPunct="1">
              <a:lnSpc>
                <a:spcPct val="90000"/>
              </a:lnSpc>
              <a:buFont typeface="Wingdings" pitchFamily="2" charset="2"/>
              <a:buChar char="ü"/>
            </a:pPr>
            <a:r>
              <a:rPr lang="tr-TR" sz="2400" dirty="0" smtClean="0">
                <a:latin typeface="Arial" pitchFamily="34" charset="0"/>
                <a:cs typeface="Arial" pitchFamily="34" charset="0"/>
              </a:rPr>
              <a:t>Delikli Borularla Yapılan Sulama Sistemi</a:t>
            </a:r>
          </a:p>
          <a:p>
            <a:pPr eaLnBrk="1" hangingPunct="1">
              <a:lnSpc>
                <a:spcPct val="90000"/>
              </a:lnSpc>
              <a:buFont typeface="Wingdings" pitchFamily="2" charset="2"/>
              <a:buChar char="ü"/>
            </a:pPr>
            <a:r>
              <a:rPr lang="tr-TR" sz="2400" dirty="0" smtClean="0">
                <a:latin typeface="Arial" pitchFamily="34" charset="0"/>
                <a:cs typeface="Arial" pitchFamily="34" charset="0"/>
              </a:rPr>
              <a:t>Toprakaltı Sulama Sistemi (Sızdırma Sulama)</a:t>
            </a:r>
          </a:p>
          <a:p>
            <a:pPr eaLnBrk="1" hangingPunct="1">
              <a:lnSpc>
                <a:spcPct val="90000"/>
              </a:lnSpc>
              <a:buFont typeface="Wingdings" pitchFamily="2" charset="2"/>
              <a:buChar char="ü"/>
            </a:pPr>
            <a:r>
              <a:rPr lang="tr-TR" sz="2400" dirty="0" smtClean="0">
                <a:latin typeface="Arial" pitchFamily="34" charset="0"/>
                <a:cs typeface="Arial" pitchFamily="34" charset="0"/>
              </a:rPr>
              <a:t>Kum Kültürü Sulama Sistemleri</a:t>
            </a:r>
          </a:p>
          <a:p>
            <a:pPr eaLnBrk="1" hangingPunct="1">
              <a:lnSpc>
                <a:spcPct val="90000"/>
              </a:lnSpc>
              <a:buFont typeface="Wingdings" pitchFamily="2" charset="2"/>
              <a:buChar char="ü"/>
            </a:pPr>
            <a:r>
              <a:rPr lang="tr-TR" sz="2400" dirty="0" err="1" smtClean="0">
                <a:latin typeface="Arial" pitchFamily="34" charset="0"/>
                <a:cs typeface="Arial" pitchFamily="34" charset="0"/>
              </a:rPr>
              <a:t>Kapillar</a:t>
            </a:r>
            <a:r>
              <a:rPr lang="tr-TR" sz="2400" dirty="0" smtClean="0">
                <a:latin typeface="Arial" pitchFamily="34" charset="0"/>
                <a:cs typeface="Arial" pitchFamily="34" charset="0"/>
              </a:rPr>
              <a:t> Sulama Sistemi</a:t>
            </a:r>
          </a:p>
          <a:p>
            <a:pPr eaLnBrk="1" hangingPunct="1">
              <a:lnSpc>
                <a:spcPct val="90000"/>
              </a:lnSpc>
              <a:buFont typeface="Wingdings" pitchFamily="2" charset="2"/>
              <a:buNone/>
            </a:pPr>
            <a:endParaRPr lang="tr-TR" sz="2400" dirty="0" smtClean="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457200" y="704850"/>
            <a:ext cx="8229600" cy="923950"/>
          </a:xfrm>
        </p:spPr>
        <p:txBody>
          <a:bodyPr/>
          <a:lstStyle/>
          <a:p>
            <a:pPr algn="ctr" eaLnBrk="1" hangingPunct="1"/>
            <a:r>
              <a:rPr lang="tr-TR" sz="3200" b="1" dirty="0" smtClean="0">
                <a:solidFill>
                  <a:schemeClr val="tx1"/>
                </a:solidFill>
              </a:rPr>
              <a:t>     </a:t>
            </a:r>
            <a:r>
              <a:rPr lang="tr-TR" sz="2800" b="1" dirty="0" smtClean="0">
                <a:solidFill>
                  <a:schemeClr val="accent1"/>
                </a:solidFill>
                <a:latin typeface="Arial" pitchFamily="34" charset="0"/>
                <a:cs typeface="Arial" pitchFamily="34" charset="0"/>
              </a:rPr>
              <a:t>Süzgeçli Kova ve Hortumla Sulama</a:t>
            </a:r>
            <a:r>
              <a:rPr lang="tr-TR" sz="2800" dirty="0" smtClean="0">
                <a:latin typeface="Arial" pitchFamily="34" charset="0"/>
                <a:cs typeface="Arial" pitchFamily="34" charset="0"/>
              </a:rPr>
              <a:t/>
            </a:r>
            <a:br>
              <a:rPr lang="tr-TR" sz="2800" dirty="0" smtClean="0">
                <a:latin typeface="Arial" pitchFamily="34" charset="0"/>
                <a:cs typeface="Arial" pitchFamily="34" charset="0"/>
              </a:rPr>
            </a:br>
            <a:endParaRPr lang="tr-TR" sz="2800" dirty="0" smtClean="0">
              <a:latin typeface="Arial" pitchFamily="34" charset="0"/>
              <a:cs typeface="Arial" pitchFamily="34" charset="0"/>
            </a:endParaRPr>
          </a:p>
        </p:txBody>
      </p:sp>
      <p:sp>
        <p:nvSpPr>
          <p:cNvPr id="11267" name="2 İçerik Yer Tutucusu"/>
          <p:cNvSpPr>
            <a:spLocks noGrp="1"/>
          </p:cNvSpPr>
          <p:nvPr>
            <p:ph idx="1"/>
          </p:nvPr>
        </p:nvSpPr>
        <p:spPr>
          <a:xfrm>
            <a:off x="457200" y="1268413"/>
            <a:ext cx="8229600" cy="1728787"/>
          </a:xfrm>
        </p:spPr>
        <p:txBody>
          <a:bodyPr/>
          <a:lstStyle/>
          <a:p>
            <a:pPr algn="just" eaLnBrk="1" hangingPunct="1"/>
            <a:r>
              <a:rPr lang="tr-TR" sz="2400" dirty="0" smtClean="0">
                <a:latin typeface="Arial" pitchFamily="34" charset="0"/>
                <a:cs typeface="Arial" pitchFamily="34" charset="0"/>
              </a:rPr>
              <a:t>Yastıklarda, ev bahçelerinde ve seralarda küçük çapta sulamalarda kullanılan süzgeçli kovalar ve uçlarında farklı tiplerde püskürtücü veya süzgeç bulunan hortumlar basit yağmurlama aracı olarak düşünülebilir. </a:t>
            </a:r>
          </a:p>
          <a:p>
            <a:pPr eaLnBrk="1" hangingPunct="1"/>
            <a:endParaRPr lang="tr-TR" dirty="0" smtClean="0"/>
          </a:p>
        </p:txBody>
      </p:sp>
      <p:pic>
        <p:nvPicPr>
          <p:cNvPr id="11268" name="rg_hi" descr="http://t0.gstatic.com/images?q=tbn:ANd9GcTJXmCeDzXWnJNmNOPsC7EJJLY_E4nOsTUYvYcF6oi7T_A0VCIX">
            <a:hlinkClick r:id="rId2"/>
          </p:cNvPr>
          <p:cNvPicPr>
            <a:picLocks noChangeAspect="1" noChangeArrowheads="1"/>
          </p:cNvPicPr>
          <p:nvPr/>
        </p:nvPicPr>
        <p:blipFill>
          <a:blip r:embed="rId3" cstate="print"/>
          <a:srcRect/>
          <a:stretch>
            <a:fillRect/>
          </a:stretch>
        </p:blipFill>
        <p:spPr bwMode="auto">
          <a:xfrm>
            <a:off x="4818063" y="3068638"/>
            <a:ext cx="4075112" cy="3170237"/>
          </a:xfrm>
          <a:prstGeom prst="rect">
            <a:avLst/>
          </a:prstGeom>
          <a:noFill/>
          <a:ln w="9525">
            <a:noFill/>
            <a:miter lim="800000"/>
            <a:headEnd/>
            <a:tailEnd/>
          </a:ln>
        </p:spPr>
      </p:pic>
      <p:pic>
        <p:nvPicPr>
          <p:cNvPr id="11269" name="Picture 2" descr="http://t2.gstatic.com/images?q=tbn:ANd9GcTIPJ_7_RM0C0d3wB01XkwRXyQrL1t2fmgIxheCoHXzBf3LfvKq9MaN0dHM"/>
          <p:cNvPicPr>
            <a:picLocks noChangeAspect="1" noChangeArrowheads="1"/>
          </p:cNvPicPr>
          <p:nvPr/>
        </p:nvPicPr>
        <p:blipFill>
          <a:blip r:embed="rId4" cstate="print"/>
          <a:srcRect/>
          <a:stretch>
            <a:fillRect/>
          </a:stretch>
        </p:blipFill>
        <p:spPr bwMode="auto">
          <a:xfrm>
            <a:off x="371475" y="3068638"/>
            <a:ext cx="4200525" cy="31591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457200" y="620688"/>
            <a:ext cx="8229600" cy="936104"/>
          </a:xfrm>
        </p:spPr>
        <p:txBody>
          <a:bodyPr/>
          <a:lstStyle/>
          <a:p>
            <a:pPr eaLnBrk="1" hangingPunct="1"/>
            <a:r>
              <a:rPr lang="tr-TR" sz="2800" b="1" dirty="0" smtClean="0">
                <a:solidFill>
                  <a:schemeClr val="tx1"/>
                </a:solidFill>
              </a:rPr>
              <a:t>                          </a:t>
            </a:r>
            <a:r>
              <a:rPr lang="tr-TR" sz="3200" b="1" dirty="0" smtClean="0">
                <a:solidFill>
                  <a:schemeClr val="accent1"/>
                </a:solidFill>
                <a:latin typeface="Arial" pitchFamily="34" charset="0"/>
                <a:cs typeface="Arial" pitchFamily="34" charset="0"/>
              </a:rPr>
              <a:t>Yüzey</a:t>
            </a:r>
            <a:r>
              <a:rPr lang="tr-TR" sz="3200" b="1" dirty="0" smtClean="0">
                <a:solidFill>
                  <a:schemeClr val="accent1"/>
                </a:solidFill>
                <a:latin typeface="Arial" pitchFamily="34" charset="0"/>
                <a:cs typeface="Arial" pitchFamily="34" charset="0"/>
              </a:rPr>
              <a:t> </a:t>
            </a:r>
            <a:r>
              <a:rPr lang="tr-TR" sz="3200" b="1" dirty="0" smtClean="0">
                <a:solidFill>
                  <a:schemeClr val="accent1"/>
                </a:solidFill>
                <a:latin typeface="Arial" pitchFamily="34" charset="0"/>
                <a:cs typeface="Arial" pitchFamily="34" charset="0"/>
              </a:rPr>
              <a:t>Sulama</a:t>
            </a:r>
            <a:r>
              <a:rPr lang="tr-TR" sz="3200" b="1" dirty="0" smtClean="0">
                <a:solidFill>
                  <a:schemeClr val="accent1"/>
                </a:solidFill>
                <a:latin typeface="Arial" pitchFamily="34" charset="0"/>
                <a:cs typeface="Arial" pitchFamily="34" charset="0"/>
              </a:rPr>
              <a:t> </a:t>
            </a:r>
            <a:r>
              <a:rPr lang="tr-TR" sz="3200" b="1" dirty="0" smtClean="0">
                <a:solidFill>
                  <a:schemeClr val="accent1"/>
                </a:solidFill>
                <a:latin typeface="Arial" pitchFamily="34" charset="0"/>
                <a:cs typeface="Arial" pitchFamily="34" charset="0"/>
              </a:rPr>
              <a:t>Sistemi</a:t>
            </a:r>
            <a:r>
              <a:rPr lang="tr-TR" sz="3200" dirty="0" smtClean="0">
                <a:solidFill>
                  <a:schemeClr val="accent1"/>
                </a:solidFill>
                <a:latin typeface="Arial" pitchFamily="34" charset="0"/>
                <a:cs typeface="Arial" pitchFamily="34" charset="0"/>
              </a:rPr>
              <a:t> </a:t>
            </a:r>
            <a:r>
              <a:rPr lang="tr-TR" sz="3200" dirty="0" smtClean="0">
                <a:latin typeface="Arial" pitchFamily="34" charset="0"/>
                <a:cs typeface="Arial" pitchFamily="34" charset="0"/>
              </a:rPr>
              <a:t/>
            </a:r>
            <a:br>
              <a:rPr lang="tr-TR" sz="3200" dirty="0" smtClean="0">
                <a:latin typeface="Arial" pitchFamily="34" charset="0"/>
                <a:cs typeface="Arial" pitchFamily="34" charset="0"/>
              </a:rPr>
            </a:br>
            <a:endParaRPr lang="tr-TR" sz="3200" dirty="0" smtClean="0">
              <a:latin typeface="Arial" pitchFamily="34" charset="0"/>
              <a:cs typeface="Arial" pitchFamily="34" charset="0"/>
            </a:endParaRPr>
          </a:p>
        </p:txBody>
      </p:sp>
      <p:sp>
        <p:nvSpPr>
          <p:cNvPr id="12291" name="2 İçerik Yer Tutucusu"/>
          <p:cNvSpPr>
            <a:spLocks noGrp="1"/>
          </p:cNvSpPr>
          <p:nvPr>
            <p:ph idx="1"/>
          </p:nvPr>
        </p:nvSpPr>
        <p:spPr>
          <a:xfrm>
            <a:off x="285750" y="1124744"/>
            <a:ext cx="8401050" cy="5733256"/>
          </a:xfrm>
        </p:spPr>
        <p:txBody>
          <a:bodyPr/>
          <a:lstStyle/>
          <a:p>
            <a:pPr algn="just" eaLnBrk="1" hangingPunct="1">
              <a:lnSpc>
                <a:spcPct val="80000"/>
              </a:lnSpc>
            </a:pPr>
            <a:r>
              <a:rPr lang="tr-TR" sz="2400" b="1" dirty="0" smtClean="0">
                <a:solidFill>
                  <a:srgbClr val="FF0000"/>
                </a:solidFill>
                <a:latin typeface="Arial" pitchFamily="34" charset="0"/>
                <a:cs typeface="Arial" pitchFamily="34" charset="0"/>
              </a:rPr>
              <a:t>Yüzey sulama </a:t>
            </a:r>
            <a:r>
              <a:rPr lang="tr-TR" sz="2400" b="1" dirty="0" smtClean="0">
                <a:solidFill>
                  <a:srgbClr val="FF0000"/>
                </a:solidFill>
                <a:latin typeface="Arial" pitchFamily="34" charset="0"/>
                <a:cs typeface="Arial" pitchFamily="34" charset="0"/>
              </a:rPr>
              <a:t>sistemlerinin en </a:t>
            </a:r>
            <a:r>
              <a:rPr lang="tr-TR" sz="2400" b="1" dirty="0" smtClean="0">
                <a:solidFill>
                  <a:srgbClr val="FF0000"/>
                </a:solidFill>
                <a:latin typeface="Arial" pitchFamily="34" charset="0"/>
                <a:cs typeface="Arial" pitchFamily="34" charset="0"/>
              </a:rPr>
              <a:t>önemli özellikleri;</a:t>
            </a:r>
          </a:p>
          <a:p>
            <a:pPr algn="just" eaLnBrk="1" hangingPunct="1">
              <a:lnSpc>
                <a:spcPct val="80000"/>
              </a:lnSpc>
            </a:pPr>
            <a:r>
              <a:rPr lang="tr-TR" sz="2400" dirty="0" smtClean="0">
                <a:latin typeface="Arial" pitchFamily="34" charset="0"/>
                <a:cs typeface="Arial" pitchFamily="34" charset="0"/>
              </a:rPr>
              <a:t>Uygulanan suyun dağılımının toprak yüzeyi tarafından kontrol edilmesi,</a:t>
            </a:r>
          </a:p>
          <a:p>
            <a:pPr algn="just" eaLnBrk="1" hangingPunct="1">
              <a:lnSpc>
                <a:spcPct val="80000"/>
              </a:lnSpc>
            </a:pPr>
            <a:r>
              <a:rPr lang="tr-TR" sz="2400" dirty="0" smtClean="0">
                <a:latin typeface="Arial" pitchFamily="34" charset="0"/>
                <a:cs typeface="Arial" pitchFamily="34" charset="0"/>
              </a:rPr>
              <a:t>Arazinin sulama için ön hazırlık istemesi,</a:t>
            </a:r>
          </a:p>
          <a:p>
            <a:pPr algn="just" eaLnBrk="1" hangingPunct="1">
              <a:lnSpc>
                <a:spcPct val="80000"/>
              </a:lnSpc>
            </a:pPr>
            <a:r>
              <a:rPr lang="tr-TR" sz="2400" dirty="0" smtClean="0">
                <a:latin typeface="Arial" pitchFamily="34" charset="0"/>
                <a:cs typeface="Arial" pitchFamily="34" charset="0"/>
              </a:rPr>
              <a:t>Etkili bir su dağıtım sistemine gereksinim göstermesidir. </a:t>
            </a:r>
          </a:p>
          <a:p>
            <a:pPr algn="just" eaLnBrk="1" hangingPunct="1">
              <a:lnSpc>
                <a:spcPct val="80000"/>
              </a:lnSpc>
              <a:buFont typeface="Wingdings 2" pitchFamily="18" charset="2"/>
              <a:buNone/>
            </a:pPr>
            <a:endParaRPr lang="tr-TR" sz="2400" dirty="0" smtClean="0">
              <a:latin typeface="Arial" pitchFamily="34" charset="0"/>
              <a:cs typeface="Arial" pitchFamily="34" charset="0"/>
            </a:endParaRPr>
          </a:p>
          <a:p>
            <a:pPr algn="just" eaLnBrk="1" hangingPunct="1">
              <a:lnSpc>
                <a:spcPct val="80000"/>
              </a:lnSpc>
            </a:pPr>
            <a:r>
              <a:rPr lang="tr-TR" sz="2400" dirty="0" smtClean="0">
                <a:latin typeface="Arial" pitchFamily="34" charset="0"/>
                <a:cs typeface="Arial" pitchFamily="34" charset="0"/>
              </a:rPr>
              <a:t>Seralarda uygulanan yüzey sulama yöntemleri kısa zamanda geniş bir yüzeyi sulayabilmeleri açısından diğer yöntemlere karşı avantaj sağlarlar. </a:t>
            </a:r>
          </a:p>
          <a:p>
            <a:pPr algn="just" eaLnBrk="1" hangingPunct="1">
              <a:lnSpc>
                <a:spcPct val="80000"/>
              </a:lnSpc>
              <a:buFont typeface="Wingdings 2" pitchFamily="18" charset="2"/>
              <a:buNone/>
            </a:pPr>
            <a:endParaRPr lang="tr-TR" sz="2400" dirty="0" smtClean="0">
              <a:latin typeface="Arial" pitchFamily="34" charset="0"/>
              <a:cs typeface="Arial" pitchFamily="34" charset="0"/>
            </a:endParaRPr>
          </a:p>
          <a:p>
            <a:pPr algn="just" eaLnBrk="1" hangingPunct="1">
              <a:lnSpc>
                <a:spcPct val="80000"/>
              </a:lnSpc>
            </a:pPr>
            <a:r>
              <a:rPr lang="tr-TR" sz="2400" dirty="0" smtClean="0">
                <a:latin typeface="Arial" pitchFamily="34" charset="0"/>
                <a:cs typeface="Arial" pitchFamily="34" charset="0"/>
              </a:rPr>
              <a:t>Bunun yanında yüzey sulama sistemleri daha düşük enerji isteği göstermeleri nedeniyle diğer yöntemlerle karşılaştırıldığında az bir işletme masrafı gerektirmektedirler</a:t>
            </a:r>
            <a:r>
              <a:rPr lang="tr-TR" sz="2400" dirty="0" smtClean="0">
                <a:latin typeface="Arial" pitchFamily="34" charset="0"/>
                <a:cs typeface="Arial" pitchFamily="34" charset="0"/>
              </a:rPr>
              <a:t>.</a:t>
            </a:r>
          </a:p>
          <a:p>
            <a:pPr algn="just" eaLnBrk="1" hangingPunct="1">
              <a:lnSpc>
                <a:spcPct val="80000"/>
              </a:lnSpc>
            </a:pPr>
            <a:r>
              <a:rPr lang="tr-TR" sz="2400" dirty="0" smtClean="0">
                <a:latin typeface="Arial" pitchFamily="34" charset="0"/>
                <a:cs typeface="Arial" pitchFamily="34" charset="0"/>
              </a:rPr>
              <a:t>Yüzey sulama sistemi </a:t>
            </a:r>
            <a:r>
              <a:rPr lang="tr-TR" sz="2400" b="1" dirty="0" smtClean="0">
                <a:solidFill>
                  <a:srgbClr val="C00000"/>
                </a:solidFill>
                <a:latin typeface="Arial" pitchFamily="34" charset="0"/>
                <a:cs typeface="Arial" pitchFamily="34" charset="0"/>
              </a:rPr>
              <a:t>tava sulama </a:t>
            </a:r>
            <a:r>
              <a:rPr lang="tr-TR" sz="2400" dirty="0" smtClean="0">
                <a:latin typeface="Arial" pitchFamily="34" charset="0"/>
                <a:cs typeface="Arial" pitchFamily="34" charset="0"/>
              </a:rPr>
              <a:t>ve </a:t>
            </a:r>
            <a:r>
              <a:rPr lang="tr-TR" sz="2400" b="1" dirty="0" smtClean="0">
                <a:solidFill>
                  <a:srgbClr val="C00000"/>
                </a:solidFill>
                <a:latin typeface="Arial" pitchFamily="34" charset="0"/>
                <a:cs typeface="Arial" pitchFamily="34" charset="0"/>
              </a:rPr>
              <a:t>karık sulama </a:t>
            </a:r>
            <a:r>
              <a:rPr lang="tr-TR" sz="2400" dirty="0" smtClean="0">
                <a:latin typeface="Arial" pitchFamily="34" charset="0"/>
                <a:cs typeface="Arial" pitchFamily="34" charset="0"/>
              </a:rPr>
              <a:t>olarak ikiye ayrılır.</a:t>
            </a:r>
            <a:endParaRPr lang="tr-TR" sz="2400" dirty="0" smtClean="0">
              <a:latin typeface="Arial" pitchFamily="34" charset="0"/>
              <a:cs typeface="Arial" pitchFamily="34" charset="0"/>
            </a:endParaRPr>
          </a:p>
          <a:p>
            <a:pPr algn="just" eaLnBrk="1" hangingPunct="1">
              <a:lnSpc>
                <a:spcPct val="80000"/>
              </a:lnSpc>
            </a:pPr>
            <a:endParaRPr lang="tr-TR" sz="2200" dirty="0" smtClean="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332656"/>
            <a:ext cx="8229600" cy="504056"/>
          </a:xfrm>
        </p:spPr>
        <p:txBody>
          <a:bodyPr/>
          <a:lstStyle/>
          <a:p>
            <a:pPr algn="ctr"/>
            <a:r>
              <a:rPr lang="tr-TR" sz="3200" b="1" dirty="0" smtClean="0">
                <a:solidFill>
                  <a:schemeClr val="accent1"/>
                </a:solidFill>
                <a:latin typeface="Arial" pitchFamily="34" charset="0"/>
                <a:cs typeface="Arial" pitchFamily="34" charset="0"/>
              </a:rPr>
              <a:t>Yüzey Sulama Sistemi</a:t>
            </a:r>
            <a:endParaRPr lang="tr-TR" sz="3200" dirty="0"/>
          </a:p>
        </p:txBody>
      </p:sp>
      <p:sp>
        <p:nvSpPr>
          <p:cNvPr id="15362" name="2 İçerik Yer Tutucusu"/>
          <p:cNvSpPr>
            <a:spLocks noGrp="1"/>
          </p:cNvSpPr>
          <p:nvPr>
            <p:ph sz="quarter" idx="2"/>
          </p:nvPr>
        </p:nvSpPr>
        <p:spPr>
          <a:xfrm>
            <a:off x="251520" y="836712"/>
            <a:ext cx="4245868" cy="5760640"/>
          </a:xfrm>
        </p:spPr>
        <p:txBody>
          <a:bodyPr/>
          <a:lstStyle/>
          <a:p>
            <a:pPr algn="just" eaLnBrk="1" hangingPunct="1"/>
            <a:r>
              <a:rPr lang="tr-TR" sz="2000" b="1" dirty="0" smtClean="0">
                <a:solidFill>
                  <a:srgbClr val="FF0000"/>
                </a:solidFill>
                <a:latin typeface="Arial" pitchFamily="34" charset="0"/>
                <a:cs typeface="Arial" pitchFamily="34" charset="0"/>
              </a:rPr>
              <a:t>1</a:t>
            </a:r>
            <a:r>
              <a:rPr lang="tr-TR" sz="2000" b="1" dirty="0" smtClean="0">
                <a:solidFill>
                  <a:srgbClr val="FF0000"/>
                </a:solidFill>
                <a:latin typeface="Arial" pitchFamily="34" charset="0"/>
                <a:cs typeface="Arial" pitchFamily="34" charset="0"/>
              </a:rPr>
              <a:t>. Tava </a:t>
            </a:r>
            <a:r>
              <a:rPr lang="tr-TR" sz="2000" b="1" dirty="0" smtClean="0">
                <a:solidFill>
                  <a:srgbClr val="FF0000"/>
                </a:solidFill>
                <a:latin typeface="Arial" pitchFamily="34" charset="0"/>
                <a:cs typeface="Arial" pitchFamily="34" charset="0"/>
              </a:rPr>
              <a:t>Sulama: </a:t>
            </a:r>
            <a:r>
              <a:rPr lang="tr-TR" sz="2000" dirty="0" smtClean="0">
                <a:latin typeface="Arial" pitchFamily="34" charset="0"/>
                <a:cs typeface="Arial" pitchFamily="34" charset="0"/>
              </a:rPr>
              <a:t>Tava sulama yönteminde sera içi, 1,5x3,0-3,0x5,0-5,0x7,0 </a:t>
            </a:r>
            <a:r>
              <a:rPr lang="tr-TR" sz="2000" dirty="0" err="1" smtClean="0">
                <a:latin typeface="Arial" pitchFamily="34" charset="0"/>
                <a:cs typeface="Arial" pitchFamily="34" charset="0"/>
              </a:rPr>
              <a:t>m'lik</a:t>
            </a:r>
            <a:r>
              <a:rPr lang="tr-TR" sz="2000" dirty="0" smtClean="0">
                <a:latin typeface="Arial" pitchFamily="34" charset="0"/>
                <a:cs typeface="Arial" pitchFamily="34" charset="0"/>
              </a:rPr>
              <a:t> tavalara ayrılır. Tava kenarları sırt şeklinde yapılır. </a:t>
            </a:r>
            <a:endParaRPr lang="tr-TR" sz="2000" dirty="0" smtClean="0">
              <a:latin typeface="Arial" pitchFamily="34" charset="0"/>
              <a:cs typeface="Arial" pitchFamily="34" charset="0"/>
            </a:endParaRPr>
          </a:p>
          <a:p>
            <a:pPr algn="just" eaLnBrk="1" hangingPunct="1"/>
            <a:r>
              <a:rPr lang="tr-TR" sz="2000" dirty="0" smtClean="0">
                <a:latin typeface="Arial" pitchFamily="34" charset="0"/>
                <a:cs typeface="Arial" pitchFamily="34" charset="0"/>
              </a:rPr>
              <a:t>Fazla </a:t>
            </a:r>
            <a:r>
              <a:rPr lang="tr-TR" sz="2000" dirty="0" smtClean="0">
                <a:latin typeface="Arial" pitchFamily="34" charset="0"/>
                <a:cs typeface="Arial" pitchFamily="34" charset="0"/>
              </a:rPr>
              <a:t>su </a:t>
            </a:r>
            <a:r>
              <a:rPr lang="tr-TR" sz="2000" dirty="0" smtClean="0">
                <a:latin typeface="Arial" pitchFamily="34" charset="0"/>
                <a:cs typeface="Arial" pitchFamily="34" charset="0"/>
              </a:rPr>
              <a:t>kullanımı nedeniyle </a:t>
            </a:r>
            <a:r>
              <a:rPr lang="tr-TR" sz="2000" dirty="0" smtClean="0">
                <a:latin typeface="Arial" pitchFamily="34" charset="0"/>
                <a:cs typeface="Arial" pitchFamily="34" charset="0"/>
              </a:rPr>
              <a:t>kaymak tabakası </a:t>
            </a:r>
            <a:r>
              <a:rPr lang="tr-TR" sz="2000" dirty="0" smtClean="0">
                <a:latin typeface="Arial" pitchFamily="34" charset="0"/>
                <a:cs typeface="Arial" pitchFamily="34" charset="0"/>
              </a:rPr>
              <a:t>oluştuğundan </a:t>
            </a:r>
            <a:r>
              <a:rPr lang="tr-TR" sz="2000" dirty="0" smtClean="0">
                <a:latin typeface="Arial" pitchFamily="34" charset="0"/>
                <a:cs typeface="Arial" pitchFamily="34" charset="0"/>
              </a:rPr>
              <a:t>her sulamadan sonra çapa yapılması </a:t>
            </a:r>
            <a:r>
              <a:rPr lang="tr-TR" sz="2000" dirty="0" smtClean="0">
                <a:latin typeface="Arial" pitchFamily="34" charset="0"/>
                <a:cs typeface="Arial" pitchFamily="34" charset="0"/>
              </a:rPr>
              <a:t>gerekir. </a:t>
            </a:r>
          </a:p>
          <a:p>
            <a:pPr algn="just" eaLnBrk="1" hangingPunct="1"/>
            <a:r>
              <a:rPr lang="tr-TR" sz="2000" b="1" i="1" dirty="0" smtClean="0">
                <a:solidFill>
                  <a:srgbClr val="FF0000"/>
                </a:solidFill>
                <a:latin typeface="Arial" pitchFamily="34" charset="0"/>
                <a:cs typeface="Arial" pitchFamily="34" charset="0"/>
              </a:rPr>
              <a:t>Ispanak</a:t>
            </a:r>
            <a:r>
              <a:rPr lang="tr-TR" sz="2000" b="1" i="1" dirty="0" smtClean="0">
                <a:solidFill>
                  <a:srgbClr val="FF0000"/>
                </a:solidFill>
                <a:latin typeface="Arial" pitchFamily="34" charset="0"/>
                <a:cs typeface="Arial" pitchFamily="34" charset="0"/>
              </a:rPr>
              <a:t>, semizotu, maydanoz, dereotu ve kıvırcık salata</a:t>
            </a:r>
            <a:r>
              <a:rPr lang="tr-TR" sz="2000" dirty="0" smtClean="0">
                <a:solidFill>
                  <a:srgbClr val="FF0000"/>
                </a:solidFill>
                <a:latin typeface="Arial" pitchFamily="34" charset="0"/>
                <a:cs typeface="Arial" pitchFamily="34" charset="0"/>
              </a:rPr>
              <a:t> </a:t>
            </a:r>
            <a:r>
              <a:rPr lang="tr-TR" sz="2000" dirty="0" smtClean="0">
                <a:latin typeface="Arial" pitchFamily="34" charset="0"/>
                <a:cs typeface="Arial" pitchFamily="34" charset="0"/>
              </a:rPr>
              <a:t>yetiştiriciliğinde uygulanmaktadır. </a:t>
            </a:r>
            <a:endParaRPr lang="tr-TR" sz="2000" dirty="0" smtClean="0">
              <a:latin typeface="Arial" pitchFamily="34" charset="0"/>
              <a:cs typeface="Arial" pitchFamily="34" charset="0"/>
            </a:endParaRPr>
          </a:p>
          <a:p>
            <a:pPr algn="just" eaLnBrk="1" hangingPunct="1"/>
            <a:r>
              <a:rPr lang="tr-TR" sz="2000" dirty="0" smtClean="0">
                <a:latin typeface="Arial" pitchFamily="34" charset="0"/>
                <a:cs typeface="Arial" pitchFamily="34" charset="0"/>
              </a:rPr>
              <a:t>Bundan </a:t>
            </a:r>
            <a:r>
              <a:rPr lang="tr-TR" sz="2000" dirty="0" smtClean="0">
                <a:latin typeface="Arial" pitchFamily="34" charset="0"/>
                <a:cs typeface="Arial" pitchFamily="34" charset="0"/>
              </a:rPr>
              <a:t>başka sera topraklarının yıkanmasında, toprağa eşit miktarda su vermek amacıyla tava </a:t>
            </a:r>
            <a:r>
              <a:rPr lang="tr-TR" sz="2000" dirty="0" smtClean="0">
                <a:latin typeface="Arial" pitchFamily="34" charset="0"/>
                <a:cs typeface="Arial" pitchFamily="34" charset="0"/>
              </a:rPr>
              <a:t>sulamadan yararlanılır.</a:t>
            </a:r>
            <a:endParaRPr lang="tr-TR" sz="2000" dirty="0" smtClean="0">
              <a:latin typeface="Arial" pitchFamily="34" charset="0"/>
              <a:cs typeface="Arial" pitchFamily="34" charset="0"/>
            </a:endParaRPr>
          </a:p>
          <a:p>
            <a:pPr algn="just" eaLnBrk="1" hangingPunct="1">
              <a:lnSpc>
                <a:spcPct val="80000"/>
              </a:lnSpc>
              <a:buFont typeface="Wingdings 2" pitchFamily="18" charset="2"/>
              <a:buNone/>
            </a:pPr>
            <a:endParaRPr lang="tr-TR" sz="2400" dirty="0" smtClean="0">
              <a:solidFill>
                <a:srgbClr val="0000FF"/>
              </a:solidFill>
            </a:endParaRPr>
          </a:p>
        </p:txBody>
      </p:sp>
      <p:sp>
        <p:nvSpPr>
          <p:cNvPr id="7" name="6 İçerik Yer Tutucusu"/>
          <p:cNvSpPr>
            <a:spLocks noGrp="1"/>
          </p:cNvSpPr>
          <p:nvPr>
            <p:ph sz="quarter" idx="4"/>
          </p:nvPr>
        </p:nvSpPr>
        <p:spPr>
          <a:xfrm>
            <a:off x="4645025" y="836712"/>
            <a:ext cx="4247455" cy="5616624"/>
          </a:xfrm>
        </p:spPr>
        <p:txBody>
          <a:bodyPr/>
          <a:lstStyle/>
          <a:p>
            <a:pPr algn="just"/>
            <a:r>
              <a:rPr lang="tr-TR" sz="2000" b="1" dirty="0" smtClean="0">
                <a:solidFill>
                  <a:srgbClr val="FF0000"/>
                </a:solidFill>
                <a:latin typeface="Arial" pitchFamily="34" charset="0"/>
                <a:cs typeface="Arial" pitchFamily="34" charset="0"/>
              </a:rPr>
              <a:t>2. Karık sulama:</a:t>
            </a:r>
            <a:r>
              <a:rPr lang="tr-TR" sz="2000" dirty="0" smtClean="0">
                <a:latin typeface="Arial" pitchFamily="34" charset="0"/>
                <a:cs typeface="Arial" pitchFamily="34" charset="0"/>
              </a:rPr>
              <a:t>Tava </a:t>
            </a:r>
            <a:r>
              <a:rPr lang="tr-TR" sz="2000" dirty="0" smtClean="0">
                <a:latin typeface="Arial" pitchFamily="34" charset="0"/>
                <a:cs typeface="Arial" pitchFamily="34" charset="0"/>
              </a:rPr>
              <a:t>sulamasına göre daha az su kullanımı, suyun bitki sıraları arasındaki karıklardan akması nedeniyle daha az bir kaymak yüzeyi oluşması ve meyvelerin çamura dokunmaması nedenleriyle karık sulama daha çok uygulanmaktadır. </a:t>
            </a:r>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Seralarda </a:t>
            </a:r>
            <a:r>
              <a:rPr lang="tr-TR" sz="2000" dirty="0" smtClean="0">
                <a:latin typeface="Arial" pitchFamily="34" charset="0"/>
                <a:cs typeface="Arial" pitchFamily="34" charset="0"/>
              </a:rPr>
              <a:t>yetiştiriciliği yapılan </a:t>
            </a:r>
            <a:r>
              <a:rPr lang="tr-TR" sz="2000" b="1" i="1" dirty="0" smtClean="0">
                <a:solidFill>
                  <a:srgbClr val="FF0000"/>
                </a:solidFill>
                <a:latin typeface="Arial" pitchFamily="34" charset="0"/>
                <a:cs typeface="Arial" pitchFamily="34" charset="0"/>
              </a:rPr>
              <a:t>domates, soğan, çilek gibi sıra bitkilerinin</a:t>
            </a:r>
            <a:r>
              <a:rPr lang="tr-TR" sz="2000" dirty="0" smtClean="0">
                <a:latin typeface="Arial" pitchFamily="34" charset="0"/>
                <a:cs typeface="Arial" pitchFamily="34" charset="0"/>
              </a:rPr>
              <a:t> sulanmasında etkin bir şekilde kullanılan karık sulama yöntemi, </a:t>
            </a:r>
            <a:r>
              <a:rPr lang="tr-TR" sz="2000" dirty="0" smtClean="0">
                <a:latin typeface="Arial" pitchFamily="34" charset="0"/>
                <a:cs typeface="Arial" pitchFamily="34" charset="0"/>
              </a:rPr>
              <a:t>sulamadan sonra </a:t>
            </a:r>
            <a:r>
              <a:rPr lang="tr-TR" sz="2000" dirty="0" smtClean="0">
                <a:latin typeface="Arial" pitchFamily="34" charset="0"/>
                <a:cs typeface="Arial" pitchFamily="34" charset="0"/>
              </a:rPr>
              <a:t>toprak </a:t>
            </a:r>
            <a:r>
              <a:rPr lang="tr-TR" sz="2000" dirty="0" smtClean="0">
                <a:latin typeface="Arial" pitchFamily="34" charset="0"/>
                <a:cs typeface="Arial" pitchFamily="34" charset="0"/>
              </a:rPr>
              <a:t>işlemeye de olanak sağladığı </a:t>
            </a:r>
            <a:r>
              <a:rPr lang="tr-TR" sz="2000" dirty="0" smtClean="0">
                <a:latin typeface="Arial" pitchFamily="34" charset="0"/>
                <a:cs typeface="Arial" pitchFamily="34" charset="0"/>
              </a:rPr>
              <a:t>için </a:t>
            </a:r>
            <a:r>
              <a:rPr lang="tr-TR" sz="2000" dirty="0" smtClean="0">
                <a:latin typeface="Arial" pitchFamily="34" charset="0"/>
                <a:cs typeface="Arial" pitchFamily="34" charset="0"/>
              </a:rPr>
              <a:t>de avantajlıdır</a:t>
            </a:r>
            <a:r>
              <a:rPr lang="tr-TR" sz="2000" dirty="0" smtClean="0">
                <a:latin typeface="Arial" pitchFamily="34" charset="0"/>
                <a:cs typeface="Arial" pitchFamily="34" charset="0"/>
              </a:rPr>
              <a:t>.</a:t>
            </a:r>
          </a:p>
          <a:p>
            <a:endParaRPr lang="tr-TR"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214313" y="476250"/>
            <a:ext cx="8643937" cy="936526"/>
          </a:xfrm>
        </p:spPr>
        <p:txBody>
          <a:bodyPr/>
          <a:lstStyle/>
          <a:p>
            <a:pPr algn="ctr" eaLnBrk="1" hangingPunct="1"/>
            <a:r>
              <a:rPr lang="tr-TR" sz="3200" b="1" dirty="0" smtClean="0">
                <a:solidFill>
                  <a:schemeClr val="accent1"/>
                </a:solidFill>
                <a:latin typeface="Arial" pitchFamily="34" charset="0"/>
                <a:cs typeface="Arial" pitchFamily="34" charset="0"/>
              </a:rPr>
              <a:t>Yağmurlama Sulama Sistemi</a:t>
            </a:r>
            <a:r>
              <a:rPr lang="tr-TR" sz="3200" dirty="0" smtClean="0">
                <a:solidFill>
                  <a:schemeClr val="tx1"/>
                </a:solidFill>
                <a:latin typeface="Arial" pitchFamily="34" charset="0"/>
                <a:cs typeface="Arial" pitchFamily="34" charset="0"/>
              </a:rPr>
              <a:t/>
            </a:r>
            <a:br>
              <a:rPr lang="tr-TR" sz="3200" dirty="0" smtClean="0">
                <a:solidFill>
                  <a:schemeClr val="tx1"/>
                </a:solidFill>
                <a:latin typeface="Arial" pitchFamily="34" charset="0"/>
                <a:cs typeface="Arial" pitchFamily="34" charset="0"/>
              </a:rPr>
            </a:br>
            <a:endParaRPr lang="tr-TR" sz="3200" dirty="0" smtClean="0">
              <a:solidFill>
                <a:schemeClr val="tx1"/>
              </a:solidFill>
              <a:latin typeface="Arial" pitchFamily="34" charset="0"/>
              <a:cs typeface="Arial" pitchFamily="34" charset="0"/>
            </a:endParaRPr>
          </a:p>
        </p:txBody>
      </p:sp>
      <p:sp>
        <p:nvSpPr>
          <p:cNvPr id="17411" name="2 İçerik Yer Tutucusu"/>
          <p:cNvSpPr>
            <a:spLocks noGrp="1"/>
          </p:cNvSpPr>
          <p:nvPr>
            <p:ph idx="1"/>
          </p:nvPr>
        </p:nvSpPr>
        <p:spPr>
          <a:xfrm>
            <a:off x="285750" y="981075"/>
            <a:ext cx="8643938" cy="2160588"/>
          </a:xfrm>
        </p:spPr>
        <p:txBody>
          <a:bodyPr/>
          <a:lstStyle/>
          <a:p>
            <a:pPr algn="just" eaLnBrk="1" hangingPunct="1">
              <a:lnSpc>
                <a:spcPct val="90000"/>
              </a:lnSpc>
              <a:buFont typeface="Wingdings" pitchFamily="2" charset="2"/>
              <a:buChar char="ü"/>
            </a:pPr>
            <a:r>
              <a:rPr lang="tr-TR" sz="2400" dirty="0" smtClean="0">
                <a:latin typeface="Arial" pitchFamily="34" charset="0"/>
                <a:cs typeface="Arial" pitchFamily="34" charset="0"/>
              </a:rPr>
              <a:t>Yağmurlama sulama sistemi, </a:t>
            </a:r>
            <a:r>
              <a:rPr lang="tr-TR" sz="2400" dirty="0" smtClean="0">
                <a:latin typeface="Arial" pitchFamily="34" charset="0"/>
                <a:cs typeface="Arial" pitchFamily="34" charset="0"/>
              </a:rPr>
              <a:t>suyu </a:t>
            </a:r>
            <a:r>
              <a:rPr lang="tr-TR" sz="2400" dirty="0" smtClean="0">
                <a:latin typeface="Arial" pitchFamily="34" charset="0"/>
                <a:cs typeface="Arial" pitchFamily="34" charset="0"/>
              </a:rPr>
              <a:t>toprak yüzeyine belirli bir basınç altında ince damlacıklar biçiminde püskürten başlıkların yer aldığı borulardan oluşan bir şebekedir.</a:t>
            </a:r>
          </a:p>
          <a:p>
            <a:pPr algn="just" eaLnBrk="1" hangingPunct="1">
              <a:lnSpc>
                <a:spcPct val="90000"/>
              </a:lnSpc>
              <a:buFont typeface="Wingdings" pitchFamily="2" charset="2"/>
              <a:buChar char="ü"/>
            </a:pPr>
            <a:r>
              <a:rPr lang="tr-TR" sz="2400" dirty="0" smtClean="0">
                <a:latin typeface="Arial" pitchFamily="34" charset="0"/>
                <a:cs typeface="Arial" pitchFamily="34" charset="0"/>
              </a:rPr>
              <a:t>Yağmurlama sulama yönteminde su, döner veya sabit yağmurlama başlıklarından belirli bir basınç altında püskürtülerek bitki ya da toprak yüzeyine verilir. </a:t>
            </a:r>
          </a:p>
          <a:p>
            <a:pPr eaLnBrk="1" hangingPunct="1">
              <a:lnSpc>
                <a:spcPct val="90000"/>
              </a:lnSpc>
              <a:buFont typeface="Wingdings" pitchFamily="2" charset="2"/>
              <a:buNone/>
            </a:pPr>
            <a:endParaRPr lang="tr-TR" sz="2400" dirty="0" smtClean="0"/>
          </a:p>
        </p:txBody>
      </p:sp>
      <p:pic>
        <p:nvPicPr>
          <p:cNvPr id="17413" name="il_fi" descr="http://6msagbiosystemeng.webs.com/photos/BOOM-IRRIGATION-SYSTEM-Operating-in-a-Greenhouse/Boom%20Sprikler%20Irrigation.png"/>
          <p:cNvPicPr>
            <a:picLocks noChangeAspect="1" noChangeArrowheads="1"/>
          </p:cNvPicPr>
          <p:nvPr/>
        </p:nvPicPr>
        <p:blipFill>
          <a:blip r:embed="rId2" cstate="print"/>
          <a:srcRect/>
          <a:stretch>
            <a:fillRect/>
          </a:stretch>
        </p:blipFill>
        <p:spPr bwMode="auto">
          <a:xfrm>
            <a:off x="2555776" y="3204922"/>
            <a:ext cx="4536504" cy="317640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457200" y="404664"/>
            <a:ext cx="8229600" cy="648072"/>
          </a:xfrm>
        </p:spPr>
        <p:txBody>
          <a:bodyPr/>
          <a:lstStyle/>
          <a:p>
            <a:pPr algn="ctr"/>
            <a:r>
              <a:rPr lang="tr-TR" sz="3200" b="1" dirty="0" smtClean="0">
                <a:solidFill>
                  <a:schemeClr val="accent1"/>
                </a:solidFill>
                <a:latin typeface="Arial" pitchFamily="34" charset="0"/>
                <a:cs typeface="Arial" pitchFamily="34" charset="0"/>
              </a:rPr>
              <a:t>Yağmurlama Sulama Sistemi</a:t>
            </a:r>
            <a:endParaRPr lang="tr-TR" sz="3200" dirty="0"/>
          </a:p>
        </p:txBody>
      </p:sp>
      <p:sp>
        <p:nvSpPr>
          <p:cNvPr id="3" name="2 İçerik Yer Tutucusu"/>
          <p:cNvSpPr>
            <a:spLocks noGrp="1"/>
          </p:cNvSpPr>
          <p:nvPr>
            <p:ph sz="quarter" idx="2"/>
          </p:nvPr>
        </p:nvSpPr>
        <p:spPr>
          <a:xfrm>
            <a:off x="457200" y="1124744"/>
            <a:ext cx="4040188" cy="5256584"/>
          </a:xfrm>
        </p:spPr>
        <p:txBody>
          <a:bodyPr>
            <a:normAutofit/>
          </a:bodyPr>
          <a:lstStyle/>
          <a:p>
            <a:pPr marL="274320" indent="-274320" algn="just" eaLnBrk="1" fontAlgn="auto" hangingPunct="1">
              <a:spcAft>
                <a:spcPts val="0"/>
              </a:spcAft>
              <a:buClr>
                <a:schemeClr val="accent3"/>
              </a:buClr>
              <a:buFont typeface="Wingdings 2"/>
              <a:buChar char=""/>
              <a:defRPr/>
            </a:pPr>
            <a:r>
              <a:rPr lang="tr-TR" b="1" dirty="0" smtClean="0">
                <a:solidFill>
                  <a:srgbClr val="FF0000"/>
                </a:solidFill>
                <a:latin typeface="Arial" pitchFamily="34" charset="0"/>
                <a:cs typeface="Arial" pitchFamily="34" charset="0"/>
              </a:rPr>
              <a:t>Üstten </a:t>
            </a:r>
            <a:r>
              <a:rPr lang="tr-TR" b="1" dirty="0" smtClean="0">
                <a:solidFill>
                  <a:srgbClr val="FF0000"/>
                </a:solidFill>
                <a:latin typeface="Arial" pitchFamily="34" charset="0"/>
                <a:cs typeface="Arial" pitchFamily="34" charset="0"/>
              </a:rPr>
              <a:t>Yağmurlama Sistemi</a:t>
            </a:r>
            <a:r>
              <a:rPr lang="tr-TR" b="1" dirty="0" smtClean="0">
                <a:solidFill>
                  <a:srgbClr val="FF0000"/>
                </a:solidFill>
                <a:latin typeface="Arial" pitchFamily="34" charset="0"/>
                <a:cs typeface="Arial" pitchFamily="34" charset="0"/>
              </a:rPr>
              <a:t>:</a:t>
            </a:r>
          </a:p>
          <a:p>
            <a:pPr marL="274320" indent="-274320" algn="just" eaLnBrk="1" fontAlgn="auto" hangingPunct="1">
              <a:spcAft>
                <a:spcPts val="0"/>
              </a:spcAft>
              <a:buClr>
                <a:schemeClr val="accent3"/>
              </a:buClr>
              <a:buFont typeface="Wingdings 2"/>
              <a:buChar char=""/>
              <a:defRPr/>
            </a:pPr>
            <a:r>
              <a:rPr lang="tr-TR" dirty="0" smtClean="0">
                <a:latin typeface="Arial" pitchFamily="34" charset="0"/>
                <a:cs typeface="Arial" pitchFamily="34" charset="0"/>
              </a:rPr>
              <a:t>Bu </a:t>
            </a:r>
            <a:r>
              <a:rPr lang="tr-TR" dirty="0" smtClean="0">
                <a:latin typeface="Arial" pitchFamily="34" charset="0"/>
                <a:cs typeface="Arial" pitchFamily="34" charset="0"/>
              </a:rPr>
              <a:t>sistemde </a:t>
            </a:r>
            <a:r>
              <a:rPr lang="tr-TR" dirty="0" err="1" smtClean="0">
                <a:latin typeface="Arial" pitchFamily="34" charset="0"/>
                <a:cs typeface="Arial" pitchFamily="34" charset="0"/>
              </a:rPr>
              <a:t>lateraller</a:t>
            </a:r>
            <a:r>
              <a:rPr lang="tr-TR" dirty="0" smtClean="0">
                <a:latin typeface="Arial" pitchFamily="34" charset="0"/>
                <a:cs typeface="Arial" pitchFamily="34" charset="0"/>
              </a:rPr>
              <a:t> ve yağmurlama başlıkları, </a:t>
            </a:r>
            <a:r>
              <a:rPr lang="tr-TR" dirty="0" smtClean="0">
                <a:latin typeface="Arial" pitchFamily="34" charset="0"/>
                <a:cs typeface="Arial" pitchFamily="34" charset="0"/>
              </a:rPr>
              <a:t>sulanacak </a:t>
            </a:r>
            <a:r>
              <a:rPr lang="tr-TR" dirty="0" smtClean="0">
                <a:latin typeface="Arial" pitchFamily="34" charset="0"/>
                <a:cs typeface="Arial" pitchFamily="34" charset="0"/>
              </a:rPr>
              <a:t>alanın tamamına eş bir su dağılımı verecek biçimde düzenlenir. Böylelikle yüzeyde veya yetiştirme tablalarında bulunan kesme çiçek, sebze ve fideler kolaylıkla sulanabilir</a:t>
            </a:r>
            <a:r>
              <a:rPr lang="tr-TR" dirty="0" smtClean="0">
                <a:latin typeface="Arial" pitchFamily="34" charset="0"/>
                <a:cs typeface="Arial" pitchFamily="34" charset="0"/>
              </a:rPr>
              <a:t>.</a:t>
            </a:r>
            <a:r>
              <a:rPr lang="tr-TR" dirty="0" smtClean="0">
                <a:latin typeface="Arial" pitchFamily="34" charset="0"/>
                <a:cs typeface="Arial" pitchFamily="34" charset="0"/>
              </a:rPr>
              <a:t> </a:t>
            </a:r>
            <a:r>
              <a:rPr lang="tr-TR" dirty="0" smtClean="0">
                <a:latin typeface="Arial" pitchFamily="34" charset="0"/>
                <a:cs typeface="Arial" pitchFamily="34" charset="0"/>
              </a:rPr>
              <a:t>Yağmurlama başlıkları </a:t>
            </a:r>
            <a:r>
              <a:rPr lang="tr-TR" dirty="0" smtClean="0">
                <a:latin typeface="Arial" pitchFamily="34" charset="0"/>
                <a:cs typeface="Arial" pitchFamily="34" charset="0"/>
              </a:rPr>
              <a:t>sabit ya da hareketli olarak düzenlenebilir.</a:t>
            </a:r>
            <a:endParaRPr lang="tr-TR"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tr-TR" dirty="0" smtClean="0"/>
          </a:p>
          <a:p>
            <a:pPr marL="274320" indent="-274320" eaLnBrk="1" fontAlgn="auto" hangingPunct="1">
              <a:spcAft>
                <a:spcPts val="0"/>
              </a:spcAft>
              <a:buClr>
                <a:schemeClr val="accent3"/>
              </a:buClr>
              <a:buFont typeface="Wingdings 2"/>
              <a:buChar char=""/>
              <a:defRPr/>
            </a:pPr>
            <a:endParaRPr lang="tr-TR" dirty="0"/>
          </a:p>
        </p:txBody>
      </p:sp>
      <p:pic>
        <p:nvPicPr>
          <p:cNvPr id="20483" name="ctl00_ContentPlaceHolder1_DataList1_ctl00_Image1" descr="http://www.elazigmanolyafidan.com/res/2103213618serasulama.jpg"/>
          <p:cNvPicPr>
            <a:picLocks noChangeAspect="1" noChangeArrowheads="1"/>
          </p:cNvPicPr>
          <p:nvPr/>
        </p:nvPicPr>
        <p:blipFill>
          <a:blip r:embed="rId2" cstate="print"/>
          <a:srcRect/>
          <a:stretch>
            <a:fillRect/>
          </a:stretch>
        </p:blipFill>
        <p:spPr bwMode="auto">
          <a:xfrm>
            <a:off x="4788024" y="1289298"/>
            <a:ext cx="3610738" cy="2499742"/>
          </a:xfrm>
          <a:prstGeom prst="rect">
            <a:avLst/>
          </a:prstGeom>
          <a:noFill/>
          <a:ln w="9525">
            <a:noFill/>
            <a:miter lim="800000"/>
            <a:headEnd/>
            <a:tailEnd/>
          </a:ln>
        </p:spPr>
      </p:pic>
      <p:pic>
        <p:nvPicPr>
          <p:cNvPr id="10" name="3 Resim"/>
          <p:cNvPicPr>
            <a:picLocks noChangeAspect="1" noChangeArrowheads="1"/>
          </p:cNvPicPr>
          <p:nvPr/>
        </p:nvPicPr>
        <p:blipFill>
          <a:blip r:embed="rId3" cstate="print"/>
          <a:srcRect/>
          <a:stretch>
            <a:fillRect/>
          </a:stretch>
        </p:blipFill>
        <p:spPr bwMode="auto">
          <a:xfrm>
            <a:off x="4788024" y="3861048"/>
            <a:ext cx="3672408" cy="219056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548680"/>
            <a:ext cx="8229600" cy="648072"/>
          </a:xfrm>
        </p:spPr>
        <p:txBody>
          <a:bodyPr/>
          <a:lstStyle/>
          <a:p>
            <a:pPr algn="ctr"/>
            <a:r>
              <a:rPr lang="tr-TR" sz="3200" b="1" dirty="0" smtClean="0">
                <a:solidFill>
                  <a:schemeClr val="accent1"/>
                </a:solidFill>
                <a:latin typeface="Arial" pitchFamily="34" charset="0"/>
                <a:cs typeface="Arial" pitchFamily="34" charset="0"/>
              </a:rPr>
              <a:t>Yağmurlama Sulama Sistemi</a:t>
            </a:r>
            <a:endParaRPr lang="tr-TR" sz="3200" dirty="0"/>
          </a:p>
        </p:txBody>
      </p:sp>
      <p:sp>
        <p:nvSpPr>
          <p:cNvPr id="22530" name="2 İçerik Yer Tutucusu"/>
          <p:cNvSpPr>
            <a:spLocks noGrp="1"/>
          </p:cNvSpPr>
          <p:nvPr>
            <p:ph idx="1"/>
          </p:nvPr>
        </p:nvSpPr>
        <p:spPr>
          <a:xfrm>
            <a:off x="457200" y="1124744"/>
            <a:ext cx="8229600" cy="4389437"/>
          </a:xfrm>
        </p:spPr>
        <p:txBody>
          <a:bodyPr/>
          <a:lstStyle/>
          <a:p>
            <a:pPr algn="just" eaLnBrk="1" hangingPunct="1"/>
            <a:r>
              <a:rPr lang="tr-TR" sz="2000" b="1" dirty="0" smtClean="0">
                <a:solidFill>
                  <a:srgbClr val="FF0000"/>
                </a:solidFill>
                <a:latin typeface="Arial" pitchFamily="34" charset="0"/>
                <a:cs typeface="Arial" pitchFamily="34" charset="0"/>
              </a:rPr>
              <a:t>Toprak </a:t>
            </a:r>
            <a:r>
              <a:rPr lang="tr-TR" sz="2000" b="1" dirty="0" smtClean="0">
                <a:solidFill>
                  <a:srgbClr val="FF0000"/>
                </a:solidFill>
                <a:latin typeface="Arial" pitchFamily="34" charset="0"/>
                <a:cs typeface="Arial" pitchFamily="34" charset="0"/>
              </a:rPr>
              <a:t>Yüzeyinde Yağmurlama: </a:t>
            </a:r>
            <a:r>
              <a:rPr lang="tr-TR" sz="2000" dirty="0" smtClean="0">
                <a:latin typeface="Arial" pitchFamily="34" charset="0"/>
                <a:cs typeface="Arial" pitchFamily="34" charset="0"/>
              </a:rPr>
              <a:t>Su dağıtım sistemi ve yağmurlama başlıkları toprak yüzeyinden belirli yükseklikte ya da toprak yüzeyine yerleştirilebilir. Toprak üzerine yağmurlama sistemi, üstten yağmurlama sisteminde olduğu gibi hareketli olarak da düzenlenebilir. Bu sistemde </a:t>
            </a:r>
            <a:r>
              <a:rPr lang="tr-TR" sz="2000" dirty="0" err="1" smtClean="0">
                <a:latin typeface="Arial" pitchFamily="34" charset="0"/>
                <a:cs typeface="Arial" pitchFamily="34" charset="0"/>
              </a:rPr>
              <a:t>lateraller</a:t>
            </a:r>
            <a:r>
              <a:rPr lang="tr-TR" sz="2000" dirty="0" smtClean="0">
                <a:latin typeface="Arial" pitchFamily="34" charset="0"/>
                <a:cs typeface="Arial" pitchFamily="34" charset="0"/>
              </a:rPr>
              <a:t> çatıya asılır ve sera uzun ekseni boyunca, raylar üzerinde hareket eder. Yağmurlama başlıkları, yukarıdan aşağıya asılan boruların ucuna bağlanmıştır. </a:t>
            </a:r>
            <a:r>
              <a:rPr lang="tr-TR" sz="2000" dirty="0" smtClean="0">
                <a:latin typeface="Arial" pitchFamily="34" charset="0"/>
                <a:cs typeface="Arial" pitchFamily="34" charset="0"/>
              </a:rPr>
              <a:t>Sistem</a:t>
            </a:r>
            <a:r>
              <a:rPr lang="tr-TR" sz="2000" dirty="0" smtClean="0">
                <a:latin typeface="Arial" pitchFamily="34" charset="0"/>
                <a:cs typeface="Arial" pitchFamily="34" charset="0"/>
              </a:rPr>
              <a:t>, sulamanın yanında </a:t>
            </a:r>
            <a:r>
              <a:rPr lang="tr-TR" sz="2000" dirty="0" err="1" smtClean="0">
                <a:latin typeface="Arial" pitchFamily="34" charset="0"/>
                <a:cs typeface="Arial" pitchFamily="34" charset="0"/>
              </a:rPr>
              <a:t>sisleme</a:t>
            </a:r>
            <a:r>
              <a:rPr lang="tr-TR" sz="2000" dirty="0" smtClean="0">
                <a:latin typeface="Arial" pitchFamily="34" charset="0"/>
                <a:cs typeface="Arial" pitchFamily="34" charset="0"/>
              </a:rPr>
              <a:t>, soğutma, sıvı gübre ve ilaçlama amacıyla da </a:t>
            </a:r>
            <a:r>
              <a:rPr lang="tr-TR" sz="2000" dirty="0" smtClean="0">
                <a:latin typeface="Arial" pitchFamily="34" charset="0"/>
                <a:cs typeface="Arial" pitchFamily="34" charset="0"/>
              </a:rPr>
              <a:t>kullanılabilir.</a:t>
            </a:r>
            <a:endParaRPr lang="tr-TR" sz="2000" dirty="0" smtClean="0">
              <a:latin typeface="Arial" pitchFamily="34" charset="0"/>
              <a:cs typeface="Arial" pitchFamily="34" charset="0"/>
            </a:endParaRPr>
          </a:p>
          <a:p>
            <a:pPr eaLnBrk="1" hangingPunct="1">
              <a:lnSpc>
                <a:spcPct val="80000"/>
              </a:lnSpc>
              <a:buFont typeface="Wingdings 2" pitchFamily="18" charset="2"/>
              <a:buNone/>
            </a:pPr>
            <a:endParaRPr lang="tr-TR" sz="2200" dirty="0" smtClean="0"/>
          </a:p>
          <a:p>
            <a:pPr eaLnBrk="1" hangingPunct="1">
              <a:lnSpc>
                <a:spcPct val="80000"/>
              </a:lnSpc>
            </a:pPr>
            <a:endParaRPr lang="tr-TR" sz="2200" dirty="0" smtClean="0"/>
          </a:p>
        </p:txBody>
      </p:sp>
      <p:pic>
        <p:nvPicPr>
          <p:cNvPr id="22531" name="3 Resim"/>
          <p:cNvPicPr>
            <a:picLocks noChangeAspect="1" noChangeArrowheads="1"/>
          </p:cNvPicPr>
          <p:nvPr/>
        </p:nvPicPr>
        <p:blipFill>
          <a:blip r:embed="rId2" cstate="print"/>
          <a:srcRect/>
          <a:stretch>
            <a:fillRect/>
          </a:stretch>
        </p:blipFill>
        <p:spPr bwMode="auto">
          <a:xfrm>
            <a:off x="4890839" y="3882156"/>
            <a:ext cx="3857625" cy="2643188"/>
          </a:xfrm>
          <a:prstGeom prst="rect">
            <a:avLst/>
          </a:prstGeom>
          <a:noFill/>
          <a:ln w="9525">
            <a:noFill/>
            <a:miter lim="800000"/>
            <a:headEnd/>
            <a:tailEnd/>
          </a:ln>
        </p:spPr>
      </p:pic>
      <p:pic>
        <p:nvPicPr>
          <p:cNvPr id="22532" name="4 Resim"/>
          <p:cNvPicPr>
            <a:picLocks noChangeAspect="1" noChangeArrowheads="1"/>
          </p:cNvPicPr>
          <p:nvPr/>
        </p:nvPicPr>
        <p:blipFill>
          <a:blip r:embed="rId3" cstate="print"/>
          <a:srcRect/>
          <a:stretch>
            <a:fillRect/>
          </a:stretch>
        </p:blipFill>
        <p:spPr bwMode="auto">
          <a:xfrm>
            <a:off x="931540" y="4024461"/>
            <a:ext cx="4000500" cy="24288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821</TotalTime>
  <Words>901</Words>
  <Application>Microsoft Office PowerPoint</Application>
  <PresentationFormat>Ekran Gösterisi (4:3)</PresentationFormat>
  <Paragraphs>76</Paragraphs>
  <Slides>17</Slides>
  <Notes>1</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Akış</vt:lpstr>
      <vt:lpstr>             SERALARIN TASARIMI DERSİ  (Seralarda Sulama Sistemlerinin  Tasarımı)</vt:lpstr>
      <vt:lpstr>SERALARDA SULAMA</vt:lpstr>
      <vt:lpstr>       Seralarda Kullanılan Sulama Sistemleri  </vt:lpstr>
      <vt:lpstr>     Süzgeçli Kova ve Hortumla Sulama </vt:lpstr>
      <vt:lpstr>                          Yüzey Sulama Sistemi  </vt:lpstr>
      <vt:lpstr>Yüzey Sulama Sistemi</vt:lpstr>
      <vt:lpstr>Yağmurlama Sulama Sistemi </vt:lpstr>
      <vt:lpstr>Yağmurlama Sulama Sistemi</vt:lpstr>
      <vt:lpstr>Yağmurlama Sulama Sistemi</vt:lpstr>
      <vt:lpstr> Damla Sulama Sistemi </vt:lpstr>
      <vt:lpstr>Damla Sulama Sistemi</vt:lpstr>
      <vt:lpstr>Damla Sulama Sistemi</vt:lpstr>
      <vt:lpstr> Delikli Borularla Yapılan Sulama Sistemi </vt:lpstr>
      <vt:lpstr>Toprakaltı Sulama Sistemi  </vt:lpstr>
      <vt:lpstr> Kum Kültürü Sulama Sistemi </vt:lpstr>
      <vt:lpstr>Kum Kültürü Sulama Sistemi</vt:lpstr>
      <vt:lpstr>Kapillar Sulama Sistemi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SERALARDA SULAMA SİSTEMLERİ</dc:title>
  <dc:creator>Administrator</dc:creator>
  <cp:lastModifiedBy>tos</cp:lastModifiedBy>
  <cp:revision>73</cp:revision>
  <dcterms:created xsi:type="dcterms:W3CDTF">2011-12-08T09:45:37Z</dcterms:created>
  <dcterms:modified xsi:type="dcterms:W3CDTF">2018-02-19T14:28:11Z</dcterms:modified>
</cp:coreProperties>
</file>