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261" r:id="rId2"/>
    <p:sldId id="305" r:id="rId3"/>
    <p:sldId id="327" r:id="rId4"/>
    <p:sldId id="328" r:id="rId5"/>
    <p:sldId id="329" r:id="rId6"/>
    <p:sldId id="332" r:id="rId7"/>
    <p:sldId id="330"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132">
          <p15:clr>
            <a:srgbClr val="A4A3A4"/>
          </p15:clr>
        </p15:guide>
        <p15:guide id="4" pos="213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karaUni" initials="A" lastIdx="2" clrIdx="0">
    <p:extLst>
      <p:ext uri="{19B8F6BF-5375-455C-9EA6-DF929625EA0E}">
        <p15:presenceInfo xmlns:p15="http://schemas.microsoft.com/office/powerpoint/2012/main" userId="AnkaraUn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4823C"/>
    <a:srgbClr val="F8AA38"/>
    <a:srgbClr val="C86808"/>
    <a:srgbClr val="C5AF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018" autoAdjust="0"/>
    <p:restoredTop sz="94660"/>
  </p:normalViewPr>
  <p:slideViewPr>
    <p:cSldViewPr snapToGrid="0">
      <p:cViewPr varScale="1">
        <p:scale>
          <a:sx n="74" d="100"/>
          <a:sy n="74" d="100"/>
        </p:scale>
        <p:origin x="330" y="7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2" d="100"/>
          <a:sy n="82" d="100"/>
        </p:scale>
        <p:origin x="-3132" y="-84"/>
      </p:cViewPr>
      <p:guideLst>
        <p:guide orient="horz" pos="2880"/>
        <p:guide pos="2160"/>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7F97863B-7576-46C9-88BD-2B6CABFD981D}" type="datetimeFigureOut">
              <a:rPr lang="tr-TR" smtClean="0"/>
              <a:pPr/>
              <a:t>13.6.2018</a:t>
            </a:fld>
            <a:endParaRPr lang="tr-TR"/>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32375297-97BD-4FF3-9198-95958F815117}" type="slidenum">
              <a:rPr lang="tr-TR" smtClean="0"/>
              <a:pPr/>
              <a:t>‹#›</a:t>
            </a:fld>
            <a:endParaRPr lang="tr-TR"/>
          </a:p>
        </p:txBody>
      </p:sp>
    </p:spTree>
    <p:extLst>
      <p:ext uri="{BB962C8B-B14F-4D97-AF65-F5344CB8AC3E}">
        <p14:creationId xmlns:p14="http://schemas.microsoft.com/office/powerpoint/2010/main" val="3049599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2375297-97BD-4FF3-9198-95958F815117}" type="slidenum">
              <a:rPr lang="tr-TR" smtClean="0"/>
              <a:pPr/>
              <a:t>1</a:t>
            </a:fld>
            <a:endParaRPr lang="tr-TR"/>
          </a:p>
        </p:txBody>
      </p:sp>
    </p:spTree>
    <p:extLst>
      <p:ext uri="{BB962C8B-B14F-4D97-AF65-F5344CB8AC3E}">
        <p14:creationId xmlns:p14="http://schemas.microsoft.com/office/powerpoint/2010/main" val="22263882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pic>
        <p:nvPicPr>
          <p:cNvPr id="24" name="Resim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Unvan 1"/>
          <p:cNvSpPr>
            <a:spLocks noGrp="1"/>
          </p:cNvSpPr>
          <p:nvPr>
            <p:ph type="ctrTitle"/>
          </p:nvPr>
        </p:nvSpPr>
        <p:spPr>
          <a:xfrm>
            <a:off x="2345412" y="3530043"/>
            <a:ext cx="9144000" cy="1539903"/>
          </a:xfrm>
        </p:spPr>
        <p:txBody>
          <a:bodyPr anchor="b"/>
          <a:lstStyle>
            <a:lvl1pPr algn="ctr">
              <a:defRPr sz="6000" b="1">
                <a:solidFill>
                  <a:srgbClr val="C00000"/>
                </a:solidFill>
              </a:defRPr>
            </a:lvl1pPr>
          </a:lstStyle>
          <a:p>
            <a:r>
              <a:rPr lang="tr-TR" smtClean="0"/>
              <a:t>Asıl başlık stili için tıklatın</a:t>
            </a:r>
            <a:endParaRPr lang="tr-T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A16C87B8-F90C-45B3-81D6-E21A7E1D81A7}" type="datetime1">
              <a:rPr lang="tr-TR" smtClean="0"/>
              <a:pPr/>
              <a:t>13.6.2018</a:t>
            </a:fld>
            <a:endParaRPr lang="tr-TR"/>
          </a:p>
        </p:txBody>
      </p:sp>
      <p:sp>
        <p:nvSpPr>
          <p:cNvPr id="5" name="Altbilgi Yer Tutucusu 4"/>
          <p:cNvSpPr>
            <a:spLocks noGrp="1"/>
          </p:cNvSpPr>
          <p:nvPr>
            <p:ph type="ftr" sz="quarter" idx="11"/>
          </p:nvPr>
        </p:nvSpPr>
        <p:spPr/>
        <p:txBody>
          <a:bodyPr/>
          <a:lstStyle/>
          <a:p>
            <a:r>
              <a:rPr lang="tr-TR" smtClean="0"/>
              <a:t>ENFYL-851502</a:t>
            </a:r>
            <a:endParaRPr lang="tr-TR"/>
          </a:p>
        </p:txBody>
      </p:sp>
      <p:sp>
        <p:nvSpPr>
          <p:cNvPr id="6" name="Slayt Numarası Yer Tutucusu 5"/>
          <p:cNvSpPr>
            <a:spLocks noGrp="1"/>
          </p:cNvSpPr>
          <p:nvPr>
            <p:ph type="sldNum" sz="quarter" idx="12"/>
          </p:nvPr>
        </p:nvSpPr>
        <p:spPr/>
        <p:txBody>
          <a:bodyPr/>
          <a:lstStyle/>
          <a:p>
            <a:fld id="{786C4975-DA66-4692-BC0C-8DF561EEBF1F}" type="slidenum">
              <a:rPr lang="tr-TR" smtClean="0"/>
              <a:pPr/>
              <a:t>‹#›</a:t>
            </a:fld>
            <a:endParaRPr lang="tr-TR"/>
          </a:p>
        </p:txBody>
      </p:sp>
      <p:grpSp>
        <p:nvGrpSpPr>
          <p:cNvPr id="7" name="Grup 6"/>
          <p:cNvGrpSpPr/>
          <p:nvPr userDrawn="1"/>
        </p:nvGrpSpPr>
        <p:grpSpPr>
          <a:xfrm>
            <a:off x="201481" y="156040"/>
            <a:ext cx="11521594" cy="4143954"/>
            <a:chOff x="0" y="343652"/>
            <a:chExt cx="8082167" cy="3131068"/>
          </a:xfrm>
        </p:grpSpPr>
        <p:grpSp>
          <p:nvGrpSpPr>
            <p:cNvPr id="8" name="Grup 7"/>
            <p:cNvGrpSpPr/>
            <p:nvPr userDrawn="1"/>
          </p:nvGrpSpPr>
          <p:grpSpPr>
            <a:xfrm>
              <a:off x="0" y="408617"/>
              <a:ext cx="8082167" cy="3066103"/>
              <a:chOff x="0" y="856378"/>
              <a:chExt cx="8470941" cy="3285993"/>
            </a:xfrm>
          </p:grpSpPr>
          <p:sp>
            <p:nvSpPr>
              <p:cNvPr id="11" name="Rectangle 12"/>
              <p:cNvSpPr>
                <a:spLocks noChangeArrowheads="1"/>
              </p:cNvSpPr>
              <p:nvPr userDrawn="1"/>
            </p:nvSpPr>
            <p:spPr bwMode="auto">
              <a:xfrm rot="16200000">
                <a:off x="8441714" y="1339324"/>
                <a:ext cx="6153" cy="52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tr-TR"/>
              </a:p>
            </p:txBody>
          </p:sp>
          <p:sp>
            <p:nvSpPr>
              <p:cNvPr id="12" name="Прямоугольник 1"/>
              <p:cNvSpPr/>
              <p:nvPr userDrawn="1"/>
            </p:nvSpPr>
            <p:spPr>
              <a:xfrm>
                <a:off x="1404487" y="1785042"/>
                <a:ext cx="6963028" cy="1484714"/>
              </a:xfrm>
              <a:prstGeom prst="rect">
                <a:avLst/>
              </a:prstGeom>
              <a:solidFill>
                <a:srgbClr val="C80D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3" name="Прямоугольник 3"/>
              <p:cNvSpPr/>
              <p:nvPr userDrawn="1"/>
            </p:nvSpPr>
            <p:spPr>
              <a:xfrm rot="2700000">
                <a:off x="1034369" y="2941441"/>
                <a:ext cx="695885" cy="695885"/>
              </a:xfrm>
              <a:prstGeom prst="rect">
                <a:avLst/>
              </a:prstGeom>
              <a:solidFill>
                <a:srgbClr val="F8A90C"/>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4" name="Прямоугольник 75"/>
              <p:cNvSpPr/>
              <p:nvPr userDrawn="1"/>
            </p:nvSpPr>
            <p:spPr>
              <a:xfrm rot="2700000">
                <a:off x="522132" y="2429204"/>
                <a:ext cx="695885" cy="695885"/>
              </a:xfrm>
              <a:prstGeom prst="rect">
                <a:avLst/>
              </a:prstGeom>
              <a:solidFill>
                <a:schemeClr val="bg1">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5" name="Прямоугольник 76"/>
              <p:cNvSpPr/>
              <p:nvPr userDrawn="1"/>
            </p:nvSpPr>
            <p:spPr>
              <a:xfrm rot="2700000">
                <a:off x="10086" y="1908996"/>
                <a:ext cx="695885" cy="695885"/>
              </a:xfrm>
              <a:prstGeom prst="rect">
                <a:avLst/>
              </a:prstGeom>
              <a:solidFill>
                <a:schemeClr val="bg1">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6" name="Прямоугольник 77"/>
              <p:cNvSpPr/>
              <p:nvPr userDrawn="1"/>
            </p:nvSpPr>
            <p:spPr>
              <a:xfrm rot="2700000">
                <a:off x="655832" y="1048438"/>
                <a:ext cx="1451816" cy="1416004"/>
              </a:xfrm>
              <a:prstGeom prst="rect">
                <a:avLst/>
              </a:prstGeom>
              <a:solidFill>
                <a:srgbClr val="AAAAAA"/>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7" name="Прямоугольник 78"/>
              <p:cNvSpPr/>
              <p:nvPr userDrawn="1"/>
            </p:nvSpPr>
            <p:spPr>
              <a:xfrm rot="2700000">
                <a:off x="0" y="856378"/>
                <a:ext cx="695885" cy="695885"/>
              </a:xfrm>
              <a:prstGeom prst="rect">
                <a:avLst/>
              </a:prstGeom>
              <a:solidFill>
                <a:srgbClr val="C80D1F"/>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8" name="Прямоугольник 79"/>
              <p:cNvSpPr/>
              <p:nvPr userDrawn="1"/>
            </p:nvSpPr>
            <p:spPr>
              <a:xfrm rot="2700000">
                <a:off x="532218" y="3446486"/>
                <a:ext cx="695885" cy="695885"/>
              </a:xfrm>
              <a:prstGeom prst="rect">
                <a:avLst/>
              </a:prstGeom>
              <a:solidFill>
                <a:srgbClr val="EA506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9" name="Shape 1420"/>
              <p:cNvSpPr/>
              <p:nvPr userDrawn="1"/>
            </p:nvSpPr>
            <p:spPr bwMode="auto">
              <a:xfrm>
                <a:off x="1231147" y="1596434"/>
                <a:ext cx="361087" cy="345038"/>
              </a:xfrm>
              <a:custGeom>
                <a:avLst/>
                <a:gdLst/>
                <a:ahLst/>
                <a:cxnLst>
                  <a:cxn ang="0">
                    <a:pos x="wd2" y="hd2"/>
                  </a:cxn>
                  <a:cxn ang="5400000">
                    <a:pos x="wd2" y="hd2"/>
                  </a:cxn>
                  <a:cxn ang="10800000">
                    <a:pos x="wd2" y="hd2"/>
                  </a:cxn>
                  <a:cxn ang="16200000">
                    <a:pos x="wd2" y="hd2"/>
                  </a:cxn>
                </a:cxnLst>
                <a:rect l="0" t="0" r="r" b="b"/>
                <a:pathLst>
                  <a:path w="21600" h="21600" extrusionOk="0">
                    <a:moveTo>
                      <a:pt x="4277" y="7976"/>
                    </a:moveTo>
                    <a:cubicBezTo>
                      <a:pt x="3988" y="7976"/>
                      <a:pt x="3706" y="8031"/>
                      <a:pt x="3435" y="8149"/>
                    </a:cubicBezTo>
                    <a:cubicBezTo>
                      <a:pt x="3161" y="8266"/>
                      <a:pt x="2904" y="8428"/>
                      <a:pt x="2666" y="8628"/>
                    </a:cubicBezTo>
                    <a:cubicBezTo>
                      <a:pt x="2429" y="8830"/>
                      <a:pt x="2220" y="9071"/>
                      <a:pt x="2044" y="9344"/>
                    </a:cubicBezTo>
                    <a:cubicBezTo>
                      <a:pt x="1868" y="9621"/>
                      <a:pt x="1731" y="9926"/>
                      <a:pt x="1628" y="10252"/>
                    </a:cubicBezTo>
                    <a:lnTo>
                      <a:pt x="0" y="16271"/>
                    </a:lnTo>
                    <a:lnTo>
                      <a:pt x="0" y="1619"/>
                    </a:lnTo>
                    <a:cubicBezTo>
                      <a:pt x="0" y="1178"/>
                      <a:pt x="132" y="796"/>
                      <a:pt x="399" y="479"/>
                    </a:cubicBezTo>
                    <a:cubicBezTo>
                      <a:pt x="663" y="162"/>
                      <a:pt x="982" y="0"/>
                      <a:pt x="1349" y="0"/>
                    </a:cubicBezTo>
                    <a:lnTo>
                      <a:pt x="9460" y="0"/>
                    </a:lnTo>
                    <a:cubicBezTo>
                      <a:pt x="9824" y="0"/>
                      <a:pt x="10140" y="162"/>
                      <a:pt x="10407" y="479"/>
                    </a:cubicBezTo>
                    <a:cubicBezTo>
                      <a:pt x="10674" y="796"/>
                      <a:pt x="10806" y="1178"/>
                      <a:pt x="10806" y="1619"/>
                    </a:cubicBezTo>
                    <a:cubicBezTo>
                      <a:pt x="10806" y="2059"/>
                      <a:pt x="10938" y="2438"/>
                      <a:pt x="11198" y="2750"/>
                    </a:cubicBezTo>
                    <a:cubicBezTo>
                      <a:pt x="11460" y="3064"/>
                      <a:pt x="11773" y="3223"/>
                      <a:pt x="12143" y="3223"/>
                    </a:cubicBezTo>
                    <a:lnTo>
                      <a:pt x="17333" y="3223"/>
                    </a:lnTo>
                    <a:cubicBezTo>
                      <a:pt x="17700" y="3223"/>
                      <a:pt x="18016" y="3384"/>
                      <a:pt x="18278" y="3713"/>
                    </a:cubicBezTo>
                    <a:cubicBezTo>
                      <a:pt x="18540" y="4042"/>
                      <a:pt x="18670" y="4427"/>
                      <a:pt x="18670" y="4868"/>
                    </a:cubicBezTo>
                    <a:lnTo>
                      <a:pt x="18670" y="7976"/>
                    </a:lnTo>
                    <a:lnTo>
                      <a:pt x="4277" y="7976"/>
                    </a:lnTo>
                    <a:close/>
                    <a:moveTo>
                      <a:pt x="21600" y="10141"/>
                    </a:moveTo>
                    <a:lnTo>
                      <a:pt x="18552" y="20801"/>
                    </a:lnTo>
                    <a:cubicBezTo>
                      <a:pt x="18506" y="21015"/>
                      <a:pt x="18386" y="21203"/>
                      <a:pt x="18195" y="21362"/>
                    </a:cubicBezTo>
                    <a:cubicBezTo>
                      <a:pt x="18004" y="21521"/>
                      <a:pt x="17818" y="21600"/>
                      <a:pt x="17639" y="21600"/>
                    </a:cubicBezTo>
                    <a:lnTo>
                      <a:pt x="504" y="21600"/>
                    </a:lnTo>
                    <a:lnTo>
                      <a:pt x="3388" y="10913"/>
                    </a:lnTo>
                    <a:cubicBezTo>
                      <a:pt x="3435" y="10699"/>
                      <a:pt x="3552" y="10517"/>
                      <a:pt x="3746" y="10364"/>
                    </a:cubicBezTo>
                    <a:cubicBezTo>
                      <a:pt x="3937" y="10214"/>
                      <a:pt x="4120" y="10141"/>
                      <a:pt x="4301" y="10141"/>
                    </a:cubicBezTo>
                    <a:lnTo>
                      <a:pt x="21600" y="10141"/>
                    </a:lnTo>
                    <a:close/>
                  </a:path>
                </a:pathLst>
              </a:custGeom>
              <a:solidFill>
                <a:schemeClr val="bg1"/>
              </a:solidFill>
              <a:ln w="12700" cap="flat">
                <a:noFill/>
                <a:miter lim="400000"/>
              </a:ln>
              <a:effectLst/>
            </p:spPr>
            <p:txBody>
              <a:bodyPr lIns="28575" tIns="28575" rIns="28575" bIns="28575" anchor="ctr"/>
              <a:lstStyle/>
              <a:p>
                <a:endParaRPr lang="tr-TR"/>
              </a:p>
            </p:txBody>
          </p:sp>
          <p:sp>
            <p:nvSpPr>
              <p:cNvPr id="20" name="Shape 1458"/>
              <p:cNvSpPr/>
              <p:nvPr userDrawn="1"/>
            </p:nvSpPr>
            <p:spPr bwMode="auto">
              <a:xfrm>
                <a:off x="175278" y="2073390"/>
                <a:ext cx="365500" cy="357074"/>
              </a:xfrm>
              <a:custGeom>
                <a:avLst/>
                <a:gdLst/>
                <a:ahLst/>
                <a:cxnLst>
                  <a:cxn ang="0">
                    <a:pos x="wd2" y="hd2"/>
                  </a:cxn>
                  <a:cxn ang="5400000">
                    <a:pos x="wd2" y="hd2"/>
                  </a:cxn>
                  <a:cxn ang="10800000">
                    <a:pos x="wd2" y="hd2"/>
                  </a:cxn>
                  <a:cxn ang="16200000">
                    <a:pos x="wd2" y="hd2"/>
                  </a:cxn>
                </a:cxnLst>
                <a:rect l="0" t="0" r="r" b="b"/>
                <a:pathLst>
                  <a:path w="21600" h="21600" extrusionOk="0">
                    <a:moveTo>
                      <a:pt x="17909" y="6867"/>
                    </a:moveTo>
                    <a:cubicBezTo>
                      <a:pt x="18210" y="7364"/>
                      <a:pt x="18439" y="7917"/>
                      <a:pt x="18600" y="8530"/>
                    </a:cubicBezTo>
                    <a:cubicBezTo>
                      <a:pt x="19045" y="8620"/>
                      <a:pt x="19513" y="8680"/>
                      <a:pt x="20005" y="8705"/>
                    </a:cubicBezTo>
                    <a:cubicBezTo>
                      <a:pt x="20498" y="8733"/>
                      <a:pt x="20957" y="8821"/>
                      <a:pt x="21382" y="8976"/>
                    </a:cubicBezTo>
                    <a:cubicBezTo>
                      <a:pt x="21526" y="9013"/>
                      <a:pt x="21600" y="9092"/>
                      <a:pt x="21600" y="9219"/>
                    </a:cubicBezTo>
                    <a:lnTo>
                      <a:pt x="21600" y="12410"/>
                    </a:lnTo>
                    <a:cubicBezTo>
                      <a:pt x="21600" y="12517"/>
                      <a:pt x="21464" y="12613"/>
                      <a:pt x="21198" y="12697"/>
                    </a:cubicBezTo>
                    <a:cubicBezTo>
                      <a:pt x="20932" y="12788"/>
                      <a:pt x="20623" y="12853"/>
                      <a:pt x="20269" y="12909"/>
                    </a:cubicBezTo>
                    <a:cubicBezTo>
                      <a:pt x="19918" y="12963"/>
                      <a:pt x="19575" y="13002"/>
                      <a:pt x="19241" y="13031"/>
                    </a:cubicBezTo>
                    <a:cubicBezTo>
                      <a:pt x="18904" y="13056"/>
                      <a:pt x="18683" y="13079"/>
                      <a:pt x="18575" y="13098"/>
                    </a:cubicBezTo>
                    <a:cubicBezTo>
                      <a:pt x="18448" y="13612"/>
                      <a:pt x="18238" y="14137"/>
                      <a:pt x="17938" y="14680"/>
                    </a:cubicBezTo>
                    <a:cubicBezTo>
                      <a:pt x="18433" y="15417"/>
                      <a:pt x="18983" y="16125"/>
                      <a:pt x="19578" y="16803"/>
                    </a:cubicBezTo>
                    <a:lnTo>
                      <a:pt x="19660" y="17006"/>
                    </a:lnTo>
                    <a:cubicBezTo>
                      <a:pt x="19660" y="17077"/>
                      <a:pt x="19535" y="17252"/>
                      <a:pt x="19286" y="17523"/>
                    </a:cubicBezTo>
                    <a:cubicBezTo>
                      <a:pt x="19037" y="17800"/>
                      <a:pt x="18756" y="18096"/>
                      <a:pt x="18439" y="18412"/>
                    </a:cubicBezTo>
                    <a:cubicBezTo>
                      <a:pt x="18122" y="18726"/>
                      <a:pt x="17822" y="19008"/>
                      <a:pt x="17538" y="19257"/>
                    </a:cubicBezTo>
                    <a:cubicBezTo>
                      <a:pt x="17252" y="19505"/>
                      <a:pt x="17068" y="19626"/>
                      <a:pt x="16989" y="19626"/>
                    </a:cubicBezTo>
                    <a:cubicBezTo>
                      <a:pt x="16969" y="19626"/>
                      <a:pt x="16850" y="19542"/>
                      <a:pt x="16629" y="19378"/>
                    </a:cubicBezTo>
                    <a:cubicBezTo>
                      <a:pt x="16408" y="19211"/>
                      <a:pt x="16165" y="19025"/>
                      <a:pt x="15896" y="18822"/>
                    </a:cubicBezTo>
                    <a:cubicBezTo>
                      <a:pt x="15629" y="18621"/>
                      <a:pt x="15377" y="18426"/>
                      <a:pt x="15136" y="18240"/>
                    </a:cubicBezTo>
                    <a:cubicBezTo>
                      <a:pt x="14898" y="18056"/>
                      <a:pt x="14746" y="17946"/>
                      <a:pt x="14683" y="17910"/>
                    </a:cubicBezTo>
                    <a:cubicBezTo>
                      <a:pt x="14420" y="18054"/>
                      <a:pt x="14156" y="18178"/>
                      <a:pt x="13890" y="18282"/>
                    </a:cubicBezTo>
                    <a:cubicBezTo>
                      <a:pt x="13624" y="18384"/>
                      <a:pt x="13355" y="18472"/>
                      <a:pt x="13083" y="18545"/>
                    </a:cubicBezTo>
                    <a:cubicBezTo>
                      <a:pt x="13066" y="18655"/>
                      <a:pt x="13040" y="18875"/>
                      <a:pt x="13009" y="19214"/>
                    </a:cubicBezTo>
                    <a:cubicBezTo>
                      <a:pt x="12978" y="19553"/>
                      <a:pt x="12933" y="19895"/>
                      <a:pt x="12879" y="20242"/>
                    </a:cubicBezTo>
                    <a:cubicBezTo>
                      <a:pt x="12825" y="20589"/>
                      <a:pt x="12763" y="20903"/>
                      <a:pt x="12692" y="21179"/>
                    </a:cubicBezTo>
                    <a:cubicBezTo>
                      <a:pt x="12618" y="21462"/>
                      <a:pt x="12522" y="21600"/>
                      <a:pt x="12406" y="21600"/>
                    </a:cubicBezTo>
                    <a:lnTo>
                      <a:pt x="9191" y="21600"/>
                    </a:lnTo>
                    <a:cubicBezTo>
                      <a:pt x="9064" y="21600"/>
                      <a:pt x="8979" y="21521"/>
                      <a:pt x="8933" y="21371"/>
                    </a:cubicBezTo>
                    <a:cubicBezTo>
                      <a:pt x="8806" y="20928"/>
                      <a:pt x="8721" y="20462"/>
                      <a:pt x="8679" y="19979"/>
                    </a:cubicBezTo>
                    <a:cubicBezTo>
                      <a:pt x="8630" y="19494"/>
                      <a:pt x="8582" y="19031"/>
                      <a:pt x="8528" y="18585"/>
                    </a:cubicBezTo>
                    <a:cubicBezTo>
                      <a:pt x="7976" y="18424"/>
                      <a:pt x="7446" y="18198"/>
                      <a:pt x="6942" y="17910"/>
                    </a:cubicBezTo>
                    <a:cubicBezTo>
                      <a:pt x="6568" y="18192"/>
                      <a:pt x="6203" y="18460"/>
                      <a:pt x="5843" y="18726"/>
                    </a:cubicBezTo>
                    <a:cubicBezTo>
                      <a:pt x="5481" y="18994"/>
                      <a:pt x="5124" y="19276"/>
                      <a:pt x="4773" y="19573"/>
                    </a:cubicBezTo>
                    <a:lnTo>
                      <a:pt x="4608" y="19626"/>
                    </a:lnTo>
                    <a:cubicBezTo>
                      <a:pt x="4555" y="19626"/>
                      <a:pt x="4387" y="19505"/>
                      <a:pt x="4107" y="19256"/>
                    </a:cubicBezTo>
                    <a:cubicBezTo>
                      <a:pt x="3827" y="19008"/>
                      <a:pt x="3535" y="18726"/>
                      <a:pt x="3232" y="18412"/>
                    </a:cubicBezTo>
                    <a:cubicBezTo>
                      <a:pt x="2929" y="18096"/>
                      <a:pt x="2654" y="17800"/>
                      <a:pt x="2405" y="17523"/>
                    </a:cubicBezTo>
                    <a:cubicBezTo>
                      <a:pt x="2155" y="17252"/>
                      <a:pt x="2031" y="17077"/>
                      <a:pt x="2031" y="17006"/>
                    </a:cubicBezTo>
                    <a:cubicBezTo>
                      <a:pt x="2031" y="16986"/>
                      <a:pt x="2104" y="16868"/>
                      <a:pt x="2249" y="16647"/>
                    </a:cubicBezTo>
                    <a:cubicBezTo>
                      <a:pt x="2393" y="16427"/>
                      <a:pt x="2563" y="16184"/>
                      <a:pt x="2759" y="15925"/>
                    </a:cubicBezTo>
                    <a:cubicBezTo>
                      <a:pt x="2951" y="15662"/>
                      <a:pt x="3141" y="15411"/>
                      <a:pt x="3328" y="15174"/>
                    </a:cubicBezTo>
                    <a:cubicBezTo>
                      <a:pt x="3512" y="14934"/>
                      <a:pt x="3631" y="14778"/>
                      <a:pt x="3688" y="14705"/>
                    </a:cubicBezTo>
                    <a:cubicBezTo>
                      <a:pt x="3388" y="14211"/>
                      <a:pt x="3158" y="13658"/>
                      <a:pt x="2997" y="13045"/>
                    </a:cubicBezTo>
                    <a:cubicBezTo>
                      <a:pt x="2535" y="12951"/>
                      <a:pt x="2062" y="12898"/>
                      <a:pt x="1578" y="12870"/>
                    </a:cubicBezTo>
                    <a:cubicBezTo>
                      <a:pt x="1093" y="12841"/>
                      <a:pt x="640" y="12751"/>
                      <a:pt x="215" y="12599"/>
                    </a:cubicBezTo>
                    <a:cubicBezTo>
                      <a:pt x="71" y="12562"/>
                      <a:pt x="0" y="12480"/>
                      <a:pt x="0" y="12353"/>
                    </a:cubicBezTo>
                    <a:lnTo>
                      <a:pt x="0" y="9162"/>
                    </a:lnTo>
                    <a:cubicBezTo>
                      <a:pt x="0" y="9055"/>
                      <a:pt x="136" y="8959"/>
                      <a:pt x="414" y="8874"/>
                    </a:cubicBezTo>
                    <a:cubicBezTo>
                      <a:pt x="688" y="8790"/>
                      <a:pt x="997" y="8716"/>
                      <a:pt x="1340" y="8666"/>
                    </a:cubicBezTo>
                    <a:cubicBezTo>
                      <a:pt x="1685" y="8612"/>
                      <a:pt x="2020" y="8570"/>
                      <a:pt x="2345" y="8544"/>
                    </a:cubicBezTo>
                    <a:cubicBezTo>
                      <a:pt x="2668" y="8516"/>
                      <a:pt x="2886" y="8493"/>
                      <a:pt x="2997" y="8473"/>
                    </a:cubicBezTo>
                    <a:cubicBezTo>
                      <a:pt x="3158" y="7926"/>
                      <a:pt x="3379" y="7398"/>
                      <a:pt x="3659" y="6895"/>
                    </a:cubicBezTo>
                    <a:cubicBezTo>
                      <a:pt x="3161" y="6155"/>
                      <a:pt x="2620" y="5447"/>
                      <a:pt x="2031" y="4772"/>
                    </a:cubicBezTo>
                    <a:lnTo>
                      <a:pt x="1937" y="4571"/>
                    </a:lnTo>
                    <a:cubicBezTo>
                      <a:pt x="1937" y="4498"/>
                      <a:pt x="2065" y="4323"/>
                      <a:pt x="2317" y="4049"/>
                    </a:cubicBezTo>
                    <a:cubicBezTo>
                      <a:pt x="2569" y="3775"/>
                      <a:pt x="2852" y="3479"/>
                      <a:pt x="3164" y="3162"/>
                    </a:cubicBezTo>
                    <a:cubicBezTo>
                      <a:pt x="3478" y="2849"/>
                      <a:pt x="3778" y="2569"/>
                      <a:pt x="4067" y="2321"/>
                    </a:cubicBezTo>
                    <a:cubicBezTo>
                      <a:pt x="4356" y="2073"/>
                      <a:pt x="4538" y="1945"/>
                      <a:pt x="4608" y="1945"/>
                    </a:cubicBezTo>
                    <a:cubicBezTo>
                      <a:pt x="4625" y="1945"/>
                      <a:pt x="4747" y="2030"/>
                      <a:pt x="4968" y="2197"/>
                    </a:cubicBezTo>
                    <a:cubicBezTo>
                      <a:pt x="5189" y="2363"/>
                      <a:pt x="5435" y="2550"/>
                      <a:pt x="5707" y="2750"/>
                    </a:cubicBezTo>
                    <a:cubicBezTo>
                      <a:pt x="5976" y="2953"/>
                      <a:pt x="6234" y="3148"/>
                      <a:pt x="6472" y="3332"/>
                    </a:cubicBezTo>
                    <a:cubicBezTo>
                      <a:pt x="6713" y="3515"/>
                      <a:pt x="6860" y="3628"/>
                      <a:pt x="6914" y="3662"/>
                    </a:cubicBezTo>
                    <a:cubicBezTo>
                      <a:pt x="7174" y="3518"/>
                      <a:pt x="7441" y="3399"/>
                      <a:pt x="7707" y="3303"/>
                    </a:cubicBezTo>
                    <a:cubicBezTo>
                      <a:pt x="7973" y="3210"/>
                      <a:pt x="8248" y="3120"/>
                      <a:pt x="8528" y="3030"/>
                    </a:cubicBezTo>
                    <a:cubicBezTo>
                      <a:pt x="8528" y="2922"/>
                      <a:pt x="8540" y="2699"/>
                      <a:pt x="8568" y="2363"/>
                    </a:cubicBezTo>
                    <a:cubicBezTo>
                      <a:pt x="8596" y="2033"/>
                      <a:pt x="8636" y="1694"/>
                      <a:pt x="8690" y="1352"/>
                    </a:cubicBezTo>
                    <a:cubicBezTo>
                      <a:pt x="8744" y="1011"/>
                      <a:pt x="8814" y="697"/>
                      <a:pt x="8899" y="418"/>
                    </a:cubicBezTo>
                    <a:cubicBezTo>
                      <a:pt x="8984" y="141"/>
                      <a:pt x="9084" y="0"/>
                      <a:pt x="9191" y="0"/>
                    </a:cubicBezTo>
                    <a:lnTo>
                      <a:pt x="12406" y="0"/>
                    </a:lnTo>
                    <a:cubicBezTo>
                      <a:pt x="12531" y="0"/>
                      <a:pt x="12618" y="68"/>
                      <a:pt x="12664" y="203"/>
                    </a:cubicBezTo>
                    <a:cubicBezTo>
                      <a:pt x="12771" y="644"/>
                      <a:pt x="12848" y="1107"/>
                      <a:pt x="12893" y="1595"/>
                    </a:cubicBezTo>
                    <a:cubicBezTo>
                      <a:pt x="12938" y="2084"/>
                      <a:pt x="13001" y="2561"/>
                      <a:pt x="13083" y="3030"/>
                    </a:cubicBezTo>
                    <a:cubicBezTo>
                      <a:pt x="13363" y="3100"/>
                      <a:pt x="13632" y="3185"/>
                      <a:pt x="13890" y="3284"/>
                    </a:cubicBezTo>
                    <a:cubicBezTo>
                      <a:pt x="14148" y="3385"/>
                      <a:pt x="14403" y="3512"/>
                      <a:pt x="14655" y="3662"/>
                    </a:cubicBezTo>
                    <a:cubicBezTo>
                      <a:pt x="14729" y="3611"/>
                      <a:pt x="14881" y="3490"/>
                      <a:pt x="15117" y="3303"/>
                    </a:cubicBezTo>
                    <a:cubicBezTo>
                      <a:pt x="15352" y="3120"/>
                      <a:pt x="15604" y="2925"/>
                      <a:pt x="15870" y="2722"/>
                    </a:cubicBezTo>
                    <a:cubicBezTo>
                      <a:pt x="16136" y="2521"/>
                      <a:pt x="16377" y="2341"/>
                      <a:pt x="16589" y="2183"/>
                    </a:cubicBezTo>
                    <a:cubicBezTo>
                      <a:pt x="16802" y="2024"/>
                      <a:pt x="16935" y="1945"/>
                      <a:pt x="16989" y="1945"/>
                    </a:cubicBezTo>
                    <a:cubicBezTo>
                      <a:pt x="17043" y="1945"/>
                      <a:pt x="17210" y="2072"/>
                      <a:pt x="17490" y="2321"/>
                    </a:cubicBezTo>
                    <a:cubicBezTo>
                      <a:pt x="17771" y="2569"/>
                      <a:pt x="18065" y="2849"/>
                      <a:pt x="18371" y="3162"/>
                    </a:cubicBezTo>
                    <a:cubicBezTo>
                      <a:pt x="18680" y="3479"/>
                      <a:pt x="18957" y="3775"/>
                      <a:pt x="19207" y="4049"/>
                    </a:cubicBezTo>
                    <a:cubicBezTo>
                      <a:pt x="19453" y="4323"/>
                      <a:pt x="19578" y="4498"/>
                      <a:pt x="19578" y="4571"/>
                    </a:cubicBezTo>
                    <a:cubicBezTo>
                      <a:pt x="19578" y="4605"/>
                      <a:pt x="19498" y="4735"/>
                      <a:pt x="19343" y="4955"/>
                    </a:cubicBezTo>
                    <a:cubicBezTo>
                      <a:pt x="19184" y="5175"/>
                      <a:pt x="19008" y="5416"/>
                      <a:pt x="18813" y="5678"/>
                    </a:cubicBezTo>
                    <a:cubicBezTo>
                      <a:pt x="18617" y="5938"/>
                      <a:pt x="18428" y="6189"/>
                      <a:pt x="18241" y="6429"/>
                    </a:cubicBezTo>
                    <a:cubicBezTo>
                      <a:pt x="18057" y="6667"/>
                      <a:pt x="17946" y="6813"/>
                      <a:pt x="17909" y="6867"/>
                    </a:cubicBezTo>
                    <a:moveTo>
                      <a:pt x="10806" y="14044"/>
                    </a:moveTo>
                    <a:cubicBezTo>
                      <a:pt x="11248" y="14044"/>
                      <a:pt x="11670" y="13957"/>
                      <a:pt x="12066" y="13779"/>
                    </a:cubicBezTo>
                    <a:cubicBezTo>
                      <a:pt x="12463" y="13607"/>
                      <a:pt x="12805" y="13370"/>
                      <a:pt x="13091" y="13070"/>
                    </a:cubicBezTo>
                    <a:cubicBezTo>
                      <a:pt x="13375" y="12774"/>
                      <a:pt x="13604" y="12429"/>
                      <a:pt x="13783" y="12031"/>
                    </a:cubicBezTo>
                    <a:cubicBezTo>
                      <a:pt x="13958" y="11633"/>
                      <a:pt x="14046" y="11215"/>
                      <a:pt x="14046" y="10775"/>
                    </a:cubicBezTo>
                    <a:cubicBezTo>
                      <a:pt x="14046" y="10334"/>
                      <a:pt x="13958" y="9919"/>
                      <a:pt x="13783" y="9530"/>
                    </a:cubicBezTo>
                    <a:cubicBezTo>
                      <a:pt x="13604" y="9143"/>
                      <a:pt x="13375" y="8801"/>
                      <a:pt x="13091" y="8502"/>
                    </a:cubicBezTo>
                    <a:cubicBezTo>
                      <a:pt x="12805" y="8206"/>
                      <a:pt x="12463" y="7974"/>
                      <a:pt x="12066" y="7808"/>
                    </a:cubicBezTo>
                    <a:cubicBezTo>
                      <a:pt x="11670" y="7641"/>
                      <a:pt x="11248" y="7556"/>
                      <a:pt x="10806" y="7556"/>
                    </a:cubicBezTo>
                    <a:cubicBezTo>
                      <a:pt x="10361" y="7556"/>
                      <a:pt x="9939" y="7641"/>
                      <a:pt x="9537" y="7808"/>
                    </a:cubicBezTo>
                    <a:cubicBezTo>
                      <a:pt x="9135" y="7974"/>
                      <a:pt x="8786" y="8206"/>
                      <a:pt x="8494" y="8502"/>
                    </a:cubicBezTo>
                    <a:cubicBezTo>
                      <a:pt x="8200" y="8801"/>
                      <a:pt x="7970" y="9143"/>
                      <a:pt x="7800" y="9530"/>
                    </a:cubicBezTo>
                    <a:cubicBezTo>
                      <a:pt x="7633" y="9919"/>
                      <a:pt x="7551" y="10334"/>
                      <a:pt x="7551" y="10775"/>
                    </a:cubicBezTo>
                    <a:cubicBezTo>
                      <a:pt x="7551" y="11215"/>
                      <a:pt x="7633" y="11633"/>
                      <a:pt x="7800" y="12031"/>
                    </a:cubicBezTo>
                    <a:cubicBezTo>
                      <a:pt x="7970" y="12429"/>
                      <a:pt x="8200" y="12774"/>
                      <a:pt x="8494" y="13070"/>
                    </a:cubicBezTo>
                    <a:cubicBezTo>
                      <a:pt x="8786" y="13370"/>
                      <a:pt x="9135" y="13607"/>
                      <a:pt x="9537" y="13779"/>
                    </a:cubicBezTo>
                    <a:cubicBezTo>
                      <a:pt x="9939" y="13957"/>
                      <a:pt x="10361" y="14044"/>
                      <a:pt x="10806" y="14044"/>
                    </a:cubicBezTo>
                  </a:path>
                </a:pathLst>
              </a:custGeom>
              <a:solidFill>
                <a:schemeClr val="bg1"/>
              </a:solidFill>
              <a:ln w="12700" cap="flat">
                <a:noFill/>
                <a:miter lim="400000"/>
              </a:ln>
              <a:effectLst/>
            </p:spPr>
            <p:txBody>
              <a:bodyPr lIns="28575" tIns="28575" rIns="28575" bIns="28575" anchor="ctr"/>
              <a:lstStyle/>
              <a:p>
                <a:endParaRPr lang="tr-TR"/>
              </a:p>
            </p:txBody>
          </p:sp>
          <p:sp>
            <p:nvSpPr>
              <p:cNvPr id="21" name="Shape 1486"/>
              <p:cNvSpPr/>
              <p:nvPr userDrawn="1"/>
            </p:nvSpPr>
            <p:spPr bwMode="auto">
              <a:xfrm>
                <a:off x="721711" y="2626985"/>
                <a:ext cx="308929" cy="353063"/>
              </a:xfrm>
              <a:custGeom>
                <a:avLst/>
                <a:gdLst/>
                <a:ahLst/>
                <a:cxnLst>
                  <a:cxn ang="0">
                    <a:pos x="wd2" y="hd2"/>
                  </a:cxn>
                  <a:cxn ang="5400000">
                    <a:pos x="wd2" y="hd2"/>
                  </a:cxn>
                  <a:cxn ang="10800000">
                    <a:pos x="wd2" y="hd2"/>
                  </a:cxn>
                  <a:cxn ang="16200000">
                    <a:pos x="wd2" y="hd2"/>
                  </a:cxn>
                </a:cxnLst>
                <a:rect l="0" t="0" r="r" b="b"/>
                <a:pathLst>
                  <a:path w="21600" h="21600" extrusionOk="0">
                    <a:moveTo>
                      <a:pt x="536" y="6464"/>
                    </a:moveTo>
                    <a:cubicBezTo>
                      <a:pt x="386" y="6464"/>
                      <a:pt x="262" y="6412"/>
                      <a:pt x="155" y="6306"/>
                    </a:cubicBezTo>
                    <a:cubicBezTo>
                      <a:pt x="49" y="6202"/>
                      <a:pt x="0" y="6075"/>
                      <a:pt x="0" y="5925"/>
                    </a:cubicBezTo>
                    <a:lnTo>
                      <a:pt x="0" y="538"/>
                    </a:lnTo>
                    <a:cubicBezTo>
                      <a:pt x="0" y="389"/>
                      <a:pt x="49" y="265"/>
                      <a:pt x="155" y="158"/>
                    </a:cubicBezTo>
                    <a:cubicBezTo>
                      <a:pt x="262" y="52"/>
                      <a:pt x="386" y="0"/>
                      <a:pt x="536" y="0"/>
                    </a:cubicBezTo>
                    <a:lnTo>
                      <a:pt x="5925" y="0"/>
                    </a:lnTo>
                    <a:cubicBezTo>
                      <a:pt x="6072" y="0"/>
                      <a:pt x="6202" y="52"/>
                      <a:pt x="6320" y="158"/>
                    </a:cubicBezTo>
                    <a:cubicBezTo>
                      <a:pt x="6432" y="265"/>
                      <a:pt x="6487" y="389"/>
                      <a:pt x="6487" y="538"/>
                    </a:cubicBezTo>
                    <a:lnTo>
                      <a:pt x="6487" y="5925"/>
                    </a:lnTo>
                    <a:cubicBezTo>
                      <a:pt x="6487" y="6075"/>
                      <a:pt x="6432" y="6202"/>
                      <a:pt x="6320" y="6306"/>
                    </a:cubicBezTo>
                    <a:cubicBezTo>
                      <a:pt x="6202" y="6412"/>
                      <a:pt x="6072" y="6464"/>
                      <a:pt x="5925" y="6464"/>
                    </a:cubicBezTo>
                    <a:lnTo>
                      <a:pt x="536" y="6464"/>
                    </a:lnTo>
                    <a:close/>
                    <a:moveTo>
                      <a:pt x="21059" y="8105"/>
                    </a:moveTo>
                    <a:cubicBezTo>
                      <a:pt x="21206" y="8105"/>
                      <a:pt x="21335" y="8157"/>
                      <a:pt x="21439" y="8258"/>
                    </a:cubicBezTo>
                    <a:cubicBezTo>
                      <a:pt x="21542" y="8358"/>
                      <a:pt x="21600" y="8488"/>
                      <a:pt x="21600" y="8643"/>
                    </a:cubicBezTo>
                    <a:lnTo>
                      <a:pt x="21600" y="12614"/>
                    </a:lnTo>
                    <a:cubicBezTo>
                      <a:pt x="21600" y="13855"/>
                      <a:pt x="21315" y="15021"/>
                      <a:pt x="20751" y="16115"/>
                    </a:cubicBezTo>
                    <a:cubicBezTo>
                      <a:pt x="20183" y="17209"/>
                      <a:pt x="19412" y="18159"/>
                      <a:pt x="18433" y="18968"/>
                    </a:cubicBezTo>
                    <a:cubicBezTo>
                      <a:pt x="17454" y="19775"/>
                      <a:pt x="16314" y="20417"/>
                      <a:pt x="15001" y="20892"/>
                    </a:cubicBezTo>
                    <a:cubicBezTo>
                      <a:pt x="13691" y="21364"/>
                      <a:pt x="12291" y="21600"/>
                      <a:pt x="10803" y="21600"/>
                    </a:cubicBezTo>
                    <a:cubicBezTo>
                      <a:pt x="9297" y="21600"/>
                      <a:pt x="7892" y="21364"/>
                      <a:pt x="6588" y="20892"/>
                    </a:cubicBezTo>
                    <a:cubicBezTo>
                      <a:pt x="5283" y="20417"/>
                      <a:pt x="4140" y="19775"/>
                      <a:pt x="3161" y="18968"/>
                    </a:cubicBezTo>
                    <a:cubicBezTo>
                      <a:pt x="2182" y="18159"/>
                      <a:pt x="1411" y="17212"/>
                      <a:pt x="844" y="16121"/>
                    </a:cubicBezTo>
                    <a:cubicBezTo>
                      <a:pt x="279" y="15032"/>
                      <a:pt x="0" y="13866"/>
                      <a:pt x="0" y="12614"/>
                    </a:cubicBezTo>
                    <a:lnTo>
                      <a:pt x="0" y="8643"/>
                    </a:lnTo>
                    <a:cubicBezTo>
                      <a:pt x="0" y="8496"/>
                      <a:pt x="49" y="8370"/>
                      <a:pt x="155" y="8263"/>
                    </a:cubicBezTo>
                    <a:cubicBezTo>
                      <a:pt x="262" y="8160"/>
                      <a:pt x="386" y="8105"/>
                      <a:pt x="536" y="8105"/>
                    </a:cubicBezTo>
                    <a:lnTo>
                      <a:pt x="5925" y="8105"/>
                    </a:lnTo>
                    <a:cubicBezTo>
                      <a:pt x="6072" y="8105"/>
                      <a:pt x="6202" y="8157"/>
                      <a:pt x="6320" y="8257"/>
                    </a:cubicBezTo>
                    <a:cubicBezTo>
                      <a:pt x="6432" y="8358"/>
                      <a:pt x="6487" y="8488"/>
                      <a:pt x="6487" y="8643"/>
                    </a:cubicBezTo>
                    <a:lnTo>
                      <a:pt x="6487" y="12614"/>
                    </a:lnTo>
                    <a:cubicBezTo>
                      <a:pt x="6487" y="12881"/>
                      <a:pt x="6596" y="13155"/>
                      <a:pt x="6801" y="13440"/>
                    </a:cubicBezTo>
                    <a:cubicBezTo>
                      <a:pt x="7005" y="13725"/>
                      <a:pt x="7299" y="13993"/>
                      <a:pt x="7676" y="14246"/>
                    </a:cubicBezTo>
                    <a:cubicBezTo>
                      <a:pt x="8050" y="14500"/>
                      <a:pt x="8505" y="14704"/>
                      <a:pt x="9032" y="14865"/>
                    </a:cubicBezTo>
                    <a:cubicBezTo>
                      <a:pt x="9562" y="15029"/>
                      <a:pt x="10152" y="15107"/>
                      <a:pt x="10803" y="15107"/>
                    </a:cubicBezTo>
                    <a:cubicBezTo>
                      <a:pt x="11448" y="15107"/>
                      <a:pt x="12038" y="15029"/>
                      <a:pt x="12577" y="14865"/>
                    </a:cubicBezTo>
                    <a:cubicBezTo>
                      <a:pt x="13112" y="14704"/>
                      <a:pt x="13567" y="14500"/>
                      <a:pt x="13944" y="14246"/>
                    </a:cubicBezTo>
                    <a:cubicBezTo>
                      <a:pt x="14321" y="13993"/>
                      <a:pt x="14615" y="13722"/>
                      <a:pt x="14822" y="13440"/>
                    </a:cubicBezTo>
                    <a:cubicBezTo>
                      <a:pt x="15030" y="13155"/>
                      <a:pt x="15130" y="12881"/>
                      <a:pt x="15130" y="12614"/>
                    </a:cubicBezTo>
                    <a:lnTo>
                      <a:pt x="15130" y="8643"/>
                    </a:lnTo>
                    <a:cubicBezTo>
                      <a:pt x="15130" y="8286"/>
                      <a:pt x="15312" y="8105"/>
                      <a:pt x="15672" y="8105"/>
                    </a:cubicBezTo>
                    <a:lnTo>
                      <a:pt x="21059" y="8105"/>
                    </a:lnTo>
                    <a:close/>
                    <a:moveTo>
                      <a:pt x="21059" y="3"/>
                    </a:moveTo>
                    <a:cubicBezTo>
                      <a:pt x="21206" y="3"/>
                      <a:pt x="21335" y="55"/>
                      <a:pt x="21439" y="161"/>
                    </a:cubicBezTo>
                    <a:cubicBezTo>
                      <a:pt x="21542" y="268"/>
                      <a:pt x="21600" y="392"/>
                      <a:pt x="21600" y="541"/>
                    </a:cubicBezTo>
                    <a:lnTo>
                      <a:pt x="21600" y="5928"/>
                    </a:lnTo>
                    <a:cubicBezTo>
                      <a:pt x="21600" y="6078"/>
                      <a:pt x="21542" y="6205"/>
                      <a:pt x="21439" y="6308"/>
                    </a:cubicBezTo>
                    <a:cubicBezTo>
                      <a:pt x="21335" y="6415"/>
                      <a:pt x="21206" y="6467"/>
                      <a:pt x="21059" y="6467"/>
                    </a:cubicBezTo>
                    <a:lnTo>
                      <a:pt x="15672" y="6467"/>
                    </a:lnTo>
                    <a:cubicBezTo>
                      <a:pt x="15312" y="6467"/>
                      <a:pt x="15130" y="6288"/>
                      <a:pt x="15130" y="5928"/>
                    </a:cubicBezTo>
                    <a:lnTo>
                      <a:pt x="15130" y="541"/>
                    </a:lnTo>
                    <a:cubicBezTo>
                      <a:pt x="15130" y="392"/>
                      <a:pt x="15182" y="268"/>
                      <a:pt x="15283" y="161"/>
                    </a:cubicBezTo>
                    <a:cubicBezTo>
                      <a:pt x="15384" y="55"/>
                      <a:pt x="15513" y="3"/>
                      <a:pt x="15672" y="3"/>
                    </a:cubicBezTo>
                    <a:lnTo>
                      <a:pt x="21059" y="3"/>
                    </a:lnTo>
                    <a:close/>
                  </a:path>
                </a:pathLst>
              </a:custGeom>
              <a:solidFill>
                <a:schemeClr val="bg1"/>
              </a:solidFill>
              <a:ln w="12700" cap="flat">
                <a:noFill/>
                <a:miter lim="400000"/>
              </a:ln>
              <a:effectLst/>
            </p:spPr>
            <p:txBody>
              <a:bodyPr lIns="28575" tIns="28575" rIns="28575" bIns="28575" anchor="ctr"/>
              <a:lstStyle/>
              <a:p>
                <a:endParaRPr lang="tr-TR"/>
              </a:p>
            </p:txBody>
          </p:sp>
          <p:sp>
            <p:nvSpPr>
              <p:cNvPr id="22" name="Shape 1492"/>
              <p:cNvSpPr/>
              <p:nvPr userDrawn="1"/>
            </p:nvSpPr>
            <p:spPr bwMode="auto">
              <a:xfrm>
                <a:off x="709702" y="3619143"/>
                <a:ext cx="361087" cy="345038"/>
              </a:xfrm>
              <a:custGeom>
                <a:avLst/>
                <a:gdLst/>
                <a:ahLst/>
                <a:cxnLst>
                  <a:cxn ang="0">
                    <a:pos x="wd2" y="hd2"/>
                  </a:cxn>
                  <a:cxn ang="5400000">
                    <a:pos x="wd2" y="hd2"/>
                  </a:cxn>
                  <a:cxn ang="10800000">
                    <a:pos x="wd2" y="hd2"/>
                  </a:cxn>
                  <a:cxn ang="16200000">
                    <a:pos x="wd2" y="hd2"/>
                  </a:cxn>
                </a:cxnLst>
                <a:rect l="0" t="0" r="r" b="b"/>
                <a:pathLst>
                  <a:path w="21591" h="21498" extrusionOk="0">
                    <a:moveTo>
                      <a:pt x="14059" y="6524"/>
                    </a:moveTo>
                    <a:cubicBezTo>
                      <a:pt x="13646" y="6524"/>
                      <a:pt x="13257" y="6670"/>
                      <a:pt x="12887" y="6962"/>
                    </a:cubicBezTo>
                    <a:cubicBezTo>
                      <a:pt x="12520" y="7257"/>
                      <a:pt x="12156" y="7651"/>
                      <a:pt x="11798" y="8139"/>
                    </a:cubicBezTo>
                    <a:cubicBezTo>
                      <a:pt x="11441" y="8626"/>
                      <a:pt x="11081" y="9184"/>
                      <a:pt x="10727" y="9814"/>
                    </a:cubicBezTo>
                    <a:cubicBezTo>
                      <a:pt x="10372" y="10445"/>
                      <a:pt x="10017" y="11093"/>
                      <a:pt x="9665" y="11765"/>
                    </a:cubicBezTo>
                    <a:cubicBezTo>
                      <a:pt x="9234" y="12585"/>
                      <a:pt x="8794" y="13394"/>
                      <a:pt x="8336" y="14196"/>
                    </a:cubicBezTo>
                    <a:cubicBezTo>
                      <a:pt x="7876" y="14996"/>
                      <a:pt x="7384" y="15717"/>
                      <a:pt x="6858" y="16357"/>
                    </a:cubicBezTo>
                    <a:cubicBezTo>
                      <a:pt x="6330" y="16996"/>
                      <a:pt x="5752" y="17510"/>
                      <a:pt x="5119" y="17898"/>
                    </a:cubicBezTo>
                    <a:cubicBezTo>
                      <a:pt x="4485" y="18289"/>
                      <a:pt x="3788" y="18488"/>
                      <a:pt x="3022" y="18488"/>
                    </a:cubicBezTo>
                    <a:lnTo>
                      <a:pt x="458" y="18488"/>
                    </a:lnTo>
                    <a:cubicBezTo>
                      <a:pt x="333" y="18488"/>
                      <a:pt x="225" y="18432"/>
                      <a:pt x="135" y="18324"/>
                    </a:cubicBezTo>
                    <a:cubicBezTo>
                      <a:pt x="44" y="18219"/>
                      <a:pt x="0" y="18091"/>
                      <a:pt x="0" y="17942"/>
                    </a:cubicBezTo>
                    <a:lnTo>
                      <a:pt x="0" y="15790"/>
                    </a:lnTo>
                    <a:cubicBezTo>
                      <a:pt x="0" y="15638"/>
                      <a:pt x="44" y="15513"/>
                      <a:pt x="135" y="15411"/>
                    </a:cubicBezTo>
                    <a:cubicBezTo>
                      <a:pt x="225" y="15311"/>
                      <a:pt x="333" y="15256"/>
                      <a:pt x="458" y="15256"/>
                    </a:cubicBezTo>
                    <a:lnTo>
                      <a:pt x="3022" y="15256"/>
                    </a:lnTo>
                    <a:cubicBezTo>
                      <a:pt x="3421" y="15256"/>
                      <a:pt x="3810" y="15113"/>
                      <a:pt x="4189" y="14824"/>
                    </a:cubicBezTo>
                    <a:cubicBezTo>
                      <a:pt x="4568" y="14538"/>
                      <a:pt x="4933" y="14150"/>
                      <a:pt x="5285" y="13665"/>
                    </a:cubicBezTo>
                    <a:cubicBezTo>
                      <a:pt x="5637" y="13180"/>
                      <a:pt x="5985" y="12623"/>
                      <a:pt x="6340" y="11995"/>
                    </a:cubicBezTo>
                    <a:cubicBezTo>
                      <a:pt x="6692" y="11367"/>
                      <a:pt x="7042" y="10716"/>
                      <a:pt x="7394" y="10045"/>
                    </a:cubicBezTo>
                    <a:cubicBezTo>
                      <a:pt x="7822" y="9225"/>
                      <a:pt x="8270" y="8407"/>
                      <a:pt x="8735" y="7599"/>
                    </a:cubicBezTo>
                    <a:cubicBezTo>
                      <a:pt x="9200" y="6790"/>
                      <a:pt x="9696" y="6063"/>
                      <a:pt x="10223" y="5421"/>
                    </a:cubicBezTo>
                    <a:cubicBezTo>
                      <a:pt x="10749" y="4776"/>
                      <a:pt x="11324" y="4262"/>
                      <a:pt x="11950" y="3876"/>
                    </a:cubicBezTo>
                    <a:cubicBezTo>
                      <a:pt x="12574" y="3488"/>
                      <a:pt x="13276" y="3293"/>
                      <a:pt x="14057" y="3293"/>
                    </a:cubicBezTo>
                    <a:lnTo>
                      <a:pt x="16435" y="3293"/>
                    </a:lnTo>
                    <a:lnTo>
                      <a:pt x="16435" y="712"/>
                    </a:lnTo>
                    <a:cubicBezTo>
                      <a:pt x="16435" y="329"/>
                      <a:pt x="16530" y="102"/>
                      <a:pt x="16721" y="23"/>
                    </a:cubicBezTo>
                    <a:cubicBezTo>
                      <a:pt x="16914" y="-50"/>
                      <a:pt x="17147" y="49"/>
                      <a:pt x="17418" y="318"/>
                    </a:cubicBezTo>
                    <a:lnTo>
                      <a:pt x="21331" y="4203"/>
                    </a:lnTo>
                    <a:cubicBezTo>
                      <a:pt x="21512" y="4373"/>
                      <a:pt x="21598" y="4583"/>
                      <a:pt x="21588" y="4834"/>
                    </a:cubicBezTo>
                    <a:cubicBezTo>
                      <a:pt x="21588" y="5103"/>
                      <a:pt x="21502" y="5322"/>
                      <a:pt x="21331" y="5488"/>
                    </a:cubicBezTo>
                    <a:lnTo>
                      <a:pt x="17418" y="9362"/>
                    </a:lnTo>
                    <a:cubicBezTo>
                      <a:pt x="17147" y="9630"/>
                      <a:pt x="16914" y="9727"/>
                      <a:pt x="16721" y="9645"/>
                    </a:cubicBezTo>
                    <a:cubicBezTo>
                      <a:pt x="16530" y="9569"/>
                      <a:pt x="16435" y="9338"/>
                      <a:pt x="16435" y="8956"/>
                    </a:cubicBezTo>
                    <a:lnTo>
                      <a:pt x="16435" y="6524"/>
                    </a:lnTo>
                    <a:lnTo>
                      <a:pt x="14059" y="6524"/>
                    </a:lnTo>
                    <a:close/>
                    <a:moveTo>
                      <a:pt x="462" y="6495"/>
                    </a:moveTo>
                    <a:cubicBezTo>
                      <a:pt x="338" y="6495"/>
                      <a:pt x="230" y="6449"/>
                      <a:pt x="139" y="6349"/>
                    </a:cubicBezTo>
                    <a:cubicBezTo>
                      <a:pt x="49" y="6250"/>
                      <a:pt x="5" y="6127"/>
                      <a:pt x="5" y="5978"/>
                    </a:cubicBezTo>
                    <a:lnTo>
                      <a:pt x="5" y="3824"/>
                    </a:lnTo>
                    <a:cubicBezTo>
                      <a:pt x="5" y="3462"/>
                      <a:pt x="157" y="3287"/>
                      <a:pt x="462" y="3293"/>
                    </a:cubicBezTo>
                    <a:lnTo>
                      <a:pt x="3027" y="3293"/>
                    </a:lnTo>
                    <a:cubicBezTo>
                      <a:pt x="3560" y="3293"/>
                      <a:pt x="4054" y="3389"/>
                      <a:pt x="4514" y="3573"/>
                    </a:cubicBezTo>
                    <a:cubicBezTo>
                      <a:pt x="4974" y="3763"/>
                      <a:pt x="5410" y="4022"/>
                      <a:pt x="5821" y="4358"/>
                    </a:cubicBezTo>
                    <a:cubicBezTo>
                      <a:pt x="6229" y="4691"/>
                      <a:pt x="6609" y="5085"/>
                      <a:pt x="6963" y="5532"/>
                    </a:cubicBezTo>
                    <a:cubicBezTo>
                      <a:pt x="7318" y="5979"/>
                      <a:pt x="7656" y="6463"/>
                      <a:pt x="7994" y="6983"/>
                    </a:cubicBezTo>
                    <a:cubicBezTo>
                      <a:pt x="7519" y="7824"/>
                      <a:pt x="7059" y="8653"/>
                      <a:pt x="6621" y="9473"/>
                    </a:cubicBezTo>
                    <a:cubicBezTo>
                      <a:pt x="6589" y="9549"/>
                      <a:pt x="6557" y="9610"/>
                      <a:pt x="6516" y="9668"/>
                    </a:cubicBezTo>
                    <a:cubicBezTo>
                      <a:pt x="6477" y="9727"/>
                      <a:pt x="6442" y="9794"/>
                      <a:pt x="6410" y="9876"/>
                    </a:cubicBezTo>
                    <a:cubicBezTo>
                      <a:pt x="5862" y="8927"/>
                      <a:pt x="5319" y="8127"/>
                      <a:pt x="4776" y="7473"/>
                    </a:cubicBezTo>
                    <a:cubicBezTo>
                      <a:pt x="4233" y="6822"/>
                      <a:pt x="3651" y="6495"/>
                      <a:pt x="3024" y="6495"/>
                    </a:cubicBezTo>
                    <a:lnTo>
                      <a:pt x="462" y="6495"/>
                    </a:lnTo>
                    <a:close/>
                    <a:moveTo>
                      <a:pt x="21333" y="15997"/>
                    </a:moveTo>
                    <a:cubicBezTo>
                      <a:pt x="21514" y="16167"/>
                      <a:pt x="21600" y="16386"/>
                      <a:pt x="21590" y="16657"/>
                    </a:cubicBezTo>
                    <a:cubicBezTo>
                      <a:pt x="21590" y="16908"/>
                      <a:pt x="21505" y="17116"/>
                      <a:pt x="21333" y="17285"/>
                    </a:cubicBezTo>
                    <a:lnTo>
                      <a:pt x="17421" y="21182"/>
                    </a:lnTo>
                    <a:cubicBezTo>
                      <a:pt x="17149" y="21454"/>
                      <a:pt x="16917" y="21550"/>
                      <a:pt x="16724" y="21471"/>
                    </a:cubicBezTo>
                    <a:cubicBezTo>
                      <a:pt x="16533" y="21392"/>
                      <a:pt x="16437" y="21162"/>
                      <a:pt x="16437" y="20779"/>
                    </a:cubicBezTo>
                    <a:lnTo>
                      <a:pt x="16437" y="18432"/>
                    </a:lnTo>
                    <a:lnTo>
                      <a:pt x="14059" y="18432"/>
                    </a:lnTo>
                    <a:cubicBezTo>
                      <a:pt x="13528" y="18432"/>
                      <a:pt x="13031" y="18336"/>
                      <a:pt x="12574" y="18143"/>
                    </a:cubicBezTo>
                    <a:cubicBezTo>
                      <a:pt x="12114" y="17953"/>
                      <a:pt x="11681" y="17691"/>
                      <a:pt x="11280" y="17355"/>
                    </a:cubicBezTo>
                    <a:cubicBezTo>
                      <a:pt x="10878" y="17019"/>
                      <a:pt x="10497" y="16628"/>
                      <a:pt x="10137" y="16181"/>
                    </a:cubicBezTo>
                    <a:cubicBezTo>
                      <a:pt x="9780" y="15732"/>
                      <a:pt x="9440" y="15253"/>
                      <a:pt x="9119" y="14739"/>
                    </a:cubicBezTo>
                    <a:cubicBezTo>
                      <a:pt x="9344" y="14360"/>
                      <a:pt x="9567" y="13963"/>
                      <a:pt x="9780" y="13551"/>
                    </a:cubicBezTo>
                    <a:cubicBezTo>
                      <a:pt x="9995" y="13142"/>
                      <a:pt x="10218" y="12740"/>
                      <a:pt x="10443" y="12337"/>
                    </a:cubicBezTo>
                    <a:cubicBezTo>
                      <a:pt x="10475" y="12246"/>
                      <a:pt x="10514" y="12165"/>
                      <a:pt x="10560" y="12091"/>
                    </a:cubicBezTo>
                    <a:cubicBezTo>
                      <a:pt x="10609" y="12024"/>
                      <a:pt x="10646" y="11940"/>
                      <a:pt x="10680" y="11846"/>
                    </a:cubicBezTo>
                    <a:cubicBezTo>
                      <a:pt x="11226" y="12798"/>
                      <a:pt x="11769" y="13592"/>
                      <a:pt x="12315" y="14231"/>
                    </a:cubicBezTo>
                    <a:cubicBezTo>
                      <a:pt x="12855" y="14868"/>
                      <a:pt x="13440" y="15189"/>
                      <a:pt x="14064" y="15189"/>
                    </a:cubicBezTo>
                    <a:lnTo>
                      <a:pt x="16442" y="15189"/>
                    </a:lnTo>
                    <a:lnTo>
                      <a:pt x="16442" y="12532"/>
                    </a:lnTo>
                    <a:cubicBezTo>
                      <a:pt x="16442" y="12153"/>
                      <a:pt x="16538" y="11922"/>
                      <a:pt x="16728" y="11846"/>
                    </a:cubicBezTo>
                    <a:cubicBezTo>
                      <a:pt x="16922" y="11773"/>
                      <a:pt x="17154" y="11867"/>
                      <a:pt x="17426" y="12126"/>
                    </a:cubicBezTo>
                    <a:lnTo>
                      <a:pt x="21333" y="15997"/>
                    </a:lnTo>
                    <a:close/>
                  </a:path>
                </a:pathLst>
              </a:custGeom>
              <a:solidFill>
                <a:schemeClr val="bg1"/>
              </a:solidFill>
              <a:ln w="12700" cap="flat">
                <a:noFill/>
                <a:miter lim="400000"/>
              </a:ln>
              <a:effectLst/>
            </p:spPr>
            <p:txBody>
              <a:bodyPr lIns="28575" tIns="28575" rIns="28575" bIns="28575" anchor="ctr"/>
              <a:lstStyle/>
              <a:p>
                <a:endParaRPr lang="tr-TR"/>
              </a:p>
            </p:txBody>
          </p:sp>
          <p:sp>
            <p:nvSpPr>
              <p:cNvPr id="23" name="Прямоугольник 88"/>
              <p:cNvSpPr/>
              <p:nvPr userDrawn="1"/>
            </p:nvSpPr>
            <p:spPr>
              <a:xfrm>
                <a:off x="3134718" y="2252223"/>
                <a:ext cx="4141504" cy="861171"/>
              </a:xfrm>
              <a:prstGeom prst="rect">
                <a:avLst/>
              </a:prstGeom>
            </p:spPr>
            <p:txBody>
              <a:bodyPr wrap="square">
                <a:noAutofit/>
              </a:bodyPr>
              <a:lstStyle/>
              <a:p>
                <a:pPr marL="0" indent="0">
                  <a:spcAft>
                    <a:spcPts val="0"/>
                  </a:spcAft>
                </a:pPr>
                <a:r>
                  <a:rPr lang="en-US" sz="2000" b="1" dirty="0">
                    <a:solidFill>
                      <a:srgbClr val="FFFFFF"/>
                    </a:solidFill>
                    <a:effectLst/>
                    <a:latin typeface="+mj-lt"/>
                    <a:ea typeface="Times New Roman" panose="02020603050405020304" pitchFamily="18" charset="0"/>
                  </a:rPr>
                  <a:t>ANKARA ÜNİVERSİTESİ </a:t>
                </a:r>
                <a:endParaRPr lang="tr-TR" sz="2000" dirty="0">
                  <a:effectLst/>
                  <a:latin typeface="+mj-lt"/>
                  <a:ea typeface="Times New Roman" panose="02020603050405020304" pitchFamily="18" charset="0"/>
                </a:endParaRPr>
              </a:p>
              <a:p>
                <a:pPr marL="0" indent="0">
                  <a:spcAft>
                    <a:spcPts val="0"/>
                  </a:spcAft>
                </a:pPr>
                <a:r>
                  <a:rPr lang="en-US" sz="2000" b="1" dirty="0">
                    <a:solidFill>
                      <a:srgbClr val="FFFFFF"/>
                    </a:solidFill>
                    <a:effectLst/>
                    <a:latin typeface="+mj-lt"/>
                    <a:ea typeface="Times New Roman" panose="02020603050405020304" pitchFamily="18" charset="0"/>
                  </a:rPr>
                  <a:t>ENFORMATİK BÖLÜMÜ TEZSİZ YÜKSEK LİSANS</a:t>
                </a:r>
                <a:endParaRPr lang="tr-TR" sz="2000" dirty="0">
                  <a:effectLst/>
                  <a:latin typeface="+mj-lt"/>
                  <a:ea typeface="Times New Roman" panose="02020603050405020304" pitchFamily="18" charset="0"/>
                </a:endParaRPr>
              </a:p>
            </p:txBody>
          </p:sp>
        </p:grpSp>
        <p:pic>
          <p:nvPicPr>
            <p:cNvPr id="9" name="Resim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43125" y="1504950"/>
              <a:ext cx="847725" cy="833755"/>
            </a:xfrm>
            <a:prstGeom prst="rect">
              <a:avLst/>
            </a:prstGeom>
          </p:spPr>
        </p:pic>
        <p:sp>
          <p:nvSpPr>
            <p:cNvPr id="10" name="Metin Kutusu 31"/>
            <p:cNvSpPr txBox="1"/>
            <p:nvPr userDrawn="1"/>
          </p:nvSpPr>
          <p:spPr>
            <a:xfrm>
              <a:off x="137130" y="343652"/>
              <a:ext cx="540000" cy="68400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indent="0">
                <a:lnSpc>
                  <a:spcPct val="150000"/>
                </a:lnSpc>
                <a:spcBef>
                  <a:spcPts val="600"/>
                </a:spcBef>
                <a:spcAft>
                  <a:spcPts val="600"/>
                </a:spcAft>
              </a:pPr>
              <a:r>
                <a:rPr lang="tr-TR" sz="3600" b="1" dirty="0">
                  <a:ln w="9525" cap="rnd" cmpd="sng" algn="ctr">
                    <a:solidFill>
                      <a:srgbClr val="FFFFFF"/>
                    </a:solidFill>
                    <a:prstDash val="solid"/>
                    <a:beve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226688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B8737FE4-256D-40E7-90FC-D1765659DE52}" type="datetime1">
              <a:rPr lang="tr-TR" smtClean="0"/>
              <a:pPr/>
              <a:t>13.6.2018</a:t>
            </a:fld>
            <a:endParaRPr lang="tr-TR"/>
          </a:p>
        </p:txBody>
      </p:sp>
      <p:sp>
        <p:nvSpPr>
          <p:cNvPr id="5" name="Altbilgi Yer Tutucusu 4"/>
          <p:cNvSpPr>
            <a:spLocks noGrp="1"/>
          </p:cNvSpPr>
          <p:nvPr>
            <p:ph type="ftr" sz="quarter" idx="11"/>
          </p:nvPr>
        </p:nvSpPr>
        <p:spPr/>
        <p:txBody>
          <a:bodyPr/>
          <a:lstStyle/>
          <a:p>
            <a:r>
              <a:rPr lang="tr-TR" smtClean="0"/>
              <a:t>ENFYL-851502</a:t>
            </a:r>
            <a:endParaRPr lang="tr-TR"/>
          </a:p>
        </p:txBody>
      </p:sp>
      <p:sp>
        <p:nvSpPr>
          <p:cNvPr id="6" name="Slayt Numarası Yer Tutucusu 5"/>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46979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F5B4AE66-5BBA-4EE4-A8EC-E5040E722C14}" type="datetime1">
              <a:rPr lang="tr-TR" smtClean="0"/>
              <a:pPr/>
              <a:t>13.6.2018</a:t>
            </a:fld>
            <a:endParaRPr lang="tr-TR"/>
          </a:p>
        </p:txBody>
      </p:sp>
      <p:sp>
        <p:nvSpPr>
          <p:cNvPr id="5" name="Altbilgi Yer Tutucusu 4"/>
          <p:cNvSpPr>
            <a:spLocks noGrp="1"/>
          </p:cNvSpPr>
          <p:nvPr>
            <p:ph type="ftr" sz="quarter" idx="11"/>
          </p:nvPr>
        </p:nvSpPr>
        <p:spPr/>
        <p:txBody>
          <a:bodyPr/>
          <a:lstStyle/>
          <a:p>
            <a:r>
              <a:rPr lang="tr-TR" smtClean="0"/>
              <a:t>ENFYL-851502</a:t>
            </a:r>
            <a:endParaRPr lang="tr-TR"/>
          </a:p>
        </p:txBody>
      </p:sp>
      <p:sp>
        <p:nvSpPr>
          <p:cNvPr id="6" name="Slayt Numarası Yer Tutucusu 5"/>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1749216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5150DE84-F59F-4E94-8927-2553509AC5DA}" type="datetime1">
              <a:rPr lang="tr-TR" smtClean="0"/>
              <a:pPr/>
              <a:t>13.6.2018</a:t>
            </a:fld>
            <a:endParaRPr lang="tr-TR"/>
          </a:p>
        </p:txBody>
      </p:sp>
      <p:sp>
        <p:nvSpPr>
          <p:cNvPr id="5" name="Altbilgi Yer Tutucusu 4"/>
          <p:cNvSpPr>
            <a:spLocks noGrp="1"/>
          </p:cNvSpPr>
          <p:nvPr>
            <p:ph type="ftr" sz="quarter" idx="11"/>
          </p:nvPr>
        </p:nvSpPr>
        <p:spPr>
          <a:xfrm>
            <a:off x="0" y="6413554"/>
            <a:ext cx="3006671" cy="444446"/>
          </a:xfrm>
        </p:spPr>
        <p:txBody>
          <a:bodyPr/>
          <a:lstStyle/>
          <a:p>
            <a:r>
              <a:rPr lang="tr-TR" smtClean="0"/>
              <a:t>ENFYL-851502</a:t>
            </a:r>
            <a:endParaRPr lang="tr-TR"/>
          </a:p>
        </p:txBody>
      </p:sp>
      <p:sp>
        <p:nvSpPr>
          <p:cNvPr id="6" name="Slayt Numarası Yer Tutucusu 5"/>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131383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F92ED1FC-AE31-4BD4-A04E-566252861AA1}" type="datetime1">
              <a:rPr lang="tr-TR" smtClean="0"/>
              <a:pPr/>
              <a:t>13.6.2018</a:t>
            </a:fld>
            <a:endParaRPr lang="tr-TR"/>
          </a:p>
        </p:txBody>
      </p:sp>
      <p:sp>
        <p:nvSpPr>
          <p:cNvPr id="5" name="Altbilgi Yer Tutucusu 4"/>
          <p:cNvSpPr>
            <a:spLocks noGrp="1"/>
          </p:cNvSpPr>
          <p:nvPr>
            <p:ph type="ftr" sz="quarter" idx="11"/>
          </p:nvPr>
        </p:nvSpPr>
        <p:spPr/>
        <p:txBody>
          <a:bodyPr/>
          <a:lstStyle/>
          <a:p>
            <a:r>
              <a:rPr lang="tr-TR" smtClean="0"/>
              <a:t>ENFYL-851502</a:t>
            </a:r>
            <a:endParaRPr lang="tr-TR"/>
          </a:p>
        </p:txBody>
      </p:sp>
      <p:sp>
        <p:nvSpPr>
          <p:cNvPr id="6" name="Slayt Numarası Yer Tutucusu 5"/>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535210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838200" y="6356350"/>
            <a:ext cx="2743200" cy="365125"/>
          </a:xfrm>
          <a:prstGeom prst="rect">
            <a:avLst/>
          </a:prstGeom>
        </p:spPr>
        <p:txBody>
          <a:bodyPr/>
          <a:lstStyle/>
          <a:p>
            <a:fld id="{FE3722FA-1C10-4FC5-BE90-B8AF285E6818}" type="datetime1">
              <a:rPr lang="tr-TR" smtClean="0"/>
              <a:pPr/>
              <a:t>13.6.2018</a:t>
            </a:fld>
            <a:endParaRPr lang="tr-TR"/>
          </a:p>
        </p:txBody>
      </p:sp>
      <p:sp>
        <p:nvSpPr>
          <p:cNvPr id="6" name="Altbilgi Yer Tutucusu 5"/>
          <p:cNvSpPr>
            <a:spLocks noGrp="1"/>
          </p:cNvSpPr>
          <p:nvPr>
            <p:ph type="ftr" sz="quarter" idx="11"/>
          </p:nvPr>
        </p:nvSpPr>
        <p:spPr/>
        <p:txBody>
          <a:bodyPr/>
          <a:lstStyle/>
          <a:p>
            <a:r>
              <a:rPr lang="tr-TR" smtClean="0"/>
              <a:t>ENFYL-851502</a:t>
            </a:r>
            <a:endParaRPr lang="tr-TR"/>
          </a:p>
        </p:txBody>
      </p:sp>
      <p:sp>
        <p:nvSpPr>
          <p:cNvPr id="7" name="Slayt Numarası Yer Tutucusu 6"/>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1555627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a:xfrm>
            <a:off x="838200" y="6356350"/>
            <a:ext cx="2743200" cy="365125"/>
          </a:xfrm>
          <a:prstGeom prst="rect">
            <a:avLst/>
          </a:prstGeom>
        </p:spPr>
        <p:txBody>
          <a:bodyPr/>
          <a:lstStyle/>
          <a:p>
            <a:fld id="{B3DF4311-9887-47A9-8C0B-70E2B8690B11}" type="datetime1">
              <a:rPr lang="tr-TR" smtClean="0"/>
              <a:pPr/>
              <a:t>13.6.2018</a:t>
            </a:fld>
            <a:endParaRPr lang="tr-TR"/>
          </a:p>
        </p:txBody>
      </p:sp>
      <p:sp>
        <p:nvSpPr>
          <p:cNvPr id="8" name="Altbilgi Yer Tutucusu 7"/>
          <p:cNvSpPr>
            <a:spLocks noGrp="1"/>
          </p:cNvSpPr>
          <p:nvPr>
            <p:ph type="ftr" sz="quarter" idx="11"/>
          </p:nvPr>
        </p:nvSpPr>
        <p:spPr/>
        <p:txBody>
          <a:bodyPr/>
          <a:lstStyle/>
          <a:p>
            <a:r>
              <a:rPr lang="tr-TR" smtClean="0"/>
              <a:t>ENFYL-851502</a:t>
            </a:r>
            <a:endParaRPr lang="tr-TR"/>
          </a:p>
        </p:txBody>
      </p:sp>
      <p:sp>
        <p:nvSpPr>
          <p:cNvPr id="9" name="Slayt Numarası Yer Tutucusu 8"/>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4168422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a:xfrm>
            <a:off x="838200" y="6356350"/>
            <a:ext cx="2743200" cy="365125"/>
          </a:xfrm>
          <a:prstGeom prst="rect">
            <a:avLst/>
          </a:prstGeom>
        </p:spPr>
        <p:txBody>
          <a:bodyPr/>
          <a:lstStyle/>
          <a:p>
            <a:fld id="{D77E951B-DF7E-402A-A30A-709E616C7622}" type="datetime1">
              <a:rPr lang="tr-TR" smtClean="0"/>
              <a:pPr/>
              <a:t>13.6.2018</a:t>
            </a:fld>
            <a:endParaRPr lang="tr-TR"/>
          </a:p>
        </p:txBody>
      </p:sp>
      <p:sp>
        <p:nvSpPr>
          <p:cNvPr id="4" name="Altbilgi Yer Tutucusu 3"/>
          <p:cNvSpPr>
            <a:spLocks noGrp="1"/>
          </p:cNvSpPr>
          <p:nvPr>
            <p:ph type="ftr" sz="quarter" idx="11"/>
          </p:nvPr>
        </p:nvSpPr>
        <p:spPr/>
        <p:txBody>
          <a:bodyPr/>
          <a:lstStyle/>
          <a:p>
            <a:r>
              <a:rPr lang="tr-TR" smtClean="0"/>
              <a:t>ENFYL-851502</a:t>
            </a:r>
            <a:endParaRPr lang="tr-TR"/>
          </a:p>
        </p:txBody>
      </p:sp>
      <p:sp>
        <p:nvSpPr>
          <p:cNvPr id="5" name="Slayt Numarası Yer Tutucusu 4"/>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301448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38200" y="6356350"/>
            <a:ext cx="2743200" cy="365125"/>
          </a:xfrm>
          <a:prstGeom prst="rect">
            <a:avLst/>
          </a:prstGeom>
        </p:spPr>
        <p:txBody>
          <a:bodyPr/>
          <a:lstStyle/>
          <a:p>
            <a:fld id="{CB82890C-CBCE-4229-A069-0ACEF17807BE}" type="datetime1">
              <a:rPr lang="tr-TR" smtClean="0"/>
              <a:pPr/>
              <a:t>13.6.2018</a:t>
            </a:fld>
            <a:endParaRPr lang="tr-TR"/>
          </a:p>
        </p:txBody>
      </p:sp>
      <p:sp>
        <p:nvSpPr>
          <p:cNvPr id="3" name="Altbilgi Yer Tutucusu 2"/>
          <p:cNvSpPr>
            <a:spLocks noGrp="1"/>
          </p:cNvSpPr>
          <p:nvPr>
            <p:ph type="ftr" sz="quarter" idx="11"/>
          </p:nvPr>
        </p:nvSpPr>
        <p:spPr/>
        <p:txBody>
          <a:bodyPr/>
          <a:lstStyle/>
          <a:p>
            <a:r>
              <a:rPr lang="tr-TR" smtClean="0"/>
              <a:t>ENFYL-851502</a:t>
            </a:r>
            <a:endParaRPr lang="tr-TR"/>
          </a:p>
        </p:txBody>
      </p:sp>
      <p:sp>
        <p:nvSpPr>
          <p:cNvPr id="4" name="Slayt Numarası Yer Tutucusu 3"/>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1741569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a:xfrm>
            <a:off x="838200" y="6356350"/>
            <a:ext cx="2743200" cy="365125"/>
          </a:xfrm>
          <a:prstGeom prst="rect">
            <a:avLst/>
          </a:prstGeom>
        </p:spPr>
        <p:txBody>
          <a:bodyPr/>
          <a:lstStyle/>
          <a:p>
            <a:fld id="{A6F1F8F3-F42C-4DF1-B273-A7F8CFFDD9AE}" type="datetime1">
              <a:rPr lang="tr-TR" smtClean="0"/>
              <a:pPr/>
              <a:t>13.6.2018</a:t>
            </a:fld>
            <a:endParaRPr lang="tr-TR"/>
          </a:p>
        </p:txBody>
      </p:sp>
      <p:sp>
        <p:nvSpPr>
          <p:cNvPr id="6" name="Altbilgi Yer Tutucusu 5"/>
          <p:cNvSpPr>
            <a:spLocks noGrp="1"/>
          </p:cNvSpPr>
          <p:nvPr>
            <p:ph type="ftr" sz="quarter" idx="11"/>
          </p:nvPr>
        </p:nvSpPr>
        <p:spPr/>
        <p:txBody>
          <a:bodyPr/>
          <a:lstStyle/>
          <a:p>
            <a:r>
              <a:rPr lang="tr-TR" smtClean="0"/>
              <a:t>ENFYL-851502</a:t>
            </a:r>
            <a:endParaRPr lang="tr-TR"/>
          </a:p>
        </p:txBody>
      </p:sp>
      <p:sp>
        <p:nvSpPr>
          <p:cNvPr id="7" name="Slayt Numarası Yer Tutucusu 6"/>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458676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a:xfrm>
            <a:off x="838200" y="6356350"/>
            <a:ext cx="2743200" cy="365125"/>
          </a:xfrm>
          <a:prstGeom prst="rect">
            <a:avLst/>
          </a:prstGeom>
        </p:spPr>
        <p:txBody>
          <a:bodyPr/>
          <a:lstStyle/>
          <a:p>
            <a:fld id="{26862183-4A45-4122-BCC4-B3BA7FDA2EFF}" type="datetime1">
              <a:rPr lang="tr-TR" smtClean="0"/>
              <a:pPr/>
              <a:t>13.6.2018</a:t>
            </a:fld>
            <a:endParaRPr lang="tr-TR"/>
          </a:p>
        </p:txBody>
      </p:sp>
      <p:sp>
        <p:nvSpPr>
          <p:cNvPr id="6" name="Altbilgi Yer Tutucusu 5"/>
          <p:cNvSpPr>
            <a:spLocks noGrp="1"/>
          </p:cNvSpPr>
          <p:nvPr>
            <p:ph type="ftr" sz="quarter" idx="11"/>
          </p:nvPr>
        </p:nvSpPr>
        <p:spPr/>
        <p:txBody>
          <a:bodyPr/>
          <a:lstStyle/>
          <a:p>
            <a:r>
              <a:rPr lang="tr-TR" smtClean="0"/>
              <a:t>ENFYL-851502</a:t>
            </a:r>
            <a:endParaRPr lang="tr-TR"/>
          </a:p>
        </p:txBody>
      </p:sp>
      <p:sp>
        <p:nvSpPr>
          <p:cNvPr id="7" name="Slayt Numarası Yer Tutucusu 6"/>
          <p:cNvSpPr>
            <a:spLocks noGrp="1"/>
          </p:cNvSpPr>
          <p:nvPr>
            <p:ph type="sldNum" sz="quarter" idx="12"/>
          </p:nvPr>
        </p:nvSpPr>
        <p:spPr/>
        <p:txBody>
          <a:bodyPr/>
          <a:lstStyle/>
          <a:p>
            <a:fld id="{786C4975-DA66-4692-BC0C-8DF561EEBF1F}" type="slidenum">
              <a:rPr lang="tr-TR" smtClean="0"/>
              <a:pPr/>
              <a:t>‹#›</a:t>
            </a:fld>
            <a:endParaRPr lang="tr-TR"/>
          </a:p>
        </p:txBody>
      </p:sp>
    </p:spTree>
    <p:extLst>
      <p:ext uri="{BB962C8B-B14F-4D97-AF65-F5344CB8AC3E}">
        <p14:creationId xmlns:p14="http://schemas.microsoft.com/office/powerpoint/2010/main" val="949992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1914214" y="365126"/>
            <a:ext cx="9439585" cy="708536"/>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5" name="Altbilgi Yer Tutucusu 4"/>
          <p:cNvSpPr>
            <a:spLocks noGrp="1"/>
          </p:cNvSpPr>
          <p:nvPr>
            <p:ph type="ftr" sz="quarter" idx="3"/>
          </p:nvPr>
        </p:nvSpPr>
        <p:spPr>
          <a:xfrm>
            <a:off x="85345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ENFYL-851502</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6C4975-DA66-4692-BC0C-8DF561EEBF1F}" type="slidenum">
              <a:rPr lang="tr-TR" smtClean="0"/>
              <a:pPr/>
              <a:t>‹#›</a:t>
            </a:fld>
            <a:endParaRPr lang="tr-TR"/>
          </a:p>
        </p:txBody>
      </p:sp>
      <p:grpSp>
        <p:nvGrpSpPr>
          <p:cNvPr id="7" name="Grup 6"/>
          <p:cNvGrpSpPr/>
          <p:nvPr userDrawn="1"/>
        </p:nvGrpSpPr>
        <p:grpSpPr>
          <a:xfrm>
            <a:off x="268636" y="365125"/>
            <a:ext cx="11085164" cy="1031994"/>
            <a:chOff x="0" y="0"/>
            <a:chExt cx="7427408" cy="574292"/>
          </a:xfrm>
        </p:grpSpPr>
        <p:grpSp>
          <p:nvGrpSpPr>
            <p:cNvPr id="8" name="Grup 7"/>
            <p:cNvGrpSpPr/>
            <p:nvPr userDrawn="1"/>
          </p:nvGrpSpPr>
          <p:grpSpPr>
            <a:xfrm>
              <a:off x="0" y="0"/>
              <a:ext cx="997181" cy="574292"/>
              <a:chOff x="0" y="0"/>
              <a:chExt cx="997181" cy="574292"/>
            </a:xfrm>
          </p:grpSpPr>
          <p:sp>
            <p:nvSpPr>
              <p:cNvPr id="11" name="Прямоугольник 1"/>
              <p:cNvSpPr/>
              <p:nvPr userDrawn="1"/>
            </p:nvSpPr>
            <p:spPr>
              <a:xfrm>
                <a:off x="817181" y="0"/>
                <a:ext cx="180000" cy="180000"/>
              </a:xfrm>
              <a:prstGeom prst="rect">
                <a:avLst/>
              </a:prstGeom>
              <a:solidFill>
                <a:srgbClr val="F561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2" name="Прямоугольник 7"/>
              <p:cNvSpPr/>
              <p:nvPr userDrawn="1"/>
            </p:nvSpPr>
            <p:spPr>
              <a:xfrm>
                <a:off x="603688" y="0"/>
                <a:ext cx="180000" cy="180000"/>
              </a:xfrm>
              <a:prstGeom prst="rect">
                <a:avLst/>
              </a:prstGeom>
              <a:solidFill>
                <a:srgbClr val="F8A9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3" name="Прямоугольник 8"/>
              <p:cNvSpPr/>
              <p:nvPr userDrawn="1"/>
            </p:nvSpPr>
            <p:spPr>
              <a:xfrm>
                <a:off x="390194" y="0"/>
                <a:ext cx="180000" cy="180000"/>
              </a:xfrm>
              <a:prstGeom prst="rect">
                <a:avLst/>
              </a:prstGeom>
              <a:solidFill>
                <a:srgbClr val="C80D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4" name="Прямоугольник 21"/>
              <p:cNvSpPr/>
              <p:nvPr userDrawn="1"/>
            </p:nvSpPr>
            <p:spPr>
              <a:xfrm>
                <a:off x="603687" y="189743"/>
                <a:ext cx="180000" cy="180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5" name="Прямоугольник 22"/>
              <p:cNvSpPr/>
              <p:nvPr userDrawn="1"/>
            </p:nvSpPr>
            <p:spPr>
              <a:xfrm>
                <a:off x="391844" y="189743"/>
                <a:ext cx="180000" cy="18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6" name="Прямоугольник 23"/>
              <p:cNvSpPr/>
              <p:nvPr userDrawn="1"/>
            </p:nvSpPr>
            <p:spPr>
              <a:xfrm>
                <a:off x="180000" y="189743"/>
                <a:ext cx="180000" cy="180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7" name="Прямоугольник 24"/>
              <p:cNvSpPr/>
              <p:nvPr userDrawn="1"/>
            </p:nvSpPr>
            <p:spPr>
              <a:xfrm>
                <a:off x="192116" y="394292"/>
                <a:ext cx="180000" cy="180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8" name="Прямоугольник 26"/>
              <p:cNvSpPr/>
              <p:nvPr userDrawn="1"/>
            </p:nvSpPr>
            <p:spPr>
              <a:xfrm>
                <a:off x="0" y="394292"/>
                <a:ext cx="180000" cy="180000"/>
              </a:xfrm>
              <a:prstGeom prst="rect">
                <a:avLst/>
              </a:prstGeom>
              <a:solidFill>
                <a:srgbClr val="F8A9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sp>
            <p:nvSpPr>
              <p:cNvPr id="19" name="Прямоугольник 28"/>
              <p:cNvSpPr/>
              <p:nvPr userDrawn="1"/>
            </p:nvSpPr>
            <p:spPr>
              <a:xfrm>
                <a:off x="386894" y="394292"/>
                <a:ext cx="180000" cy="180000"/>
              </a:xfrm>
              <a:prstGeom prst="rect">
                <a:avLst/>
              </a:prstGeom>
              <a:solidFill>
                <a:srgbClr val="A50B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p>
            </p:txBody>
          </p:sp>
        </p:grpSp>
        <p:cxnSp>
          <p:nvCxnSpPr>
            <p:cNvPr id="9" name="Düz Bağlayıcı 8"/>
            <p:cNvCxnSpPr/>
            <p:nvPr userDrawn="1"/>
          </p:nvCxnSpPr>
          <p:spPr>
            <a:xfrm>
              <a:off x="885797" y="428437"/>
              <a:ext cx="4851006" cy="2203"/>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userDrawn="1"/>
          </p:nvCxnSpPr>
          <p:spPr>
            <a:xfrm flipV="1">
              <a:off x="1638191" y="530467"/>
              <a:ext cx="5789217" cy="27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95185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3600" b="1" kern="1200">
          <a:solidFill>
            <a:srgbClr val="C00000"/>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Wingdings" panose="05000000000000000000" pitchFamily="2" charset="2"/>
        <a:buChar char="ü"/>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786C4975-DA66-4692-BC0C-8DF561EEBF1F}" type="slidenum">
              <a:rPr lang="tr-TR" smtClean="0"/>
              <a:pPr/>
              <a:t>1</a:t>
            </a:fld>
            <a:endParaRPr lang="tr-TR"/>
          </a:p>
        </p:txBody>
      </p:sp>
      <p:sp>
        <p:nvSpPr>
          <p:cNvPr id="9" name="Dikdörtgen 8"/>
          <p:cNvSpPr/>
          <p:nvPr/>
        </p:nvSpPr>
        <p:spPr>
          <a:xfrm>
            <a:off x="7782560" y="1116520"/>
            <a:ext cx="4409440" cy="128111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tr-TR"/>
          </a:p>
        </p:txBody>
      </p:sp>
      <p:pic>
        <p:nvPicPr>
          <p:cNvPr id="3" name="İçerik Yer Tutucusu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22590" y="163839"/>
            <a:ext cx="8689576" cy="3186473"/>
          </a:xfrm>
        </p:spPr>
      </p:pic>
      <p:sp>
        <p:nvSpPr>
          <p:cNvPr id="2" name="Dikdörtgen 1"/>
          <p:cNvSpPr/>
          <p:nvPr/>
        </p:nvSpPr>
        <p:spPr>
          <a:xfrm>
            <a:off x="8253601" y="6112557"/>
            <a:ext cx="4083790" cy="52322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tr-TR" altLang="tr-TR" sz="2800" i="1" kern="0" dirty="0" smtClean="0">
                <a:solidFill>
                  <a:srgbClr val="373187"/>
                </a:solidFill>
                <a:latin typeface="Times New Roman"/>
                <a:ea typeface="+mj-ea"/>
                <a:cs typeface="+mj-cs"/>
              </a:rPr>
              <a:t>Doç. Dr. Recep ERYİĞİT</a:t>
            </a:r>
            <a:endParaRPr kumimoji="0" lang="tr-TR" sz="2800" b="0" i="0" u="none" strike="noStrike" kern="0" cap="none" spc="0" normalizeH="0" baseline="0" noProof="0" dirty="0" smtClean="0">
              <a:ln>
                <a:noFill/>
              </a:ln>
              <a:solidFill>
                <a:sysClr val="windowText" lastClr="000000"/>
              </a:solidFill>
              <a:effectLst/>
              <a:uLnTx/>
              <a:uFillTx/>
            </a:endParaRPr>
          </a:p>
        </p:txBody>
      </p:sp>
      <p:sp>
        <p:nvSpPr>
          <p:cNvPr id="7" name="Dikdörtgen 6"/>
          <p:cNvSpPr/>
          <p:nvPr/>
        </p:nvSpPr>
        <p:spPr>
          <a:xfrm>
            <a:off x="1663909" y="3334990"/>
            <a:ext cx="9166652" cy="1938992"/>
          </a:xfrm>
          <a:prstGeom prst="rect">
            <a:avLst/>
          </a:prstGeom>
        </p:spPr>
        <p:txBody>
          <a:bodyPr wrap="square">
            <a:spAutoFit/>
          </a:bodyPr>
          <a:lstStyle/>
          <a:p>
            <a:pPr lvl="0" algn="ctr">
              <a:defRPr/>
            </a:pPr>
            <a:r>
              <a:rPr kumimoji="0" lang="tr-TR" altLang="tr-TR" sz="4000" b="0" i="0" u="none" strike="noStrike" kern="0" cap="none" spc="0" normalizeH="0" baseline="0" noProof="0" dirty="0" smtClean="0">
                <a:ln>
                  <a:noFill/>
                </a:ln>
                <a:solidFill>
                  <a:srgbClr val="330033"/>
                </a:solidFill>
                <a:effectLst/>
                <a:uLnTx/>
                <a:uFillTx/>
                <a:latin typeface="Times New Roman"/>
                <a:ea typeface="+mj-ea"/>
                <a:cs typeface="+mj-cs"/>
              </a:rPr>
              <a:t>Yazılım Mühendisliği</a:t>
            </a:r>
            <a:r>
              <a:rPr kumimoji="0" lang="tr-TR" altLang="tr-TR" sz="4000" b="0" i="0" u="none" strike="noStrike" kern="0" cap="none" spc="0" normalizeH="0" baseline="0" noProof="0" dirty="0" smtClean="0">
                <a:ln>
                  <a:noFill/>
                </a:ln>
                <a:solidFill>
                  <a:srgbClr val="77212B"/>
                </a:solidFill>
                <a:effectLst/>
                <a:uLnTx/>
                <a:uFillTx/>
                <a:latin typeface="Times New Roman"/>
                <a:ea typeface="+mj-ea"/>
                <a:cs typeface="+mj-cs"/>
              </a:rPr>
              <a:t/>
            </a:r>
            <a:br>
              <a:rPr kumimoji="0" lang="tr-TR" altLang="tr-TR" sz="4000" b="0" i="0" u="none" strike="noStrike" kern="0" cap="none" spc="0" normalizeH="0" baseline="0" noProof="0" dirty="0" smtClean="0">
                <a:ln>
                  <a:noFill/>
                </a:ln>
                <a:solidFill>
                  <a:srgbClr val="77212B"/>
                </a:solidFill>
                <a:effectLst/>
                <a:uLnTx/>
                <a:uFillTx/>
                <a:latin typeface="Times New Roman"/>
                <a:ea typeface="+mj-ea"/>
                <a:cs typeface="+mj-cs"/>
              </a:rPr>
            </a:br>
            <a:r>
              <a:rPr lang="tr-TR" altLang="tr-TR" sz="4000" kern="0" dirty="0" smtClean="0">
                <a:solidFill>
                  <a:srgbClr val="330033"/>
                </a:solidFill>
                <a:latin typeface="Times New Roman"/>
              </a:rPr>
              <a:t>Temel  Süreçler - </a:t>
            </a:r>
            <a:r>
              <a:rPr lang="tr-TR" sz="4000" i="1" dirty="0" smtClean="0">
                <a:solidFill>
                  <a:srgbClr val="373187"/>
                </a:solidFill>
              </a:rPr>
              <a:t>Yazılım Doğrulama ve Geçerleme</a:t>
            </a:r>
            <a:endParaRPr kumimoji="0" lang="tr-TR" sz="1800" b="0" i="0" u="none" strike="noStrike" kern="0" cap="none" spc="0" normalizeH="0" baseline="0" noProof="0" dirty="0" smtClean="0">
              <a:ln>
                <a:noFill/>
              </a:ln>
              <a:solidFill>
                <a:sysClr val="windowText" lastClr="000000"/>
              </a:solidFill>
              <a:effectLst/>
              <a:uLnTx/>
              <a:uFillTx/>
            </a:endParaRPr>
          </a:p>
        </p:txBody>
      </p:sp>
    </p:spTree>
    <p:extLst>
      <p:ext uri="{BB962C8B-B14F-4D97-AF65-F5344CB8AC3E}">
        <p14:creationId xmlns:p14="http://schemas.microsoft.com/office/powerpoint/2010/main" val="37728907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Sınama Kavramları</a:t>
            </a:r>
            <a:endParaRPr lang="tr-TR" dirty="0"/>
          </a:p>
        </p:txBody>
      </p:sp>
      <p:sp>
        <p:nvSpPr>
          <p:cNvPr id="3" name="2 İçerik Yer Tutucusu"/>
          <p:cNvSpPr>
            <a:spLocks noGrp="1"/>
          </p:cNvSpPr>
          <p:nvPr>
            <p:ph idx="1"/>
          </p:nvPr>
        </p:nvSpPr>
        <p:spPr/>
        <p:txBody>
          <a:bodyPr/>
          <a:lstStyle/>
          <a:p>
            <a:r>
              <a:rPr lang="tr-TR" dirty="0" smtClean="0"/>
              <a:t>Sınama ve Bütünleştirme işlemlerinin bir strateji içinde gerçekleştirilmesi, planlanması ve tekniklerinin seçilmesi gerekmektedir. </a:t>
            </a:r>
          </a:p>
          <a:p>
            <a:endParaRPr lang="tr-TR" dirty="0" smtClean="0"/>
          </a:p>
          <a:p>
            <a:r>
              <a:rPr lang="tr-TR" dirty="0" smtClean="0"/>
              <a:t>Sınama işlemleri dört ana sınıfta incelenebilir:</a:t>
            </a:r>
          </a:p>
          <a:p>
            <a:pPr lvl="2">
              <a:buClr>
                <a:schemeClr val="accent2"/>
              </a:buClr>
            </a:pPr>
            <a:r>
              <a:rPr lang="tr-TR" sz="2200" dirty="0" smtClean="0"/>
              <a:t>Birim sınama</a:t>
            </a:r>
          </a:p>
          <a:p>
            <a:pPr lvl="2">
              <a:buClr>
                <a:schemeClr val="accent2"/>
              </a:buClr>
            </a:pPr>
            <a:r>
              <a:rPr lang="tr-TR" sz="2200" dirty="0" smtClean="0"/>
              <a:t>Alt-sistem sınama</a:t>
            </a:r>
          </a:p>
          <a:p>
            <a:pPr lvl="2">
              <a:buClr>
                <a:schemeClr val="accent2"/>
              </a:buClr>
            </a:pPr>
            <a:r>
              <a:rPr lang="tr-TR" sz="2200" dirty="0" smtClean="0"/>
              <a:t>Sistem sınama</a:t>
            </a:r>
          </a:p>
          <a:p>
            <a:pPr lvl="2">
              <a:buClr>
                <a:schemeClr val="accent2"/>
              </a:buClr>
            </a:pPr>
            <a:r>
              <a:rPr lang="tr-TR" sz="2200" dirty="0" smtClean="0"/>
              <a:t>Kabul sınaması</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Birim Sınama</a:t>
            </a:r>
            <a:endParaRPr lang="tr-TR" dirty="0"/>
          </a:p>
        </p:txBody>
      </p:sp>
      <p:sp>
        <p:nvSpPr>
          <p:cNvPr id="3" name="2 İçerik Yer Tutucusu"/>
          <p:cNvSpPr>
            <a:spLocks noGrp="1"/>
          </p:cNvSpPr>
          <p:nvPr>
            <p:ph idx="1"/>
          </p:nvPr>
        </p:nvSpPr>
        <p:spPr/>
        <p:txBody>
          <a:bodyPr/>
          <a:lstStyle/>
          <a:p>
            <a:r>
              <a:rPr lang="tr-TR" dirty="0" smtClean="0"/>
              <a:t>Bağlı oldukları diğer sistem unsurlarından tümüyle soyutlanmış olarak birimlerin doğru çalışmalarının belirlenmesi amacıyla yapılır.</a:t>
            </a:r>
            <a:endParaRPr lang="en-US" dirty="0" smtClean="0"/>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Alt-sistem Sınama</a:t>
            </a:r>
            <a:endParaRPr lang="tr-TR" dirty="0"/>
          </a:p>
        </p:txBody>
      </p:sp>
      <p:sp>
        <p:nvSpPr>
          <p:cNvPr id="3" name="2 İçerik Yer Tutucusu"/>
          <p:cNvSpPr>
            <a:spLocks noGrp="1"/>
          </p:cNvSpPr>
          <p:nvPr>
            <p:ph idx="1"/>
          </p:nvPr>
        </p:nvSpPr>
        <p:spPr/>
        <p:txBody>
          <a:bodyPr/>
          <a:lstStyle/>
          <a:p>
            <a:r>
              <a:rPr lang="tr-TR" dirty="0" smtClean="0"/>
              <a:t>Alt-sistemler modüllerin bütünleştirilmeleri ile ortaya çıkarlar. </a:t>
            </a:r>
          </a:p>
          <a:p>
            <a:endParaRPr lang="tr-TR" dirty="0" smtClean="0"/>
          </a:p>
          <a:p>
            <a:r>
              <a:rPr lang="tr-TR" dirty="0" smtClean="0"/>
              <a:t>Yine bağımsız olarak sınamaları yapılmalıdır.</a:t>
            </a:r>
          </a:p>
          <a:p>
            <a:endParaRPr lang="tr-TR" dirty="0" smtClean="0"/>
          </a:p>
          <a:p>
            <a:r>
              <a:rPr lang="tr-TR" dirty="0" smtClean="0"/>
              <a:t>Bu aşamada en çok hata </a:t>
            </a:r>
            <a:r>
              <a:rPr lang="tr-TR" dirty="0" err="1" smtClean="0"/>
              <a:t>arayüzlerde</a:t>
            </a:r>
            <a:r>
              <a:rPr lang="tr-TR" dirty="0" smtClean="0"/>
              <a:t> bulunmaktadır. Bu yüzden </a:t>
            </a:r>
            <a:r>
              <a:rPr lang="tr-TR" dirty="0" err="1" smtClean="0"/>
              <a:t>arayüz</a:t>
            </a:r>
            <a:r>
              <a:rPr lang="tr-TR" dirty="0" smtClean="0"/>
              <a:t> hatalarına doğru </a:t>
            </a:r>
            <a:r>
              <a:rPr lang="tr-TR" dirty="0" err="1" smtClean="0"/>
              <a:t>yoğunlaşılmalıdır</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Sistem Sınaması</a:t>
            </a:r>
            <a:endParaRPr lang="tr-TR" dirty="0"/>
          </a:p>
        </p:txBody>
      </p:sp>
      <p:sp>
        <p:nvSpPr>
          <p:cNvPr id="3" name="2 İçerik Yer Tutucusu"/>
          <p:cNvSpPr>
            <a:spLocks noGrp="1"/>
          </p:cNvSpPr>
          <p:nvPr>
            <p:ph idx="1"/>
          </p:nvPr>
        </p:nvSpPr>
        <p:spPr/>
        <p:txBody>
          <a:bodyPr/>
          <a:lstStyle/>
          <a:p>
            <a:r>
              <a:rPr lang="tr-TR" dirty="0" smtClean="0"/>
              <a:t>Üst düzeyde, bileşenlerin sistem ile olan etkileşiminde çıkacak hatalar aranmaktadır.</a:t>
            </a:r>
          </a:p>
          <a:p>
            <a:endParaRPr lang="tr-TR" dirty="0" smtClean="0"/>
          </a:p>
          <a:p>
            <a:r>
              <a:rPr lang="tr-TR" dirty="0" smtClean="0"/>
              <a:t>Ayrıca, belirtilen ihtiyaçların doğru yorumlandıkları da sınanmalıdır.</a:t>
            </a:r>
            <a:endParaRPr lang="en-US" dirty="0" smtClean="0"/>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Kabul Sınaması</a:t>
            </a:r>
            <a:endParaRPr lang="tr-TR" dirty="0"/>
          </a:p>
        </p:txBody>
      </p:sp>
      <p:sp>
        <p:nvSpPr>
          <p:cNvPr id="3" name="2 İçerik Yer Tutucusu"/>
          <p:cNvSpPr>
            <a:spLocks noGrp="1"/>
          </p:cNvSpPr>
          <p:nvPr>
            <p:ph idx="1"/>
          </p:nvPr>
        </p:nvSpPr>
        <p:spPr/>
        <p:txBody>
          <a:bodyPr/>
          <a:lstStyle/>
          <a:p>
            <a:r>
              <a:rPr lang="tr-TR" dirty="0" smtClean="0"/>
              <a:t>Çalıştırılmadan önce sistemin son sınamasıdır.</a:t>
            </a:r>
          </a:p>
          <a:p>
            <a:endParaRPr lang="tr-TR" dirty="0" smtClean="0"/>
          </a:p>
          <a:p>
            <a:r>
              <a:rPr lang="tr-TR" dirty="0" smtClean="0"/>
              <a:t>Artık, yapay veriler yerine gerçek veriler kullanılır.</a:t>
            </a:r>
          </a:p>
          <a:p>
            <a:endParaRPr lang="tr-TR" dirty="0" smtClean="0"/>
          </a:p>
          <a:p>
            <a:r>
              <a:rPr lang="tr-TR" dirty="0" smtClean="0"/>
              <a:t>Bu sınama türü alfa sınaması veya beta sınaması olarak ta bilinir.</a:t>
            </a:r>
            <a:endParaRPr lang="tr-TR" dirty="0"/>
          </a:p>
        </p:txBody>
      </p:sp>
      <p:sp>
        <p:nvSpPr>
          <p:cNvPr id="4" name="3 Altbilgi Yer Tutucusu"/>
          <p:cNvSpPr>
            <a:spLocks noGrp="1"/>
          </p:cNvSpPr>
          <p:nvPr>
            <p:ph type="ftr" sz="quarter" idx="11"/>
          </p:nvPr>
        </p:nvSpPr>
        <p:spPr/>
        <p:txBody>
          <a:bodyPr/>
          <a:lstStyle/>
          <a:p>
            <a:r>
              <a:rPr lang="tr-TR" smtClean="0"/>
              <a:t>ENFYL-851502</a:t>
            </a:r>
            <a:endParaRPr lang="tr-TR"/>
          </a:p>
        </p:txBody>
      </p:sp>
      <p:sp>
        <p:nvSpPr>
          <p:cNvPr id="5" name="4 Slayt Numarası Yer Tutucusu"/>
          <p:cNvSpPr>
            <a:spLocks noGrp="1"/>
          </p:cNvSpPr>
          <p:nvPr>
            <p:ph type="sldNum" sz="quarter" idx="12"/>
          </p:nvPr>
        </p:nvSpPr>
        <p:spPr/>
        <p:txBody>
          <a:bodyPr/>
          <a:lstStyle/>
          <a:p>
            <a:fld id="{786C4975-DA66-4692-BC0C-8DF561EEBF1F}"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Alfa vs Beta Sınaması</a:t>
            </a:r>
            <a:endParaRPr lang="tr-TR" dirty="0"/>
          </a:p>
        </p:txBody>
      </p:sp>
      <p:sp>
        <p:nvSpPr>
          <p:cNvPr id="3" name="2 İçerik Yer Tutucusu"/>
          <p:cNvSpPr>
            <a:spLocks noGrp="1"/>
          </p:cNvSpPr>
          <p:nvPr>
            <p:ph idx="1"/>
          </p:nvPr>
        </p:nvSpPr>
        <p:spPr/>
        <p:txBody>
          <a:bodyPr/>
          <a:lstStyle/>
          <a:p>
            <a:r>
              <a:rPr lang="tr-TR" dirty="0" smtClean="0">
                <a:solidFill>
                  <a:schemeClr val="accent2"/>
                </a:solidFill>
              </a:rPr>
              <a:t>Alfa Sınamada;</a:t>
            </a:r>
            <a:r>
              <a:rPr lang="tr-TR" dirty="0" smtClean="0"/>
              <a:t> sistemin geliştirildiği yerde kullanıcıların gelerek katkıda bulunması sistemi test etmesi amaçlanmaktadır.</a:t>
            </a:r>
          </a:p>
          <a:p>
            <a:endParaRPr lang="tr-TR" dirty="0" smtClean="0"/>
          </a:p>
          <a:p>
            <a:r>
              <a:rPr lang="tr-TR" dirty="0" smtClean="0">
                <a:solidFill>
                  <a:schemeClr val="accent2"/>
                </a:solidFill>
              </a:rPr>
              <a:t>Beta Sınamasında;</a:t>
            </a:r>
            <a:r>
              <a:rPr lang="tr-TR" dirty="0" smtClean="0"/>
              <a:t> kullanıcı, geliştirilen sistemi kendi yerleşkesinde, bir gözetmen eşliğinde yapar.</a:t>
            </a:r>
            <a:endParaRPr lang="en-US" dirty="0" smtClean="0"/>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Sınama</a:t>
            </a:r>
            <a:endParaRPr lang="tr-TR" dirty="0"/>
          </a:p>
        </p:txBody>
      </p:sp>
      <p:sp>
        <p:nvSpPr>
          <p:cNvPr id="3" name="2 İçerik Yer Tutucusu"/>
          <p:cNvSpPr>
            <a:spLocks noGrp="1"/>
          </p:cNvSpPr>
          <p:nvPr>
            <p:ph idx="1"/>
          </p:nvPr>
        </p:nvSpPr>
        <p:spPr/>
        <p:txBody>
          <a:bodyPr/>
          <a:lstStyle/>
          <a:p>
            <a:r>
              <a:rPr lang="tr-TR" dirty="0" smtClean="0"/>
              <a:t>Sınamalar, hatalardan kurtulmanın bir güvencesi değildir. Hatalardan bütünüyle arınıldığı gibi bir kanı elde edilmemelidir.</a:t>
            </a:r>
          </a:p>
          <a:p>
            <a:endParaRPr lang="tr-TR" dirty="0" smtClean="0"/>
          </a:p>
          <a:p>
            <a:r>
              <a:rPr lang="tr-TR" dirty="0" smtClean="0"/>
              <a:t>Ne kadar hata sıklığına erişildiğinde sınama işlemlerinin durdurulacağına, maliyet ve kalite arasında yapılacak bir en </a:t>
            </a:r>
            <a:r>
              <a:rPr lang="tr-TR" dirty="0" err="1" smtClean="0"/>
              <a:t>iyileme</a:t>
            </a:r>
            <a:r>
              <a:rPr lang="tr-TR" dirty="0" smtClean="0"/>
              <a:t> çalışması ile ulaşılır.</a:t>
            </a:r>
          </a:p>
          <a:p>
            <a:endParaRPr lang="tr-TR" dirty="0" smtClean="0"/>
          </a:p>
          <a:p>
            <a:r>
              <a:rPr lang="tr-TR" dirty="0" smtClean="0"/>
              <a:t>Yazılımın kritiklik düzeyine göre sınamaya ayrılan süre ve çaba artar.</a:t>
            </a:r>
            <a:endParaRPr lang="en-US" dirty="0" smtClean="0"/>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Doğrulama ve Geçerleme Yaşam Döngüsü</a:t>
            </a:r>
            <a:endParaRPr lang="tr-TR" dirty="0"/>
          </a:p>
        </p:txBody>
      </p:sp>
      <p:sp>
        <p:nvSpPr>
          <p:cNvPr id="3" name="2 İçerik Yer Tutucusu"/>
          <p:cNvSpPr>
            <a:spLocks noGrp="1"/>
          </p:cNvSpPr>
          <p:nvPr>
            <p:ph idx="1"/>
          </p:nvPr>
        </p:nvSpPr>
        <p:spPr/>
        <p:txBody>
          <a:bodyPr/>
          <a:lstStyle/>
          <a:p>
            <a:r>
              <a:rPr lang="tr-TR" dirty="0" smtClean="0"/>
              <a:t>Gerçekleştirim aşamasına kadar olan süreçlerde doğrulama ve geçerleme işlemlerinin planlaması yapılır. </a:t>
            </a:r>
          </a:p>
          <a:p>
            <a:endParaRPr lang="tr-TR" sz="1000" dirty="0" smtClean="0"/>
          </a:p>
          <a:p>
            <a:r>
              <a:rPr lang="tr-TR" dirty="0" smtClean="0"/>
              <a:t>Planlama genellikle; </a:t>
            </a:r>
          </a:p>
          <a:p>
            <a:pPr lvl="2">
              <a:buClr>
                <a:schemeClr val="accent2"/>
              </a:buClr>
            </a:pPr>
            <a:r>
              <a:rPr lang="tr-TR" dirty="0" smtClean="0"/>
              <a:t>alt-sistem, </a:t>
            </a:r>
          </a:p>
          <a:p>
            <a:pPr lvl="2">
              <a:buClr>
                <a:schemeClr val="accent2"/>
              </a:buClr>
            </a:pPr>
            <a:r>
              <a:rPr lang="tr-TR" dirty="0" smtClean="0"/>
              <a:t>bütünleştirme, </a:t>
            </a:r>
          </a:p>
          <a:p>
            <a:pPr lvl="2">
              <a:buClr>
                <a:schemeClr val="accent2"/>
              </a:buClr>
            </a:pPr>
            <a:r>
              <a:rPr lang="tr-TR" dirty="0" smtClean="0"/>
              <a:t>sistem ve </a:t>
            </a:r>
          </a:p>
          <a:p>
            <a:pPr lvl="2">
              <a:buClr>
                <a:schemeClr val="accent2"/>
              </a:buClr>
            </a:pPr>
            <a:r>
              <a:rPr lang="tr-TR" dirty="0" smtClean="0"/>
              <a:t>kabul sınamalarının </a:t>
            </a:r>
          </a:p>
          <a:p>
            <a:pPr>
              <a:buNone/>
            </a:pPr>
            <a:r>
              <a:rPr lang="tr-TR" dirty="0" smtClean="0"/>
              <a:t>	tasarımlarını içerir. </a:t>
            </a:r>
          </a:p>
          <a:p>
            <a:endParaRPr lang="tr-TR" sz="1000" dirty="0" smtClean="0"/>
          </a:p>
          <a:p>
            <a:r>
              <a:rPr lang="tr-TR" dirty="0" smtClean="0"/>
              <a:t>Gerçekleştirim aşamasının sonunda ise söz konusu plan uygulanır.</a:t>
            </a:r>
            <a:endParaRPr lang="en-US" dirty="0" smtClean="0"/>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Sınama Yöntemleri</a:t>
            </a:r>
            <a:endParaRPr lang="tr-TR" dirty="0"/>
          </a:p>
        </p:txBody>
      </p:sp>
      <p:sp>
        <p:nvSpPr>
          <p:cNvPr id="3" name="2 İçerik Yer Tutucusu"/>
          <p:cNvSpPr>
            <a:spLocks noGrp="1"/>
          </p:cNvSpPr>
          <p:nvPr>
            <p:ph idx="1"/>
          </p:nvPr>
        </p:nvSpPr>
        <p:spPr/>
        <p:txBody>
          <a:bodyPr/>
          <a:lstStyle/>
          <a:p>
            <a:r>
              <a:rPr lang="tr-TR" dirty="0" smtClean="0"/>
              <a:t>Her yazılım Mühendisliği ürünü iki yoldan sınanır:</a:t>
            </a:r>
          </a:p>
          <a:p>
            <a:endParaRPr lang="tr-TR" sz="1000" dirty="0" smtClean="0"/>
          </a:p>
          <a:p>
            <a:pPr lvl="1"/>
            <a:r>
              <a:rPr lang="tr-TR" b="1" dirty="0" smtClean="0">
                <a:solidFill>
                  <a:schemeClr val="accent2"/>
                </a:solidFill>
              </a:rPr>
              <a:t>Kara kutu testi (</a:t>
            </a:r>
            <a:r>
              <a:rPr lang="tr-TR" b="1" dirty="0" err="1" smtClean="0">
                <a:solidFill>
                  <a:schemeClr val="accent2"/>
                </a:solidFill>
              </a:rPr>
              <a:t>Black</a:t>
            </a:r>
            <a:r>
              <a:rPr lang="tr-TR" b="1" dirty="0" smtClean="0">
                <a:solidFill>
                  <a:schemeClr val="accent2"/>
                </a:solidFill>
              </a:rPr>
              <a:t>-</a:t>
            </a:r>
            <a:r>
              <a:rPr lang="tr-TR" b="1" dirty="0" err="1" smtClean="0">
                <a:solidFill>
                  <a:schemeClr val="accent2"/>
                </a:solidFill>
              </a:rPr>
              <a:t>Box</a:t>
            </a:r>
            <a:r>
              <a:rPr lang="tr-TR" b="1" dirty="0" smtClean="0">
                <a:solidFill>
                  <a:schemeClr val="accent2"/>
                </a:solidFill>
              </a:rPr>
              <a:t> </a:t>
            </a:r>
            <a:r>
              <a:rPr lang="tr-TR" b="1" dirty="0" err="1" smtClean="0">
                <a:solidFill>
                  <a:schemeClr val="accent2"/>
                </a:solidFill>
              </a:rPr>
              <a:t>testing</a:t>
            </a:r>
            <a:r>
              <a:rPr lang="tr-TR" b="1" dirty="0" smtClean="0">
                <a:solidFill>
                  <a:schemeClr val="accent2"/>
                </a:solidFill>
              </a:rPr>
              <a:t> ):</a:t>
            </a:r>
            <a:r>
              <a:rPr lang="tr-TR" dirty="0" smtClean="0"/>
              <a:t> Sistemin tümüne yönelik işlevlerin doğru yürütüldüğünün testidir. Sistem şartnamesinin gerekleri incelenir.</a:t>
            </a:r>
          </a:p>
          <a:p>
            <a:pPr lvl="1"/>
            <a:endParaRPr lang="tr-TR" sz="1000" dirty="0" smtClean="0"/>
          </a:p>
          <a:p>
            <a:pPr lvl="1"/>
            <a:r>
              <a:rPr lang="tr-TR" b="1" dirty="0" smtClean="0">
                <a:solidFill>
                  <a:schemeClr val="accent2"/>
                </a:solidFill>
              </a:rPr>
              <a:t>Beyaz Kutu Testi (</a:t>
            </a:r>
            <a:r>
              <a:rPr lang="tr-TR" b="1" dirty="0" err="1" smtClean="0">
                <a:solidFill>
                  <a:schemeClr val="accent2"/>
                </a:solidFill>
              </a:rPr>
              <a:t>White</a:t>
            </a:r>
            <a:r>
              <a:rPr lang="tr-TR" b="1" dirty="0" smtClean="0">
                <a:solidFill>
                  <a:schemeClr val="accent2"/>
                </a:solidFill>
              </a:rPr>
              <a:t> </a:t>
            </a:r>
            <a:r>
              <a:rPr lang="tr-TR" b="1" dirty="0" err="1" smtClean="0">
                <a:solidFill>
                  <a:schemeClr val="accent2"/>
                </a:solidFill>
              </a:rPr>
              <a:t>Box</a:t>
            </a:r>
            <a:r>
              <a:rPr lang="tr-TR" b="1" dirty="0" smtClean="0">
                <a:solidFill>
                  <a:schemeClr val="accent2"/>
                </a:solidFill>
              </a:rPr>
              <a:t> </a:t>
            </a:r>
            <a:r>
              <a:rPr lang="tr-TR" b="1" dirty="0" err="1" smtClean="0">
                <a:solidFill>
                  <a:schemeClr val="accent2"/>
                </a:solidFill>
              </a:rPr>
              <a:t>testing</a:t>
            </a:r>
            <a:r>
              <a:rPr lang="tr-TR" b="1" dirty="0" smtClean="0">
                <a:solidFill>
                  <a:schemeClr val="accent2"/>
                </a:solidFill>
              </a:rPr>
              <a:t> ):</a:t>
            </a:r>
            <a:r>
              <a:rPr lang="tr-TR" dirty="0" smtClean="0"/>
              <a:t> İç işlemlerin belirtimlere uygun olarak yürütüldüğünün bileşenler tabanında sınanmasıdır.</a:t>
            </a:r>
            <a:endParaRPr lang="en-US" dirty="0" smtClean="0"/>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Kara Kutu Testi</a:t>
            </a:r>
            <a:endParaRPr lang="tr-TR" dirty="0"/>
          </a:p>
        </p:txBody>
      </p:sp>
      <p:sp>
        <p:nvSpPr>
          <p:cNvPr id="4" name="3 Altbilgi Yer Tutucusu"/>
          <p:cNvSpPr>
            <a:spLocks noGrp="1"/>
          </p:cNvSpPr>
          <p:nvPr>
            <p:ph type="ftr" sz="quarter" idx="11"/>
          </p:nvPr>
        </p:nvSpPr>
        <p:spPr/>
        <p:txBody>
          <a:bodyPr/>
          <a:lstStyle/>
          <a:p>
            <a:r>
              <a:rPr lang="tr-TR" smtClean="0"/>
              <a:t>ENFYL-851502</a:t>
            </a:r>
            <a:endParaRPr lang="tr-TR"/>
          </a:p>
        </p:txBody>
      </p:sp>
      <p:sp>
        <p:nvSpPr>
          <p:cNvPr id="5" name="4 Slayt Numarası Yer Tutucusu"/>
          <p:cNvSpPr>
            <a:spLocks noGrp="1"/>
          </p:cNvSpPr>
          <p:nvPr>
            <p:ph type="sldNum" sz="quarter" idx="12"/>
          </p:nvPr>
        </p:nvSpPr>
        <p:spPr/>
        <p:txBody>
          <a:bodyPr/>
          <a:lstStyle/>
          <a:p>
            <a:fld id="{786C4975-DA66-4692-BC0C-8DF561EEBF1F}" type="slidenum">
              <a:rPr lang="tr-TR" smtClean="0"/>
              <a:pPr/>
              <a:t>19</a:t>
            </a:fld>
            <a:endParaRPr lang="tr-TR"/>
          </a:p>
        </p:txBody>
      </p:sp>
      <p:pic>
        <p:nvPicPr>
          <p:cNvPr id="6" name="Picture 5"/>
          <p:cNvPicPr>
            <a:picLocks noGrp="1" noChangeArrowheads="1"/>
          </p:cNvPicPr>
          <p:nvPr>
            <p:ph idx="1"/>
          </p:nvPr>
        </p:nvPicPr>
        <p:blipFill>
          <a:blip r:embed="rId2" cstate="print"/>
          <a:srcRect/>
          <a:stretch>
            <a:fillRect/>
          </a:stretch>
        </p:blipFill>
        <p:spPr>
          <a:xfrm>
            <a:off x="4318000" y="2731294"/>
            <a:ext cx="3556000" cy="2540000"/>
          </a:xfrm>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30756" y="306132"/>
            <a:ext cx="9439585" cy="708536"/>
          </a:xfrm>
        </p:spPr>
        <p:txBody>
          <a:bodyPr/>
          <a:lstStyle/>
          <a:p>
            <a:r>
              <a:rPr lang="tr-TR" dirty="0"/>
              <a:t>HEDEFLER</a:t>
            </a:r>
          </a:p>
        </p:txBody>
      </p:sp>
      <p:sp>
        <p:nvSpPr>
          <p:cNvPr id="5" name="Slayt Numarası Yer Tutucusu 4"/>
          <p:cNvSpPr>
            <a:spLocks noGrp="1"/>
          </p:cNvSpPr>
          <p:nvPr>
            <p:ph type="sldNum" sz="quarter" idx="12"/>
          </p:nvPr>
        </p:nvSpPr>
        <p:spPr/>
        <p:txBody>
          <a:bodyPr/>
          <a:lstStyle/>
          <a:p>
            <a:fld id="{786C4975-DA66-4692-BC0C-8DF561EEBF1F}" type="slidenum">
              <a:rPr lang="tr-TR" smtClean="0"/>
              <a:pPr/>
              <a:t>2</a:t>
            </a:fld>
            <a:endParaRPr lang="tr-TR"/>
          </a:p>
        </p:txBody>
      </p:sp>
      <p:sp>
        <p:nvSpPr>
          <p:cNvPr id="22" name="21 Metin kutusu"/>
          <p:cNvSpPr txBox="1"/>
          <p:nvPr/>
        </p:nvSpPr>
        <p:spPr>
          <a:xfrm>
            <a:off x="5043949" y="5860025"/>
            <a:ext cx="1474839" cy="369332"/>
          </a:xfrm>
          <a:prstGeom prst="rect">
            <a:avLst/>
          </a:prstGeom>
          <a:noFill/>
        </p:spPr>
        <p:txBody>
          <a:bodyPr wrap="square" rtlCol="0">
            <a:spAutoFit/>
          </a:bodyPr>
          <a:lstStyle/>
          <a:p>
            <a:r>
              <a:rPr lang="tr-TR" dirty="0" err="1" smtClean="0"/>
              <a:t>Verification</a:t>
            </a:r>
            <a:endParaRPr lang="tr-TR" dirty="0"/>
          </a:p>
        </p:txBody>
      </p:sp>
      <p:sp>
        <p:nvSpPr>
          <p:cNvPr id="26" name="25 Metin kutusu"/>
          <p:cNvSpPr txBox="1"/>
          <p:nvPr/>
        </p:nvSpPr>
        <p:spPr>
          <a:xfrm>
            <a:off x="8780207" y="5761702"/>
            <a:ext cx="1553497" cy="369332"/>
          </a:xfrm>
          <a:prstGeom prst="rect">
            <a:avLst/>
          </a:prstGeom>
          <a:noFill/>
        </p:spPr>
        <p:txBody>
          <a:bodyPr wrap="square" rtlCol="0">
            <a:spAutoFit/>
          </a:bodyPr>
          <a:lstStyle/>
          <a:p>
            <a:r>
              <a:rPr lang="tr-TR" dirty="0" err="1" smtClean="0"/>
              <a:t>Validation</a:t>
            </a:r>
            <a:endParaRPr lang="tr-TR" dirty="0"/>
          </a:p>
        </p:txBody>
      </p:sp>
      <p:pic>
        <p:nvPicPr>
          <p:cNvPr id="28682" name="Picture 10" descr="software test process models ile ilgili görsel sonucu"/>
          <p:cNvPicPr>
            <a:picLocks noChangeAspect="1" noChangeArrowheads="1"/>
          </p:cNvPicPr>
          <p:nvPr/>
        </p:nvPicPr>
        <p:blipFill>
          <a:blip r:embed="rId2" cstate="print"/>
          <a:srcRect/>
          <a:stretch>
            <a:fillRect/>
          </a:stretch>
        </p:blipFill>
        <p:spPr bwMode="auto">
          <a:xfrm>
            <a:off x="4119716" y="1394713"/>
            <a:ext cx="6656440" cy="4266772"/>
          </a:xfrm>
          <a:prstGeom prst="rect">
            <a:avLst/>
          </a:prstGeom>
          <a:noFill/>
        </p:spPr>
      </p:pic>
    </p:spTree>
    <p:extLst>
      <p:ext uri="{BB962C8B-B14F-4D97-AF65-F5344CB8AC3E}">
        <p14:creationId xmlns:p14="http://schemas.microsoft.com/office/powerpoint/2010/main" val="1651840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Beyaz Kutu Testi</a:t>
            </a:r>
            <a:endParaRPr lang="tr-TR" dirty="0"/>
          </a:p>
        </p:txBody>
      </p:sp>
      <p:sp>
        <p:nvSpPr>
          <p:cNvPr id="3" name="2 İçerik Yer Tutucusu"/>
          <p:cNvSpPr>
            <a:spLocks noGrp="1"/>
          </p:cNvSpPr>
          <p:nvPr>
            <p:ph idx="1"/>
          </p:nvPr>
        </p:nvSpPr>
        <p:spPr/>
        <p:txBody>
          <a:bodyPr/>
          <a:lstStyle/>
          <a:p>
            <a:pPr>
              <a:lnSpc>
                <a:spcPct val="95000"/>
              </a:lnSpc>
              <a:spcBef>
                <a:spcPct val="60000"/>
              </a:spcBef>
            </a:pPr>
            <a:r>
              <a:rPr lang="tr-TR" dirty="0" smtClean="0"/>
              <a:t>Bütün bağımsız yolların en az bir kez sınanması gerekir.</a:t>
            </a:r>
          </a:p>
          <a:p>
            <a:pPr>
              <a:lnSpc>
                <a:spcPct val="95000"/>
              </a:lnSpc>
              <a:spcBef>
                <a:spcPct val="60000"/>
              </a:spcBef>
            </a:pPr>
            <a:r>
              <a:rPr lang="tr-TR" dirty="0" smtClean="0"/>
              <a:t>Bütün mantıksal karar noktalarında iki değişik karar için sınamalar yapılır.</a:t>
            </a:r>
          </a:p>
          <a:p>
            <a:pPr>
              <a:lnSpc>
                <a:spcPct val="95000"/>
              </a:lnSpc>
              <a:spcBef>
                <a:spcPct val="60000"/>
              </a:spcBef>
            </a:pPr>
            <a:r>
              <a:rPr lang="tr-TR" dirty="0" smtClean="0"/>
              <a:t>Bütün döngülerin sınır değerlerinde sınanması</a:t>
            </a:r>
          </a:p>
          <a:p>
            <a:pPr>
              <a:lnSpc>
                <a:spcPct val="95000"/>
              </a:lnSpc>
              <a:spcBef>
                <a:spcPct val="60000"/>
              </a:spcBef>
            </a:pPr>
            <a:r>
              <a:rPr lang="tr-TR" dirty="0" smtClean="0"/>
              <a:t>İç veri yapılarının denenmesi</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Beyaz Kutu Testi</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21</a:t>
            </a:fld>
            <a:endParaRPr lang="tr-TR"/>
          </a:p>
        </p:txBody>
      </p:sp>
      <p:pic>
        <p:nvPicPr>
          <p:cNvPr id="6" name="Picture 5"/>
          <p:cNvPicPr>
            <a:picLocks noChangeArrowheads="1"/>
          </p:cNvPicPr>
          <p:nvPr/>
        </p:nvPicPr>
        <p:blipFill>
          <a:blip r:embed="rId2" cstate="print"/>
          <a:srcRect/>
          <a:stretch>
            <a:fillRect/>
          </a:stretch>
        </p:blipFill>
        <p:spPr>
          <a:xfrm>
            <a:off x="1187450" y="1412875"/>
            <a:ext cx="7129463" cy="4392613"/>
          </a:xfrm>
          <a:prstGeom prst="rect">
            <a:avLst/>
          </a:prstGeom>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Beyaz Kutu Testi</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22</a:t>
            </a:fld>
            <a:endParaRPr lang="tr-TR"/>
          </a:p>
        </p:txBody>
      </p:sp>
      <p:sp>
        <p:nvSpPr>
          <p:cNvPr id="6" name="Text Box 634"/>
          <p:cNvSpPr txBox="1">
            <a:spLocks noChangeArrowheads="1"/>
          </p:cNvSpPr>
          <p:nvPr/>
        </p:nvSpPr>
        <p:spPr bwMode="auto">
          <a:xfrm>
            <a:off x="900113" y="1268413"/>
            <a:ext cx="7704137" cy="5035550"/>
          </a:xfrm>
          <a:prstGeom prst="rect">
            <a:avLst/>
          </a:prstGeom>
          <a:noFill/>
          <a:ln w="9525">
            <a:noFill/>
            <a:miter lim="800000"/>
            <a:headEnd/>
            <a:tailEnd/>
          </a:ln>
          <a:effectLst/>
        </p:spPr>
        <p:txBody>
          <a:bodyPr>
            <a:spAutoFit/>
          </a:bodyPr>
          <a:lstStyle/>
          <a:p>
            <a:r>
              <a:rPr lang="en-GB" dirty="0"/>
              <a:t>class </a:t>
            </a:r>
            <a:r>
              <a:rPr lang="en-GB" dirty="0" err="1"/>
              <a:t>BinSearch</a:t>
            </a:r>
            <a:r>
              <a:rPr lang="en-GB" dirty="0"/>
              <a:t> {</a:t>
            </a:r>
          </a:p>
          <a:p>
            <a:r>
              <a:rPr lang="en-GB" dirty="0"/>
              <a:t>public static void search ( </a:t>
            </a:r>
            <a:r>
              <a:rPr lang="en-GB" dirty="0" err="1"/>
              <a:t>int</a:t>
            </a:r>
            <a:r>
              <a:rPr lang="en-GB" dirty="0"/>
              <a:t> key, </a:t>
            </a:r>
            <a:r>
              <a:rPr lang="en-GB" dirty="0" err="1"/>
              <a:t>int</a:t>
            </a:r>
            <a:r>
              <a:rPr lang="en-GB" dirty="0"/>
              <a:t> [] </a:t>
            </a:r>
            <a:r>
              <a:rPr lang="en-GB" dirty="0" err="1"/>
              <a:t>elemArray</a:t>
            </a:r>
            <a:r>
              <a:rPr lang="en-GB" dirty="0"/>
              <a:t>, Result r )	</a:t>
            </a:r>
          </a:p>
          <a:p>
            <a:r>
              <a:rPr lang="en-GB" dirty="0"/>
              <a:t>{	</a:t>
            </a:r>
            <a:r>
              <a:rPr lang="en-GB" dirty="0" err="1"/>
              <a:t>int</a:t>
            </a:r>
            <a:r>
              <a:rPr lang="en-GB" dirty="0"/>
              <a:t> bottom = 0 ;</a:t>
            </a:r>
          </a:p>
          <a:p>
            <a:r>
              <a:rPr lang="en-GB" dirty="0"/>
              <a:t>	</a:t>
            </a:r>
            <a:r>
              <a:rPr lang="en-GB" dirty="0" err="1"/>
              <a:t>int</a:t>
            </a:r>
            <a:r>
              <a:rPr lang="en-GB" dirty="0"/>
              <a:t> top = </a:t>
            </a:r>
            <a:r>
              <a:rPr lang="en-GB" dirty="0" err="1"/>
              <a:t>elemArray.length</a:t>
            </a:r>
            <a:r>
              <a:rPr lang="en-GB" dirty="0"/>
              <a:t> - 1 ;</a:t>
            </a:r>
          </a:p>
          <a:p>
            <a:r>
              <a:rPr lang="en-GB" dirty="0"/>
              <a:t>	</a:t>
            </a:r>
            <a:r>
              <a:rPr lang="en-GB" dirty="0" err="1"/>
              <a:t>int</a:t>
            </a:r>
            <a:r>
              <a:rPr lang="en-GB" dirty="0"/>
              <a:t> mid ;</a:t>
            </a:r>
          </a:p>
          <a:p>
            <a:r>
              <a:rPr lang="en-GB" dirty="0"/>
              <a:t>	</a:t>
            </a:r>
            <a:r>
              <a:rPr lang="en-GB" dirty="0" err="1"/>
              <a:t>r.found</a:t>
            </a:r>
            <a:r>
              <a:rPr lang="en-GB" dirty="0"/>
              <a:t> = false ;</a:t>
            </a:r>
          </a:p>
          <a:p>
            <a:r>
              <a:rPr lang="tr-TR" dirty="0"/>
              <a:t>	</a:t>
            </a:r>
            <a:r>
              <a:rPr lang="en-GB" dirty="0" err="1"/>
              <a:t>r.index</a:t>
            </a:r>
            <a:r>
              <a:rPr lang="en-GB" dirty="0"/>
              <a:t> = -1 ;</a:t>
            </a:r>
          </a:p>
          <a:p>
            <a:r>
              <a:rPr lang="en-GB" dirty="0"/>
              <a:t>	while ( bottom &lt;= top )</a:t>
            </a:r>
          </a:p>
          <a:p>
            <a:r>
              <a:rPr lang="en-GB" dirty="0"/>
              <a:t>	{	mid = (top + bottom) / 2 ;</a:t>
            </a:r>
          </a:p>
          <a:p>
            <a:r>
              <a:rPr lang="en-GB" dirty="0"/>
              <a:t>		if (</a:t>
            </a:r>
            <a:r>
              <a:rPr lang="en-GB" dirty="0" err="1"/>
              <a:t>elemArray</a:t>
            </a:r>
            <a:r>
              <a:rPr lang="en-GB" dirty="0"/>
              <a:t> [mid] == key)	</a:t>
            </a:r>
          </a:p>
          <a:p>
            <a:r>
              <a:rPr lang="en-GB" dirty="0"/>
              <a:t>		{	</a:t>
            </a:r>
            <a:r>
              <a:rPr lang="en-GB" dirty="0" err="1"/>
              <a:t>r.index</a:t>
            </a:r>
            <a:r>
              <a:rPr lang="en-GB" dirty="0"/>
              <a:t> = mid ; </a:t>
            </a:r>
          </a:p>
          <a:p>
            <a:r>
              <a:rPr lang="en-GB" dirty="0"/>
              <a:t>			</a:t>
            </a:r>
            <a:r>
              <a:rPr lang="en-GB" dirty="0" err="1"/>
              <a:t>r.found</a:t>
            </a:r>
            <a:r>
              <a:rPr lang="en-GB" dirty="0"/>
              <a:t> = true ;</a:t>
            </a:r>
          </a:p>
          <a:p>
            <a:r>
              <a:rPr lang="en-GB" dirty="0"/>
              <a:t>			return ;	</a:t>
            </a:r>
          </a:p>
          <a:p>
            <a:r>
              <a:rPr lang="en-GB" dirty="0"/>
              <a:t>		} // if part			</a:t>
            </a:r>
          </a:p>
          <a:p>
            <a:r>
              <a:rPr lang="tr-TR" dirty="0"/>
              <a:t>		e</a:t>
            </a:r>
            <a:r>
              <a:rPr lang="en-GB" dirty="0" err="1"/>
              <a:t>lse</a:t>
            </a:r>
            <a:endParaRPr lang="tr-TR" dirty="0"/>
          </a:p>
          <a:p>
            <a:r>
              <a:rPr lang="tr-TR" dirty="0"/>
              <a:t>		</a:t>
            </a:r>
            <a:r>
              <a:rPr lang="en-GB" dirty="0"/>
              <a:t>{</a:t>
            </a:r>
            <a:r>
              <a:rPr lang="tr-TR" dirty="0"/>
              <a:t> </a:t>
            </a:r>
            <a:r>
              <a:rPr lang="en-GB" dirty="0"/>
              <a:t>if (</a:t>
            </a:r>
            <a:r>
              <a:rPr lang="en-GB" dirty="0" err="1"/>
              <a:t>elemArray</a:t>
            </a:r>
            <a:r>
              <a:rPr lang="en-GB" dirty="0"/>
              <a:t> [mid] &lt; key)	bottom = mid + 1 ;	</a:t>
            </a:r>
          </a:p>
          <a:p>
            <a:r>
              <a:rPr lang="en-GB" dirty="0"/>
              <a:t>		</a:t>
            </a:r>
            <a:r>
              <a:rPr lang="tr-TR" dirty="0"/>
              <a:t>  </a:t>
            </a:r>
            <a:r>
              <a:rPr lang="en-GB" dirty="0"/>
              <a:t>else	top = mid - 1 ;	}</a:t>
            </a:r>
          </a:p>
          <a:p>
            <a:r>
              <a:rPr lang="en-GB" dirty="0"/>
              <a:t>	</a:t>
            </a:r>
            <a:r>
              <a:rPr lang="tr-TR" dirty="0"/>
              <a:t>	</a:t>
            </a:r>
            <a:r>
              <a:rPr lang="en-GB" dirty="0"/>
              <a:t>} //while loop	} // search</a:t>
            </a:r>
            <a:r>
              <a:rPr lang="tr-TR" dirty="0"/>
              <a:t>   </a:t>
            </a:r>
            <a:r>
              <a:rPr lang="en-GB" dirty="0"/>
              <a:t>} //</a:t>
            </a:r>
            <a:r>
              <a:rPr lang="en-GB" dirty="0" err="1"/>
              <a:t>BinSearch</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Beyaz Kutu Testi</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23</a:t>
            </a:fld>
            <a:endParaRPr lang="tr-TR"/>
          </a:p>
        </p:txBody>
      </p:sp>
      <p:pic>
        <p:nvPicPr>
          <p:cNvPr id="7" name="Picture 5"/>
          <p:cNvPicPr>
            <a:picLocks noGrp="1" noChangeAspect="1" noChangeArrowheads="1"/>
          </p:cNvPicPr>
          <p:nvPr>
            <p:ph idx="1"/>
          </p:nvPr>
        </p:nvPicPr>
        <p:blipFill>
          <a:blip r:embed="rId2" cstate="print"/>
          <a:srcRect/>
          <a:stretch>
            <a:fillRect/>
          </a:stretch>
        </p:blipFill>
        <p:spPr>
          <a:xfrm>
            <a:off x="1116013" y="1381125"/>
            <a:ext cx="6769100" cy="5124450"/>
          </a:xfrm>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Sınama ve Bütünleştirme Stratejileri</a:t>
            </a:r>
            <a:endParaRPr lang="tr-TR" dirty="0"/>
          </a:p>
        </p:txBody>
      </p:sp>
      <p:sp>
        <p:nvSpPr>
          <p:cNvPr id="3" name="2 İçerik Yer Tutucusu"/>
          <p:cNvSpPr>
            <a:spLocks noGrp="1"/>
          </p:cNvSpPr>
          <p:nvPr>
            <p:ph idx="1"/>
          </p:nvPr>
        </p:nvSpPr>
        <p:spPr/>
        <p:txBody>
          <a:bodyPr/>
          <a:lstStyle/>
          <a:p>
            <a:pPr marL="449263" indent="-449263">
              <a:lnSpc>
                <a:spcPct val="95000"/>
              </a:lnSpc>
              <a:spcBef>
                <a:spcPct val="0"/>
              </a:spcBef>
            </a:pPr>
            <a:r>
              <a:rPr lang="tr-TR" dirty="0" smtClean="0"/>
              <a:t>Genellikle Sınama Stratejisi, bütünleştirme stratejisi ile birlikte değerlendirilir. </a:t>
            </a:r>
          </a:p>
          <a:p>
            <a:pPr marL="449263" indent="-449263">
              <a:lnSpc>
                <a:spcPct val="95000"/>
              </a:lnSpc>
              <a:spcBef>
                <a:spcPct val="0"/>
              </a:spcBef>
            </a:pPr>
            <a:endParaRPr lang="tr-TR" dirty="0" smtClean="0"/>
          </a:p>
          <a:p>
            <a:pPr marL="449263" indent="-449263">
              <a:lnSpc>
                <a:spcPct val="95000"/>
              </a:lnSpc>
              <a:spcBef>
                <a:spcPct val="0"/>
              </a:spcBef>
            </a:pPr>
            <a:r>
              <a:rPr lang="tr-TR" dirty="0" smtClean="0"/>
              <a:t>Ancak bazı sınama stratejileri bütünleştirme dışındaki hataları hedefleyebilir. </a:t>
            </a:r>
          </a:p>
          <a:p>
            <a:pPr marL="449263" indent="-449263">
              <a:lnSpc>
                <a:spcPct val="95000"/>
              </a:lnSpc>
              <a:spcBef>
                <a:spcPct val="0"/>
              </a:spcBef>
            </a:pPr>
            <a:endParaRPr lang="tr-TR" dirty="0" smtClean="0"/>
          </a:p>
          <a:p>
            <a:pPr marL="449263" indent="-449263">
              <a:lnSpc>
                <a:spcPct val="95000"/>
              </a:lnSpc>
              <a:spcBef>
                <a:spcPct val="0"/>
              </a:spcBef>
            </a:pPr>
            <a:r>
              <a:rPr lang="tr-TR" dirty="0" smtClean="0"/>
              <a:t>Örneğin, yukarıdan-aşağı ve aşağıdan-yukarıya stratejileri bütünleştirme yöntemine bağlıdır.</a:t>
            </a:r>
            <a:endParaRPr lang="en-US" dirty="0" smtClean="0"/>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Yukarıdan Aşağıya Bütünleştirme</a:t>
            </a:r>
            <a:endParaRPr lang="tr-TR" dirty="0"/>
          </a:p>
        </p:txBody>
      </p:sp>
      <p:sp>
        <p:nvSpPr>
          <p:cNvPr id="3" name="2 İçerik Yer Tutucusu"/>
          <p:cNvSpPr>
            <a:spLocks noGrp="1"/>
          </p:cNvSpPr>
          <p:nvPr>
            <p:ph idx="1"/>
          </p:nvPr>
        </p:nvSpPr>
        <p:spPr/>
        <p:txBody>
          <a:bodyPr/>
          <a:lstStyle/>
          <a:p>
            <a:pPr marL="342900" indent="-342900">
              <a:lnSpc>
                <a:spcPct val="95000"/>
              </a:lnSpc>
              <a:spcBef>
                <a:spcPct val="60000"/>
              </a:spcBef>
              <a:buClr>
                <a:schemeClr val="folHlink"/>
              </a:buClr>
              <a:buSzPct val="90000"/>
              <a:buFont typeface="Wingdings" pitchFamily="2" charset="2"/>
              <a:buChar char="n"/>
            </a:pPr>
            <a:r>
              <a:rPr lang="tr-TR" dirty="0" smtClean="0"/>
              <a:t>Yukarıdan-aşağıya bütünleştirmede önce sistemin üst düzeylerinin sınanması ve sonra aşağıya doğru olan düzeylere ilgili modülleri takılarak sınanması söz konusudur.</a:t>
            </a:r>
          </a:p>
          <a:p>
            <a:pPr marL="342900" indent="-342900">
              <a:lnSpc>
                <a:spcPct val="95000"/>
              </a:lnSpc>
              <a:spcBef>
                <a:spcPct val="60000"/>
              </a:spcBef>
              <a:buClr>
                <a:schemeClr val="folHlink"/>
              </a:buClr>
              <a:buSzPct val="90000"/>
              <a:buFont typeface="Wingdings" pitchFamily="2" charset="2"/>
              <a:buChar char="n"/>
            </a:pPr>
            <a:r>
              <a:rPr lang="tr-TR" dirty="0" smtClean="0"/>
              <a:t>En üst noktadaki bileşen sınandıktan sonra alt düzeye geçilmelidir.</a:t>
            </a:r>
          </a:p>
          <a:p>
            <a:pPr marL="342900" indent="-342900">
              <a:lnSpc>
                <a:spcPct val="95000"/>
              </a:lnSpc>
              <a:spcBef>
                <a:spcPct val="60000"/>
              </a:spcBef>
              <a:buClr>
                <a:schemeClr val="folHlink"/>
              </a:buClr>
              <a:buSzPct val="90000"/>
              <a:buFont typeface="Wingdings" pitchFamily="2" charset="2"/>
              <a:buChar char="n"/>
            </a:pPr>
            <a:r>
              <a:rPr lang="tr-TR" dirty="0" smtClean="0"/>
              <a:t>Alt bileşenler henüz hazırlanmamışlardır. Bu sebeple Koçanlar kullanılır. </a:t>
            </a:r>
            <a:r>
              <a:rPr lang="tr-TR" b="1" dirty="0" smtClean="0"/>
              <a:t>Koçan</a:t>
            </a:r>
            <a:r>
              <a:rPr lang="tr-TR" dirty="0" smtClean="0"/>
              <a:t>: Bir alt bileşenin, üst bileşen ile </a:t>
            </a:r>
            <a:r>
              <a:rPr lang="tr-TR" dirty="0" err="1" smtClean="0"/>
              <a:t>arayüzünü</a:t>
            </a:r>
            <a:r>
              <a:rPr lang="tr-TR" dirty="0" smtClean="0"/>
              <a:t> temin eden, fakat işlevsel olarak hiçbir şey yapmayan çerçeve programlardır.</a:t>
            </a:r>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Yukarıdan Aşağıya Bütünleştirme</a:t>
            </a:r>
            <a:endParaRPr lang="tr-TR" dirty="0"/>
          </a:p>
        </p:txBody>
      </p:sp>
      <p:sp>
        <p:nvSpPr>
          <p:cNvPr id="3" name="2 İçerik Yer Tutucusu"/>
          <p:cNvSpPr>
            <a:spLocks noGrp="1"/>
          </p:cNvSpPr>
          <p:nvPr>
            <p:ph idx="1"/>
          </p:nvPr>
        </p:nvSpPr>
        <p:spPr/>
        <p:txBody>
          <a:bodyPr/>
          <a:lstStyle/>
          <a:p>
            <a:pPr>
              <a:lnSpc>
                <a:spcPct val="95000"/>
              </a:lnSpc>
              <a:spcBef>
                <a:spcPct val="60000"/>
              </a:spcBef>
            </a:pPr>
            <a:r>
              <a:rPr lang="tr-TR" dirty="0" smtClean="0"/>
              <a:t>İki temel Yaklaşım vardır:</a:t>
            </a:r>
          </a:p>
          <a:p>
            <a:pPr lvl="1">
              <a:lnSpc>
                <a:spcPct val="95000"/>
              </a:lnSpc>
              <a:spcBef>
                <a:spcPct val="60000"/>
              </a:spcBef>
            </a:pPr>
            <a:r>
              <a:rPr lang="tr-TR" dirty="0" smtClean="0">
                <a:solidFill>
                  <a:schemeClr val="accent2"/>
                </a:solidFill>
              </a:rPr>
              <a:t>Düzey Öncelikli Bütünleştirme:</a:t>
            </a:r>
            <a:r>
              <a:rPr lang="tr-TR" dirty="0" smtClean="0"/>
              <a:t> En üst düzeyden başlanır ve aynı düzeydeki birimler bütünleştirilir.</a:t>
            </a:r>
          </a:p>
          <a:p>
            <a:pPr lvl="1">
              <a:lnSpc>
                <a:spcPct val="95000"/>
              </a:lnSpc>
              <a:spcBef>
                <a:spcPct val="60000"/>
              </a:spcBef>
            </a:pPr>
            <a:r>
              <a:rPr lang="tr-TR" dirty="0" smtClean="0">
                <a:solidFill>
                  <a:schemeClr val="accent2"/>
                </a:solidFill>
              </a:rPr>
              <a:t>Derinlik Öncelikli Bütünleştirme:</a:t>
            </a:r>
            <a:r>
              <a:rPr lang="tr-TR" dirty="0" smtClean="0"/>
              <a:t> En üst düzeyden başlanır ve her dal soldan sağa olmak üzere ele alınır.</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Aşağıdan Yukarıya Bütünleştirme</a:t>
            </a:r>
            <a:endParaRPr lang="tr-TR" dirty="0"/>
          </a:p>
        </p:txBody>
      </p:sp>
      <p:sp>
        <p:nvSpPr>
          <p:cNvPr id="3" name="2 İçerik Yer Tutucusu"/>
          <p:cNvSpPr>
            <a:spLocks noGrp="1"/>
          </p:cNvSpPr>
          <p:nvPr>
            <p:ph idx="1"/>
          </p:nvPr>
        </p:nvSpPr>
        <p:spPr/>
        <p:txBody>
          <a:bodyPr/>
          <a:lstStyle/>
          <a:p>
            <a:r>
              <a:rPr lang="tr-TR" dirty="0" smtClean="0"/>
              <a:t>Önceki yöntemin tersine uygulama yapılır.</a:t>
            </a:r>
          </a:p>
          <a:p>
            <a:endParaRPr lang="tr-TR" dirty="0" smtClean="0"/>
          </a:p>
          <a:p>
            <a:r>
              <a:rPr lang="tr-TR" dirty="0" smtClean="0"/>
              <a:t>Önce en alt düzeydeki işçi birimler sınanır ve bir üst düzey ile sınanması gerektiğinde bu düzey bir sürücü ile temsil edilir. </a:t>
            </a:r>
          </a:p>
          <a:p>
            <a:endParaRPr lang="tr-TR" dirty="0" smtClean="0"/>
          </a:p>
          <a:p>
            <a:r>
              <a:rPr lang="tr-TR" dirty="0" smtClean="0"/>
              <a:t>Bu kez kodlama, bütünleştirme ve sınama, aşağı düzeylerden yukarı düzeylere doğru gelişir. </a:t>
            </a:r>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Yaşam Döngüsü Boyunca Sınama</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28</a:t>
            </a:fld>
            <a:endParaRPr lang="tr-TR"/>
          </a:p>
        </p:txBody>
      </p:sp>
      <p:grpSp>
        <p:nvGrpSpPr>
          <p:cNvPr id="7" name="6 Grup"/>
          <p:cNvGrpSpPr/>
          <p:nvPr/>
        </p:nvGrpSpPr>
        <p:grpSpPr>
          <a:xfrm>
            <a:off x="1981302" y="1543204"/>
            <a:ext cx="8570913" cy="4491037"/>
            <a:chOff x="250825" y="1385888"/>
            <a:chExt cx="8570913" cy="4491037"/>
          </a:xfrm>
        </p:grpSpPr>
        <p:sp>
          <p:nvSpPr>
            <p:cNvPr id="8" name="AutoShape 4"/>
            <p:cNvSpPr>
              <a:spLocks noChangeArrowheads="1"/>
            </p:cNvSpPr>
            <p:nvPr/>
          </p:nvSpPr>
          <p:spPr bwMode="auto">
            <a:xfrm>
              <a:off x="250825" y="2898775"/>
              <a:ext cx="1441450" cy="1223963"/>
            </a:xfrm>
            <a:prstGeom prst="cloudCallout">
              <a:avLst>
                <a:gd name="adj1" fmla="val 13875"/>
                <a:gd name="adj2" fmla="val 63620"/>
              </a:avLst>
            </a:prstGeom>
            <a:solidFill>
              <a:schemeClr val="accent1"/>
            </a:solidFill>
            <a:ln w="9525">
              <a:solidFill>
                <a:schemeClr val="tx1"/>
              </a:solidFill>
              <a:round/>
              <a:headEnd/>
              <a:tailEnd/>
            </a:ln>
            <a:effectLst/>
          </p:spPr>
          <p:txBody>
            <a:bodyPr/>
            <a:lstStyle/>
            <a:p>
              <a:r>
                <a:rPr lang="tr-TR" b="1">
                  <a:solidFill>
                    <a:schemeClr val="accent2"/>
                  </a:solidFill>
                </a:rPr>
                <a:t>Sistem</a:t>
              </a:r>
            </a:p>
            <a:p>
              <a:r>
                <a:rPr lang="tr-TR" b="1">
                  <a:solidFill>
                    <a:schemeClr val="accent2"/>
                  </a:solidFill>
                </a:rPr>
                <a:t>Sınama Planı</a:t>
              </a:r>
              <a:endParaRPr lang="en-US" b="1">
                <a:solidFill>
                  <a:schemeClr val="accent2"/>
                </a:solidFill>
              </a:endParaRPr>
            </a:p>
          </p:txBody>
        </p:sp>
        <p:sp>
          <p:nvSpPr>
            <p:cNvPr id="9" name="AutoShape 6"/>
            <p:cNvSpPr>
              <a:spLocks noChangeArrowheads="1"/>
            </p:cNvSpPr>
            <p:nvPr/>
          </p:nvSpPr>
          <p:spPr bwMode="auto">
            <a:xfrm>
              <a:off x="1619250" y="2393950"/>
              <a:ext cx="1871663" cy="1439863"/>
            </a:xfrm>
            <a:prstGeom prst="cloudCallout">
              <a:avLst>
                <a:gd name="adj1" fmla="val -27440"/>
                <a:gd name="adj2" fmla="val 92449"/>
              </a:avLst>
            </a:prstGeom>
            <a:solidFill>
              <a:schemeClr val="accent1"/>
            </a:solidFill>
            <a:ln w="9525">
              <a:solidFill>
                <a:schemeClr val="tx1"/>
              </a:solidFill>
              <a:round/>
              <a:headEnd/>
              <a:tailEnd/>
            </a:ln>
            <a:effectLst/>
          </p:spPr>
          <p:txBody>
            <a:bodyPr/>
            <a:lstStyle/>
            <a:p>
              <a:r>
                <a:rPr lang="tr-TR" b="1">
                  <a:solidFill>
                    <a:schemeClr val="accent2"/>
                  </a:solidFill>
                </a:rPr>
                <a:t>Altsistem Sınama planları</a:t>
              </a:r>
              <a:endParaRPr lang="en-US" b="1">
                <a:solidFill>
                  <a:schemeClr val="accent2"/>
                </a:solidFill>
              </a:endParaRPr>
            </a:p>
          </p:txBody>
        </p:sp>
        <p:sp>
          <p:nvSpPr>
            <p:cNvPr id="10" name="AutoShape 9"/>
            <p:cNvSpPr>
              <a:spLocks noChangeArrowheads="1"/>
            </p:cNvSpPr>
            <p:nvPr/>
          </p:nvSpPr>
          <p:spPr bwMode="auto">
            <a:xfrm>
              <a:off x="3132138" y="1385888"/>
              <a:ext cx="2592387" cy="2303462"/>
            </a:xfrm>
            <a:prstGeom prst="cloudCallout">
              <a:avLst>
                <a:gd name="adj1" fmla="val -41181"/>
                <a:gd name="adj2" fmla="val 83079"/>
              </a:avLst>
            </a:prstGeom>
            <a:solidFill>
              <a:schemeClr val="accent1"/>
            </a:solidFill>
            <a:ln w="9525">
              <a:solidFill>
                <a:schemeClr val="tx1"/>
              </a:solidFill>
              <a:round/>
              <a:headEnd/>
              <a:tailEnd/>
            </a:ln>
            <a:effectLst/>
          </p:spPr>
          <p:txBody>
            <a:bodyPr lIns="18000" rIns="18000"/>
            <a:lstStyle/>
            <a:p>
              <a:pPr>
                <a:buFontTx/>
                <a:buChar char="•"/>
              </a:pPr>
              <a:r>
                <a:rPr lang="tr-TR" b="1" dirty="0">
                  <a:solidFill>
                    <a:schemeClr val="accent2"/>
                  </a:solidFill>
                </a:rPr>
                <a:t> Modül Sınama Planı</a:t>
              </a:r>
            </a:p>
            <a:p>
              <a:pPr>
                <a:buFontTx/>
                <a:buChar char="•"/>
              </a:pPr>
              <a:r>
                <a:rPr lang="tr-TR" b="1" dirty="0">
                  <a:solidFill>
                    <a:schemeClr val="accent2"/>
                  </a:solidFill>
                </a:rPr>
                <a:t> Sınama    Belirtimleri</a:t>
              </a:r>
            </a:p>
            <a:p>
              <a:pPr>
                <a:buFontTx/>
                <a:buChar char="•"/>
              </a:pPr>
              <a:r>
                <a:rPr lang="tr-TR" b="1" dirty="0">
                  <a:solidFill>
                    <a:schemeClr val="accent2"/>
                  </a:solidFill>
                </a:rPr>
                <a:t> Sınama Eğitim </a:t>
              </a:r>
              <a:r>
                <a:rPr lang="tr-TR" b="1" dirty="0" err="1">
                  <a:solidFill>
                    <a:schemeClr val="accent2"/>
                  </a:solidFill>
                </a:rPr>
                <a:t>Klavuzu</a:t>
              </a:r>
              <a:endParaRPr lang="en-US" b="1" dirty="0">
                <a:solidFill>
                  <a:schemeClr val="accent2"/>
                </a:solidFill>
              </a:endParaRPr>
            </a:p>
          </p:txBody>
        </p:sp>
        <p:sp>
          <p:nvSpPr>
            <p:cNvPr id="11" name="AutoShape 7"/>
            <p:cNvSpPr>
              <a:spLocks noChangeArrowheads="1"/>
            </p:cNvSpPr>
            <p:nvPr/>
          </p:nvSpPr>
          <p:spPr bwMode="auto">
            <a:xfrm>
              <a:off x="4932363" y="1458913"/>
              <a:ext cx="2952750" cy="2160587"/>
            </a:xfrm>
            <a:prstGeom prst="cloudCallout">
              <a:avLst>
                <a:gd name="adj1" fmla="val -40806"/>
                <a:gd name="adj2" fmla="val 89602"/>
              </a:avLst>
            </a:prstGeom>
            <a:solidFill>
              <a:schemeClr val="accent1"/>
            </a:solidFill>
            <a:ln w="9525">
              <a:solidFill>
                <a:schemeClr val="tx1"/>
              </a:solidFill>
              <a:round/>
              <a:headEnd/>
              <a:tailEnd/>
            </a:ln>
            <a:effectLst/>
          </p:spPr>
          <p:txBody>
            <a:bodyPr/>
            <a:lstStyle/>
            <a:p>
              <a:pPr>
                <a:buFontTx/>
                <a:buChar char="•"/>
              </a:pPr>
              <a:r>
                <a:rPr lang="tr-TR" b="1" dirty="0">
                  <a:solidFill>
                    <a:schemeClr val="accent2"/>
                  </a:solidFill>
                </a:rPr>
                <a:t>Modül Sınama</a:t>
              </a:r>
            </a:p>
            <a:p>
              <a:pPr>
                <a:buFontTx/>
                <a:buChar char="•"/>
              </a:pPr>
              <a:r>
                <a:rPr lang="tr-TR" b="1" dirty="0">
                  <a:solidFill>
                    <a:schemeClr val="accent2"/>
                  </a:solidFill>
                </a:rPr>
                <a:t>Bütünleştirici Sınama</a:t>
              </a:r>
            </a:p>
            <a:p>
              <a:pPr>
                <a:buFontTx/>
                <a:buChar char="•"/>
              </a:pPr>
              <a:r>
                <a:rPr lang="tr-TR" b="1" dirty="0">
                  <a:solidFill>
                    <a:schemeClr val="accent2"/>
                  </a:solidFill>
                </a:rPr>
                <a:t>Sınayıcı Eğitim</a:t>
              </a:r>
              <a:endParaRPr lang="en-US" b="1" dirty="0">
                <a:solidFill>
                  <a:schemeClr val="accent2"/>
                </a:solidFill>
              </a:endParaRPr>
            </a:p>
          </p:txBody>
        </p:sp>
        <p:sp>
          <p:nvSpPr>
            <p:cNvPr id="12" name="AutoShape 8"/>
            <p:cNvSpPr>
              <a:spLocks noChangeArrowheads="1"/>
            </p:cNvSpPr>
            <p:nvPr/>
          </p:nvSpPr>
          <p:spPr bwMode="auto">
            <a:xfrm>
              <a:off x="6877050" y="2682875"/>
              <a:ext cx="1944688" cy="1584325"/>
            </a:xfrm>
            <a:prstGeom prst="cloudCallout">
              <a:avLst>
                <a:gd name="adj1" fmla="val -35468"/>
                <a:gd name="adj2" fmla="val 61625"/>
              </a:avLst>
            </a:prstGeom>
            <a:solidFill>
              <a:schemeClr val="accent1"/>
            </a:solidFill>
            <a:ln w="9525">
              <a:solidFill>
                <a:schemeClr val="tx1"/>
              </a:solidFill>
              <a:round/>
              <a:headEnd/>
              <a:tailEnd/>
            </a:ln>
            <a:effectLst/>
          </p:spPr>
          <p:txBody>
            <a:bodyPr/>
            <a:lstStyle/>
            <a:p>
              <a:pPr>
                <a:buFontTx/>
                <a:buChar char="•"/>
              </a:pPr>
              <a:r>
                <a:rPr lang="tr-TR" b="1">
                  <a:solidFill>
                    <a:schemeClr val="accent2"/>
                  </a:solidFill>
                </a:rPr>
                <a:t>Kullanıcı Sınaması</a:t>
              </a:r>
            </a:p>
            <a:p>
              <a:pPr>
                <a:buFontTx/>
                <a:buChar char="•"/>
              </a:pPr>
              <a:r>
                <a:rPr lang="tr-TR" b="1">
                  <a:solidFill>
                    <a:schemeClr val="accent2"/>
                  </a:solidFill>
                </a:rPr>
                <a:t>Sınama Raporları</a:t>
              </a:r>
              <a:endParaRPr lang="en-US" b="1">
                <a:solidFill>
                  <a:schemeClr val="accent2"/>
                </a:solidFill>
              </a:endParaRPr>
            </a:p>
          </p:txBody>
        </p:sp>
        <p:grpSp>
          <p:nvGrpSpPr>
            <p:cNvPr id="13" name="Group 16"/>
            <p:cNvGrpSpPr>
              <a:grpSpLocks/>
            </p:cNvGrpSpPr>
            <p:nvPr/>
          </p:nvGrpSpPr>
          <p:grpSpPr bwMode="auto">
            <a:xfrm>
              <a:off x="539750" y="4483100"/>
              <a:ext cx="7632700" cy="409575"/>
              <a:chOff x="340" y="2748"/>
              <a:chExt cx="4808" cy="258"/>
            </a:xfrm>
          </p:grpSpPr>
          <p:sp>
            <p:nvSpPr>
              <p:cNvPr id="15" name="Line 15"/>
              <p:cNvSpPr>
                <a:spLocks noChangeShapeType="1"/>
              </p:cNvSpPr>
              <p:nvPr/>
            </p:nvSpPr>
            <p:spPr bwMode="auto">
              <a:xfrm>
                <a:off x="340" y="2886"/>
                <a:ext cx="4808" cy="0"/>
              </a:xfrm>
              <a:prstGeom prst="line">
                <a:avLst/>
              </a:prstGeom>
              <a:noFill/>
              <a:ln w="9525">
                <a:solidFill>
                  <a:schemeClr val="tx1"/>
                </a:solidFill>
                <a:round/>
                <a:headEnd/>
                <a:tailEnd/>
              </a:ln>
              <a:effectLst/>
            </p:spPr>
            <p:txBody>
              <a:bodyPr/>
              <a:lstStyle/>
              <a:p>
                <a:endParaRPr lang="tr-TR"/>
              </a:p>
            </p:txBody>
          </p:sp>
          <p:sp>
            <p:nvSpPr>
              <p:cNvPr id="16" name="Text Box 10"/>
              <p:cNvSpPr txBox="1">
                <a:spLocks noChangeArrowheads="1"/>
              </p:cNvSpPr>
              <p:nvPr/>
            </p:nvSpPr>
            <p:spPr bwMode="auto">
              <a:xfrm>
                <a:off x="567" y="2750"/>
                <a:ext cx="229" cy="256"/>
              </a:xfrm>
              <a:prstGeom prst="rect">
                <a:avLst/>
              </a:prstGeom>
              <a:solidFill>
                <a:srgbClr val="FFFFFF"/>
              </a:solidFill>
              <a:ln w="9525">
                <a:solidFill>
                  <a:schemeClr val="tx1"/>
                </a:solidFill>
                <a:miter lim="800000"/>
                <a:headEnd/>
                <a:tailEnd/>
              </a:ln>
              <a:effectLst/>
            </p:spPr>
            <p:txBody>
              <a:bodyPr wrap="none">
                <a:spAutoFit/>
              </a:bodyPr>
              <a:lstStyle/>
              <a:p>
                <a:r>
                  <a:rPr lang="tr-TR" sz="2000" b="1"/>
                  <a:t>P</a:t>
                </a:r>
                <a:endParaRPr lang="en-US" sz="2000" b="1"/>
              </a:p>
            </p:txBody>
          </p:sp>
          <p:sp>
            <p:nvSpPr>
              <p:cNvPr id="17" name="Text Box 11"/>
              <p:cNvSpPr txBox="1">
                <a:spLocks noChangeArrowheads="1"/>
              </p:cNvSpPr>
              <p:nvPr/>
            </p:nvSpPr>
            <p:spPr bwMode="auto">
              <a:xfrm>
                <a:off x="1202" y="2750"/>
                <a:ext cx="238" cy="256"/>
              </a:xfrm>
              <a:prstGeom prst="rect">
                <a:avLst/>
              </a:prstGeom>
              <a:solidFill>
                <a:srgbClr val="FFFFFF"/>
              </a:solidFill>
              <a:ln w="9525">
                <a:solidFill>
                  <a:schemeClr val="tx1"/>
                </a:solidFill>
                <a:miter lim="800000"/>
                <a:headEnd/>
                <a:tailEnd/>
              </a:ln>
              <a:effectLst/>
            </p:spPr>
            <p:txBody>
              <a:bodyPr wrap="none">
                <a:spAutoFit/>
              </a:bodyPr>
              <a:lstStyle/>
              <a:p>
                <a:r>
                  <a:rPr lang="tr-TR" sz="2000" b="1"/>
                  <a:t>Ç</a:t>
                </a:r>
                <a:endParaRPr lang="en-US" sz="2000" b="1"/>
              </a:p>
            </p:txBody>
          </p:sp>
          <p:sp>
            <p:nvSpPr>
              <p:cNvPr id="18" name="Text Box 12"/>
              <p:cNvSpPr txBox="1">
                <a:spLocks noChangeArrowheads="1"/>
              </p:cNvSpPr>
              <p:nvPr/>
            </p:nvSpPr>
            <p:spPr bwMode="auto">
              <a:xfrm>
                <a:off x="2018" y="2750"/>
                <a:ext cx="220" cy="256"/>
              </a:xfrm>
              <a:prstGeom prst="rect">
                <a:avLst/>
              </a:prstGeom>
              <a:solidFill>
                <a:srgbClr val="FFFFFF"/>
              </a:solidFill>
              <a:ln w="9525">
                <a:solidFill>
                  <a:schemeClr val="tx1"/>
                </a:solidFill>
                <a:miter lim="800000"/>
                <a:headEnd/>
                <a:tailEnd/>
              </a:ln>
              <a:effectLst/>
            </p:spPr>
            <p:txBody>
              <a:bodyPr wrap="none">
                <a:spAutoFit/>
              </a:bodyPr>
              <a:lstStyle/>
              <a:p>
                <a:r>
                  <a:rPr lang="tr-TR" sz="2000" b="1" dirty="0"/>
                  <a:t>T</a:t>
                </a:r>
                <a:endParaRPr lang="en-US" sz="2000" b="1" dirty="0"/>
              </a:p>
            </p:txBody>
          </p:sp>
          <p:sp>
            <p:nvSpPr>
              <p:cNvPr id="19" name="Text Box 13"/>
              <p:cNvSpPr txBox="1">
                <a:spLocks noChangeArrowheads="1"/>
              </p:cNvSpPr>
              <p:nvPr/>
            </p:nvSpPr>
            <p:spPr bwMode="auto">
              <a:xfrm>
                <a:off x="3152" y="2750"/>
                <a:ext cx="246" cy="256"/>
              </a:xfrm>
              <a:prstGeom prst="rect">
                <a:avLst/>
              </a:prstGeom>
              <a:solidFill>
                <a:srgbClr val="FFFFFF"/>
              </a:solidFill>
              <a:ln w="9525">
                <a:solidFill>
                  <a:schemeClr val="tx1"/>
                </a:solidFill>
                <a:miter lim="800000"/>
                <a:headEnd/>
                <a:tailEnd/>
              </a:ln>
              <a:effectLst/>
            </p:spPr>
            <p:txBody>
              <a:bodyPr wrap="none">
                <a:spAutoFit/>
              </a:bodyPr>
              <a:lstStyle/>
              <a:p>
                <a:r>
                  <a:rPr lang="tr-TR" sz="2000" b="1"/>
                  <a:t>G</a:t>
                </a:r>
                <a:endParaRPr lang="en-US" sz="2000" b="1"/>
              </a:p>
            </p:txBody>
          </p:sp>
          <p:sp>
            <p:nvSpPr>
              <p:cNvPr id="20" name="Text Box 14"/>
              <p:cNvSpPr txBox="1">
                <a:spLocks noChangeArrowheads="1"/>
              </p:cNvSpPr>
              <p:nvPr/>
            </p:nvSpPr>
            <p:spPr bwMode="auto">
              <a:xfrm>
                <a:off x="4332" y="2748"/>
                <a:ext cx="238" cy="256"/>
              </a:xfrm>
              <a:prstGeom prst="rect">
                <a:avLst/>
              </a:prstGeom>
              <a:solidFill>
                <a:srgbClr val="FFFFFF"/>
              </a:solidFill>
              <a:ln w="9525">
                <a:solidFill>
                  <a:schemeClr val="tx1"/>
                </a:solidFill>
                <a:miter lim="800000"/>
                <a:headEnd/>
                <a:tailEnd/>
              </a:ln>
              <a:effectLst/>
            </p:spPr>
            <p:txBody>
              <a:bodyPr wrap="none">
                <a:spAutoFit/>
              </a:bodyPr>
              <a:lstStyle/>
              <a:p>
                <a:r>
                  <a:rPr lang="tr-TR" sz="2000" b="1"/>
                  <a:t>K</a:t>
                </a:r>
                <a:endParaRPr lang="en-US" sz="2000" b="1"/>
              </a:p>
            </p:txBody>
          </p:sp>
        </p:grpSp>
        <p:sp>
          <p:nvSpPr>
            <p:cNvPr id="14" name="Text Box 17"/>
            <p:cNvSpPr txBox="1">
              <a:spLocks noChangeArrowheads="1"/>
            </p:cNvSpPr>
            <p:nvPr/>
          </p:nvSpPr>
          <p:spPr bwMode="auto">
            <a:xfrm>
              <a:off x="735013" y="5510213"/>
              <a:ext cx="7753350" cy="366712"/>
            </a:xfrm>
            <a:prstGeom prst="rect">
              <a:avLst/>
            </a:prstGeom>
            <a:noFill/>
            <a:ln w="9525">
              <a:noFill/>
              <a:miter lim="800000"/>
              <a:headEnd/>
              <a:tailEnd/>
            </a:ln>
            <a:effectLst/>
          </p:spPr>
          <p:txBody>
            <a:bodyPr wrap="none">
              <a:spAutoFit/>
            </a:bodyPr>
            <a:lstStyle/>
            <a:p>
              <a:r>
                <a:rPr lang="tr-TR"/>
                <a:t>P: Planlama   Ç: Çözümleme    T: Tasarım    G: Gerçekleştirim   K:Kurulum</a:t>
              </a:r>
              <a:endParaRPr 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Test nedir?</a:t>
            </a:r>
            <a:br>
              <a:rPr lang="tr-TR" dirty="0" smtClean="0"/>
            </a:br>
            <a:endParaRPr lang="tr-TR" dirty="0"/>
          </a:p>
        </p:txBody>
      </p:sp>
      <p:sp>
        <p:nvSpPr>
          <p:cNvPr id="3" name="2 İçerik Yer Tutucusu"/>
          <p:cNvSpPr>
            <a:spLocks noGrp="1"/>
          </p:cNvSpPr>
          <p:nvPr>
            <p:ph idx="1"/>
          </p:nvPr>
        </p:nvSpPr>
        <p:spPr/>
        <p:txBody>
          <a:bodyPr/>
          <a:lstStyle/>
          <a:p>
            <a:r>
              <a:rPr lang="tr-TR" dirty="0" smtClean="0"/>
              <a:t>Test, bir sistemin veya bileşenlerinin, belirli şartları yerine getirip getirmediğini  belirlemek amacıyla potansiyel kullanıcıları tarafından denenmesidir. </a:t>
            </a:r>
          </a:p>
          <a:p>
            <a:endParaRPr lang="tr-TR" dirty="0" smtClean="0"/>
          </a:p>
          <a:p>
            <a:r>
              <a:rPr lang="tr-TR" dirty="0" smtClean="0"/>
              <a:t>ANSI / IEEE 1059 standardına göre: Mevcut ile  gereksinimler arasındaki farkları tespit etmek ve yazılım öğesinin özelliklerini değerlendirmek için yazılım öğesini analiz etme işlemi olarak tanımlanır.</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Testleri kim Yapar?</a:t>
            </a:r>
            <a:br>
              <a:rPr lang="tr-TR" dirty="0" smtClean="0"/>
            </a:br>
            <a:endParaRPr lang="tr-TR" dirty="0"/>
          </a:p>
        </p:txBody>
      </p:sp>
      <p:sp>
        <p:nvSpPr>
          <p:cNvPr id="3" name="2 İçerik Yer Tutucusu"/>
          <p:cNvSpPr>
            <a:spLocks noGrp="1"/>
          </p:cNvSpPr>
          <p:nvPr>
            <p:ph idx="1"/>
          </p:nvPr>
        </p:nvSpPr>
        <p:spPr/>
        <p:txBody>
          <a:bodyPr/>
          <a:lstStyle/>
          <a:p>
            <a:r>
              <a:rPr lang="tr-TR" dirty="0" smtClean="0"/>
              <a:t>Proje sürecine ve projenin ilgili paydaşlarına bağlıdır. BT endüstrisinde, büyük şirketlerin, verilen gereksinimler bağlamında geliştirilen  yazılımları değerlendirmekle yükümlü  bir ekibi vardır. Geliştiriciler, Birim Test olarak adlandırılan testi yürütürler. Çoğu durumda, aşağıdaki uzmanlar, sistemin test edilmesine katılırlar:</a:t>
            </a:r>
          </a:p>
          <a:p>
            <a:r>
              <a:rPr lang="tr-TR" dirty="0" smtClean="0"/>
              <a:t>Yazılım Test Görevlileri</a:t>
            </a:r>
          </a:p>
          <a:p>
            <a:r>
              <a:rPr lang="tr-TR" dirty="0" smtClean="0"/>
              <a:t>Yazılım Geliştiriciler</a:t>
            </a:r>
          </a:p>
          <a:p>
            <a:r>
              <a:rPr lang="tr-TR" dirty="0" smtClean="0"/>
              <a:t>Proje Lideri / Müdürü</a:t>
            </a:r>
          </a:p>
          <a:p>
            <a:r>
              <a:rPr lang="tr-TR" dirty="0" smtClean="0"/>
              <a:t>Son kullanıcı</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Test Türleri</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solidFill>
                  <a:srgbClr val="FF0000"/>
                </a:solidFill>
              </a:rPr>
              <a:t>Siyah kutu testi - </a:t>
            </a:r>
            <a:r>
              <a:rPr lang="tr-TR" dirty="0" smtClean="0"/>
              <a:t>İç sistem tasarımı bu tür testlerde dikkate alınmaz. Testler, gereksinimler ve işlevsellik temel alınarak yapılır.</a:t>
            </a:r>
          </a:p>
          <a:p>
            <a:r>
              <a:rPr lang="tr-TR" dirty="0" smtClean="0">
                <a:solidFill>
                  <a:srgbClr val="FF0000"/>
                </a:solidFill>
              </a:rPr>
              <a:t>Beyaz kutu testi - </a:t>
            </a:r>
            <a:r>
              <a:rPr lang="tr-TR" dirty="0" smtClean="0"/>
              <a:t>Bu test, bir uygulamanın kodunun mantığına dayalıdır. Cam Kutusu Testi olarak da bilinir. Bu tür bir test için yazılım ve kod çalışması bilinmelidir. Testler, kod tablolarının, yolların ve koşulların kapsanmasına dayanır.</a:t>
            </a:r>
          </a:p>
          <a:p>
            <a:r>
              <a:rPr lang="tr-TR" dirty="0" smtClean="0">
                <a:solidFill>
                  <a:srgbClr val="FF0000"/>
                </a:solidFill>
              </a:rPr>
              <a:t>Birim testi - </a:t>
            </a:r>
            <a:r>
              <a:rPr lang="tr-TR" dirty="0" smtClean="0"/>
              <a:t>Yazılım bileşenleri veya modüllerinin test edilmesi. Program tasarımı ve kodunun ayrıntılı bilgi gerektirmesi nedeniyle tipik olarak programcılar tarafından değil de test görevlileri tarafından yapılır. </a:t>
            </a:r>
          </a:p>
          <a:p>
            <a:endParaRPr lang="tr-TR" dirty="0" smtClean="0"/>
          </a:p>
          <a:p>
            <a:r>
              <a:rPr lang="tr-TR" dirty="0" smtClean="0">
                <a:solidFill>
                  <a:srgbClr val="FF0000"/>
                </a:solidFill>
              </a:rPr>
              <a:t>Artımlı entegrasyon testi - </a:t>
            </a:r>
            <a:r>
              <a:rPr lang="tr-TR" dirty="0" smtClean="0"/>
              <a:t>Test için alt yaklaşımı, yani bir uygulamanın yeni işlevler eklendiğinde test edilmesi; Uygulama işlevleri ve modülleri ayrı ayrı test edilebilecek kadar bağımsız olmalıdır. Programcılar veya test edenler tarafından yapılır.</a:t>
            </a:r>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Test Türleri</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solidFill>
                  <a:srgbClr val="FF0000"/>
                </a:solidFill>
              </a:rPr>
              <a:t>Regresyon testi - </a:t>
            </a:r>
            <a:r>
              <a:rPr lang="tr-TR" dirty="0" smtClean="0"/>
              <a:t>Herhangi bir modülde veya işlevde modifikasyon için uygulamanın bir bütün olarak test edilmesi. Regresyon testinde tüm sistemi kapsamak zordur, dolayısıyla tipik olarak bu test türleri için otomasyon araçları kullanılır.</a:t>
            </a:r>
          </a:p>
          <a:p>
            <a:endParaRPr lang="tr-TR" dirty="0" smtClean="0"/>
          </a:p>
          <a:p>
            <a:r>
              <a:rPr lang="tr-TR" dirty="0" smtClean="0">
                <a:solidFill>
                  <a:srgbClr val="FF0000"/>
                </a:solidFill>
              </a:rPr>
              <a:t>Kabul testi - </a:t>
            </a:r>
            <a:r>
              <a:rPr lang="tr-TR" dirty="0" smtClean="0"/>
              <a:t>Normalde bu test türü, sistemin müşterinin belirlediği şartları karşıladığını doğrulamak için yapılır. Kullanıcı veya müşteri, başvuruyu kabul edip etmeyeceğini belirlemek için bu sınava katılır.</a:t>
            </a:r>
          </a:p>
          <a:p>
            <a:endParaRPr lang="tr-TR" dirty="0" smtClean="0"/>
          </a:p>
          <a:p>
            <a:r>
              <a:rPr lang="tr-TR" dirty="0" smtClean="0">
                <a:solidFill>
                  <a:srgbClr val="FF0000"/>
                </a:solidFill>
              </a:rPr>
              <a:t>Yük testi - </a:t>
            </a:r>
            <a:r>
              <a:rPr lang="tr-TR" dirty="0" smtClean="0"/>
              <a:t>Yük altında sistem davranışını kontrol etmek için bir performans testi. Bir uygulamanın ağır yükler altında test edilmesi, örneğin, bir web sitesinin çeşitli yükler altında test edilmesi ve sistemin yanıt verme süresinin hangi noktada bozulduğunu veya başarısız olduğunu belirlemek.</a:t>
            </a:r>
          </a:p>
          <a:p>
            <a:r>
              <a:rPr lang="tr-TR" dirty="0" smtClean="0">
                <a:solidFill>
                  <a:srgbClr val="FF0000"/>
                </a:solidFill>
              </a:rPr>
              <a:t>Alfa testi - </a:t>
            </a:r>
            <a:r>
              <a:rPr lang="tr-TR" dirty="0" smtClean="0"/>
              <a:t>Sanal kullanıcı ortamı bu tür testler için oluşturulabilir. Testler geliştirme bitiminde yapılır. Bu testin bir sonucu olarak küçük tasarım değişiklikleri yapılabilir.</a:t>
            </a:r>
          </a:p>
          <a:p>
            <a:endParaRPr lang="tr-TR" dirty="0" smtClean="0"/>
          </a:p>
          <a:p>
            <a:r>
              <a:rPr lang="tr-TR" dirty="0" smtClean="0">
                <a:solidFill>
                  <a:srgbClr val="FF0000"/>
                </a:solidFill>
              </a:rPr>
              <a:t>Beta test - </a:t>
            </a:r>
            <a:r>
              <a:rPr lang="tr-TR" dirty="0" smtClean="0"/>
              <a:t>Genellikle son kullanıcılar veya başkaları tarafından test edilir. Ticari amaçla başvuruyu yapmadan önce nihai test.</a:t>
            </a:r>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smtClean="0">
                <a:solidFill>
                  <a:srgbClr val="FF0000"/>
                </a:solidFill>
              </a:rPr>
              <a:t>Entegrasyon testi - </a:t>
            </a:r>
            <a:r>
              <a:rPr lang="tr-TR" dirty="0" smtClean="0"/>
              <a:t>Entegrasyon sonrasında kombine işlevselliği doğrulamak için entegre modüllerin test edilmesi. Modüller genellikle kod modülleri, bireysel uygulamalar, bir ağdaki istemci ve sunucu uygulamaları, vs. Bu tür testler özellikle istemci / sunucu ve dağıtılan sistemlerle ilgilidir.</a:t>
            </a:r>
          </a:p>
          <a:p>
            <a:endParaRPr lang="tr-TR" dirty="0" smtClean="0"/>
          </a:p>
          <a:p>
            <a:r>
              <a:rPr lang="tr-TR" sz="2900" dirty="0" smtClean="0">
                <a:solidFill>
                  <a:srgbClr val="FF0000"/>
                </a:solidFill>
              </a:rPr>
              <a:t>Fonksiyonel test – </a:t>
            </a:r>
            <a:r>
              <a:rPr lang="tr-TR" dirty="0" smtClean="0"/>
              <a:t>Fonksiyonların gereksinimleri karşılamasının test edildiği bu test klasik bir kara kutu testidir.</a:t>
            </a:r>
          </a:p>
          <a:p>
            <a:endParaRPr lang="tr-TR" dirty="0" smtClean="0"/>
          </a:p>
          <a:p>
            <a:r>
              <a:rPr lang="tr-TR" dirty="0" smtClean="0">
                <a:solidFill>
                  <a:srgbClr val="FF0000"/>
                </a:solidFill>
              </a:rPr>
              <a:t>Sistem testi - </a:t>
            </a:r>
            <a:r>
              <a:rPr lang="tr-TR" dirty="0" smtClean="0"/>
              <a:t>Sistemin tamamı gereksinimlerine göre test edilir. Genel gereksinim özelliklerine dayanan kara kutu tipi test, bir sistemin tümleşik parçalarını kapsar.</a:t>
            </a:r>
          </a:p>
          <a:p>
            <a:endParaRPr lang="tr-TR" dirty="0" smtClean="0"/>
          </a:p>
          <a:p>
            <a:r>
              <a:rPr lang="tr-TR" dirty="0" smtClean="0">
                <a:solidFill>
                  <a:srgbClr val="FF0000"/>
                </a:solidFill>
              </a:rPr>
              <a:t>Uçtan uca sınama - </a:t>
            </a:r>
            <a:r>
              <a:rPr lang="tr-TR" dirty="0" smtClean="0"/>
              <a:t>Sistem sınamasına benzer şekilde, bir veritabanı ile etkileşim kurma, ağ iletişimi kullanma veya diğer donanım, uygulamalar veya sistemler ile etkileşim kurma gibi gerçek dünya kullanımını taklit eden bir durumda eksiksiz bir uygulama ortamının test edilmesini içerir Eğer uygunsa.</a:t>
            </a:r>
          </a:p>
          <a:p>
            <a:endParaRPr lang="tr-TR" dirty="0" smtClean="0"/>
          </a:p>
        </p:txBody>
      </p:sp>
      <p:sp>
        <p:nvSpPr>
          <p:cNvPr id="5" name="4 Slayt Numarası Yer Tutucusu"/>
          <p:cNvSpPr>
            <a:spLocks noGrp="1"/>
          </p:cNvSpPr>
          <p:nvPr>
            <p:ph type="sldNum" sz="quarter" idx="12"/>
          </p:nvPr>
        </p:nvSpPr>
        <p:spPr/>
        <p:txBody>
          <a:bodyPr/>
          <a:lstStyle/>
          <a:p>
            <a:fld id="{786C4975-DA66-4692-BC0C-8DF561EEBF1F}"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Doğrulama ve Geçerleme</a:t>
            </a:r>
            <a:endParaRPr lang="tr-TR" dirty="0"/>
          </a:p>
        </p:txBody>
      </p:sp>
      <p:sp>
        <p:nvSpPr>
          <p:cNvPr id="3" name="2 İçerik Yer Tutucusu"/>
          <p:cNvSpPr>
            <a:spLocks noGrp="1"/>
          </p:cNvSpPr>
          <p:nvPr>
            <p:ph idx="1"/>
          </p:nvPr>
        </p:nvSpPr>
        <p:spPr/>
        <p:txBody>
          <a:bodyPr/>
          <a:lstStyle/>
          <a:p>
            <a:r>
              <a:rPr lang="tr-TR" dirty="0" smtClean="0"/>
              <a:t>Geliştirilecek bilgi sistemi yazılımın doğrulanması ve geçerlenmesi işlemi üretim süreci boyunca süren etkinliklerden oluşur. Bu etkinlikler;</a:t>
            </a:r>
          </a:p>
          <a:p>
            <a:pPr lvl="1">
              <a:spcBef>
                <a:spcPct val="40000"/>
              </a:spcBef>
              <a:buClr>
                <a:schemeClr val="accent2"/>
              </a:buClr>
            </a:pPr>
            <a:r>
              <a:rPr lang="tr-TR" dirty="0" smtClean="0"/>
              <a:t>Her bir etkinlik sonunda alınan çıktıların tamam, doğru, açık ve tutarlı olduğunun doğrulanması.</a:t>
            </a:r>
          </a:p>
          <a:p>
            <a:pPr lvl="1">
              <a:spcBef>
                <a:spcPct val="40000"/>
              </a:spcBef>
              <a:buClr>
                <a:schemeClr val="accent2"/>
              </a:buClr>
            </a:pPr>
            <a:r>
              <a:rPr lang="tr-TR" dirty="0" smtClean="0"/>
              <a:t>Her etkinlikte ürünün teknik yeterliliğinin değerlendirilmesi ve uygun çözüm elde edilene kadar aktivitelerin tekrarlanması.</a:t>
            </a:r>
          </a:p>
          <a:p>
            <a:pPr lvl="1">
              <a:spcBef>
                <a:spcPct val="40000"/>
              </a:spcBef>
              <a:buClr>
                <a:schemeClr val="accent2"/>
              </a:buClr>
            </a:pPr>
            <a:r>
              <a:rPr lang="tr-TR" dirty="0" smtClean="0"/>
              <a:t>Geliştirilen belirtimlerin önceki belirtimlerle karşılaştırılması.</a:t>
            </a:r>
          </a:p>
          <a:p>
            <a:pPr lvl="1">
              <a:spcBef>
                <a:spcPct val="40000"/>
              </a:spcBef>
              <a:buClr>
                <a:schemeClr val="accent2"/>
              </a:buClr>
            </a:pPr>
            <a:r>
              <a:rPr lang="tr-TR" dirty="0" smtClean="0"/>
              <a:t>Yazılım ürünlerinin tüm uygulanabilir gereklerinin sağlandığının gerçeklenmesi için sınamaların hazırlanıp yürütülmesi.</a:t>
            </a:r>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Doğrulama ve Geçerleme</a:t>
            </a:r>
            <a:endParaRPr lang="tr-TR" dirty="0"/>
          </a:p>
        </p:txBody>
      </p:sp>
      <p:sp>
        <p:nvSpPr>
          <p:cNvPr id="3" name="2 İçerik Yer Tutucusu"/>
          <p:cNvSpPr>
            <a:spLocks noGrp="1"/>
          </p:cNvSpPr>
          <p:nvPr>
            <p:ph idx="1"/>
          </p:nvPr>
        </p:nvSpPr>
        <p:spPr/>
        <p:txBody>
          <a:bodyPr/>
          <a:lstStyle/>
          <a:p>
            <a:r>
              <a:rPr lang="tr-TR" b="1" dirty="0" smtClean="0">
                <a:solidFill>
                  <a:schemeClr val="accent2"/>
                </a:solidFill>
              </a:rPr>
              <a:t>Doğrulama</a:t>
            </a:r>
            <a:r>
              <a:rPr lang="tr-TR" dirty="0" smtClean="0">
                <a:solidFill>
                  <a:schemeClr val="accent2"/>
                </a:solidFill>
              </a:rPr>
              <a:t>:</a:t>
            </a:r>
            <a:r>
              <a:rPr lang="tr-TR" dirty="0" smtClean="0"/>
              <a:t> </a:t>
            </a:r>
            <a:r>
              <a:rPr lang="tr-TR" dirty="0" smtClean="0">
                <a:solidFill>
                  <a:srgbClr val="373187"/>
                </a:solidFill>
              </a:rPr>
              <a:t>Doğru ürünü mü üretiyoruz?</a:t>
            </a:r>
          </a:p>
          <a:p>
            <a:r>
              <a:rPr lang="tr-TR" b="1" dirty="0" smtClean="0">
                <a:solidFill>
                  <a:schemeClr val="accent2"/>
                </a:solidFill>
              </a:rPr>
              <a:t>Geçerleme</a:t>
            </a:r>
            <a:r>
              <a:rPr lang="tr-TR" dirty="0" smtClean="0">
                <a:solidFill>
                  <a:schemeClr val="accent2"/>
                </a:solidFill>
              </a:rPr>
              <a:t>:</a:t>
            </a:r>
            <a:r>
              <a:rPr lang="tr-TR" dirty="0" smtClean="0"/>
              <a:t> </a:t>
            </a:r>
            <a:r>
              <a:rPr lang="tr-TR" dirty="0" smtClean="0">
                <a:solidFill>
                  <a:srgbClr val="373187"/>
                </a:solidFill>
              </a:rPr>
              <a:t>Ürünü doğru mu üretiyoruz?</a:t>
            </a:r>
          </a:p>
          <a:p>
            <a:endParaRPr lang="tr-TR" dirty="0" smtClean="0"/>
          </a:p>
          <a:p>
            <a:r>
              <a:rPr lang="tr-TR" b="1" dirty="0" smtClean="0"/>
              <a:t>Doğrulama</a:t>
            </a:r>
            <a:r>
              <a:rPr lang="tr-TR" dirty="0" smtClean="0"/>
              <a:t> ürünü kullanacak kişilerin isteklerinin karşılanıp karşılanmadığını test eden etkinliklerden,</a:t>
            </a:r>
          </a:p>
          <a:p>
            <a:pPr>
              <a:spcBef>
                <a:spcPct val="60000"/>
              </a:spcBef>
            </a:pPr>
            <a:r>
              <a:rPr lang="tr-TR" dirty="0" smtClean="0"/>
              <a:t> </a:t>
            </a:r>
            <a:r>
              <a:rPr lang="tr-TR" b="1" dirty="0" smtClean="0"/>
              <a:t>Geçerleme</a:t>
            </a:r>
            <a:r>
              <a:rPr lang="tr-TR" dirty="0" smtClean="0"/>
              <a:t> ise ürünün içsel niteliğine ilişkin izleme ve denetim etkinliklerinden oluşur.</a:t>
            </a:r>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pPr/>
              <a:t>9</a:t>
            </a:fld>
            <a:endParaRPr lang="tr-T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1227</TotalTime>
  <Words>1271</Words>
  <Application>Microsoft Office PowerPoint</Application>
  <PresentationFormat>Geniş ekran</PresentationFormat>
  <Paragraphs>198</Paragraphs>
  <Slides>28</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28</vt:i4>
      </vt:variant>
    </vt:vector>
  </HeadingPairs>
  <TitlesOfParts>
    <vt:vector size="34" baseType="lpstr">
      <vt:lpstr>Arial</vt:lpstr>
      <vt:lpstr>Calibri</vt:lpstr>
      <vt:lpstr>Calibri Light</vt:lpstr>
      <vt:lpstr>Times New Roman</vt:lpstr>
      <vt:lpstr>Wingdings</vt:lpstr>
      <vt:lpstr>Office Teması</vt:lpstr>
      <vt:lpstr>PowerPoint Sunusu</vt:lpstr>
      <vt:lpstr>HEDEFLER</vt:lpstr>
      <vt:lpstr>Test nedir? </vt:lpstr>
      <vt:lpstr>Testleri kim Yapar? </vt:lpstr>
      <vt:lpstr>Test Türleri</vt:lpstr>
      <vt:lpstr>Test Türleri</vt:lpstr>
      <vt:lpstr>PowerPoint Sunusu</vt:lpstr>
      <vt:lpstr>Doğrulama ve Geçerleme</vt:lpstr>
      <vt:lpstr>Doğrulama ve Geçerleme</vt:lpstr>
      <vt:lpstr>Sınama Kavramları</vt:lpstr>
      <vt:lpstr>Birim Sınama</vt:lpstr>
      <vt:lpstr>Alt-sistem Sınama</vt:lpstr>
      <vt:lpstr>Sistem Sınaması</vt:lpstr>
      <vt:lpstr>Kabul Sınaması</vt:lpstr>
      <vt:lpstr>Alfa vs Beta Sınaması</vt:lpstr>
      <vt:lpstr>Sınama</vt:lpstr>
      <vt:lpstr>Doğrulama ve Geçerleme Yaşam Döngüsü</vt:lpstr>
      <vt:lpstr>Sınama Yöntemleri</vt:lpstr>
      <vt:lpstr>Kara Kutu Testi</vt:lpstr>
      <vt:lpstr>Beyaz Kutu Testi</vt:lpstr>
      <vt:lpstr>Beyaz Kutu Testi</vt:lpstr>
      <vt:lpstr>Beyaz Kutu Testi</vt:lpstr>
      <vt:lpstr>Beyaz Kutu Testi</vt:lpstr>
      <vt:lpstr>Sınama ve Bütünleştirme Stratejileri</vt:lpstr>
      <vt:lpstr>Yukarıdan Aşağıya Bütünleştirme</vt:lpstr>
      <vt:lpstr>Yukarıdan Aşağıya Bütünleştirme</vt:lpstr>
      <vt:lpstr>Aşağıdan Yukarıya Bütünleştirme</vt:lpstr>
      <vt:lpstr>Yaşam Döngüsü Boyunca Sınama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AnkaraUni</cp:lastModifiedBy>
  <cp:revision>144</cp:revision>
  <dcterms:created xsi:type="dcterms:W3CDTF">2015-04-17T19:37:46Z</dcterms:created>
  <dcterms:modified xsi:type="dcterms:W3CDTF">2018-06-13T13:53:52Z</dcterms:modified>
</cp:coreProperties>
</file>