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3525" cy="40068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787" cy="4810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" name="Shape 5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-88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742950" marR="0" lvl="1" indent="-3746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143000" marR="0" lvl="2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600200" marR="0" lvl="3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057400" marR="0" lvl="4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514600" marR="0" lvl="5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429000" marR="0" lvl="6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00600" marR="0" lvl="7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6629400" marR="0" lvl="8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dt" idx="10"/>
          </p:nvPr>
        </p:nvSpPr>
        <p:spPr>
          <a:xfrm>
            <a:off x="4278312" y="0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-8890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742950" marR="0" lvl="1" indent="-3746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143000" marR="0" lvl="2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600200" marR="0" lvl="3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057400" marR="0" lvl="4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514600" marR="0" lvl="5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429000" marR="0" lvl="6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00600" marR="0" lvl="7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6629400" marR="0" lvl="8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L="0" marR="0" lvl="0" indent="-88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742950" marR="0" lvl="1" indent="-37465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143000" marR="0" lvl="2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600200" marR="0" lvl="3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057400" marR="0" lvl="4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514600" marR="0" lvl="5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429000" marR="0" lvl="6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00600" marR="0" lvl="7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6629400" marR="0" lvl="8" indent="-31750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278312" y="10156825"/>
            <a:ext cx="3279775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pPr marL="0" marR="0" lvl="0" indent="0" algn="r" rtl="0">
                <a:lnSpc>
                  <a:spcPct val="9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Times New Roman"/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812800"/>
            <a:ext cx="5345112" cy="400843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3600" cy="40068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6800" cy="481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Shape 150"/>
          <p:cNvSpPr txBox="1">
            <a:spLocks noGrp="1"/>
          </p:cNvSpPr>
          <p:nvPr>
            <p:ph type="sldNum" idx="12"/>
          </p:nvPr>
        </p:nvSpPr>
        <p:spPr>
          <a:xfrm>
            <a:off x="4278312" y="10156825"/>
            <a:ext cx="3279900" cy="533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Times New Roman"/>
                <a:buNone/>
              </a:pPr>
              <a:t>19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06487" y="812800"/>
            <a:ext cx="5345112" cy="400843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755650" y="5078412"/>
            <a:ext cx="6048375" cy="4811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22860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_1">
  <p:cSld name="TITLE_1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1">
  <p:cSld name="TITLE_AND_BODY_1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ight-gradient"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SzPts val="3000"/>
              <a:buChar char="●"/>
              <a:defRPr sz="30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556791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  <a:lvl2pPr lvl="1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2pPr>
            <a:lvl3pPr lvl="2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3pPr>
            <a:lvl4pPr lvl="3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4pPr>
            <a:lvl5pPr lvl="4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5pPr>
            <a:lvl6pPr lvl="5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6pPr>
            <a:lvl7pPr lvl="6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7pPr>
            <a:lvl8pPr lvl="7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8pPr>
            <a:lvl9pPr lvl="8"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Shape 40" descr="nocanvas_egzersiz-artrit-hastalarinin-hayatini-iyilestirebilir-qdutv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85374"/>
            <a:ext cx="9144000" cy="6087279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Shape 41"/>
          <p:cNvSpPr txBox="1">
            <a:spLocks noGrp="1"/>
          </p:cNvSpPr>
          <p:nvPr>
            <p:ph type="title" idx="4294967295"/>
          </p:nvPr>
        </p:nvSpPr>
        <p:spPr>
          <a:xfrm>
            <a:off x="0" y="385375"/>
            <a:ext cx="9144000" cy="147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6000" b="1">
                <a:solidFill>
                  <a:schemeClr val="accent2"/>
                </a:solidFill>
              </a:rPr>
              <a:t>Osteoartrit ve Egzersiz</a:t>
            </a:r>
            <a:endParaRPr b="1">
              <a:solidFill>
                <a:schemeClr val="accent2"/>
              </a:solidFill>
            </a:endParaRPr>
          </a:p>
        </p:txBody>
      </p:sp>
      <p:sp>
        <p:nvSpPr>
          <p:cNvPr id="42" name="Shape 42"/>
          <p:cNvSpPr/>
          <p:nvPr/>
        </p:nvSpPr>
        <p:spPr>
          <a:xfrm>
            <a:off x="1296250" y="472005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chemeClr val="accent6"/>
                </a:solidFill>
              </a:rPr>
              <a:t>Uzm</a:t>
            </a:r>
            <a:r>
              <a:rPr lang="en-US" sz="3000" b="1" dirty="0">
                <a:solidFill>
                  <a:schemeClr val="accent6"/>
                </a:solidFill>
              </a:rPr>
              <a:t>. </a:t>
            </a:r>
            <a:r>
              <a:rPr lang="en-US" sz="3000" b="1" dirty="0" err="1">
                <a:solidFill>
                  <a:schemeClr val="accent6"/>
                </a:solidFill>
              </a:rPr>
              <a:t>Fzt</a:t>
            </a:r>
            <a:r>
              <a:rPr lang="en-US" sz="3000" b="1" dirty="0">
                <a:solidFill>
                  <a:schemeClr val="accent6"/>
                </a:solidFill>
              </a:rPr>
              <a:t>. </a:t>
            </a:r>
            <a:r>
              <a:rPr lang="en-US" sz="3000" b="1" dirty="0" err="1">
                <a:solidFill>
                  <a:schemeClr val="accent6"/>
                </a:solidFill>
              </a:rPr>
              <a:t>Kağan</a:t>
            </a:r>
            <a:r>
              <a:rPr lang="en-US" sz="3000" b="1" dirty="0">
                <a:solidFill>
                  <a:schemeClr val="accent6"/>
                </a:solidFill>
              </a:rPr>
              <a:t> </a:t>
            </a:r>
            <a:r>
              <a:rPr lang="en-US" sz="3000" b="1" dirty="0" err="1">
                <a:solidFill>
                  <a:schemeClr val="accent6"/>
                </a:solidFill>
              </a:rPr>
              <a:t>Yücel</a:t>
            </a:r>
            <a:endParaRPr sz="3000" b="1" dirty="0">
              <a:solidFill>
                <a:schemeClr val="accent6"/>
              </a:solidFill>
            </a:endParaRPr>
          </a:p>
          <a:p>
            <a:pPr marL="0" marR="0" lvl="0" indent="0" algn="ctr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smtClean="0">
                <a:solidFill>
                  <a:schemeClr val="accent6"/>
                </a:solidFill>
              </a:rPr>
              <a:t>.</a:t>
            </a:r>
            <a:endParaRPr sz="3000" b="1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 idx="4294967295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4400" b="1" i="0" u="none" strike="noStrike" cap="none">
                <a:solidFill>
                  <a:schemeClr val="accent2"/>
                </a:solidFill>
              </a:rPr>
              <a:t>Yaşlı Bireyde Diz Osteoartriti Rehabilitasyonu</a:t>
            </a:r>
            <a:r>
              <a:rPr lang="en-US" sz="4400" b="0" i="0" u="none" strike="noStrike" cap="none">
                <a:solidFill>
                  <a:schemeClr val="accent2"/>
                </a:solidFill>
              </a:rPr>
              <a:t/>
            </a:r>
            <a:br>
              <a:rPr lang="en-US" sz="4400" b="0" i="0" u="none" strike="noStrike" cap="none">
                <a:solidFill>
                  <a:schemeClr val="accent2"/>
                </a:solidFill>
              </a:rPr>
            </a:br>
            <a:endParaRPr>
              <a:solidFill>
                <a:schemeClr val="accent2"/>
              </a:solidFill>
            </a:endParaRPr>
          </a:p>
        </p:txBody>
      </p:sp>
      <p:sp>
        <p:nvSpPr>
          <p:cNvPr id="96" name="Shape 96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4038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chemeClr val="dk2"/>
                </a:solidFill>
              </a:rPr>
              <a:t>Diz osteoartriti ile başvuran yaşlı hastada eklemin korunmasının önemi, olasılıkla progresyonun önlenmesine olan katkısı anlatılmalıdır.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chemeClr val="dk2"/>
                </a:solidFill>
              </a:rPr>
              <a:t>Hastaya fiziksel olarak çok aktif kalması buna karşılık dize uygunsuz, aşırı yüklenmekten kaçınması öğütlenmelidir.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chemeClr val="dk2"/>
                </a:solidFill>
              </a:rPr>
              <a:t>Diz osteoartriti gelişimini önleyeceği ve semptomlann azalmasını sağlayacağı için ideal vücut ağırlığının sağlaması (diyet ve düzenli egzersiz) </a:t>
            </a:r>
            <a:endParaRPr sz="24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Shape 102"/>
          <p:cNvSpPr txBox="1"/>
          <p:nvPr/>
        </p:nvSpPr>
        <p:spPr>
          <a:xfrm>
            <a:off x="457200" y="274621"/>
            <a:ext cx="8229600" cy="58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4038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Bu dönemde 4 hafta süreyle birbirini izlemeyen günlerde olmak üzere haftada 2-3 kez uygulanacak fizik tedavi rehabilitasyon programı düzenlenebilir.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		</a:t>
            </a:r>
            <a:r>
              <a:rPr lang="en-US" sz="2400" b="1" i="0" u="none" strike="noStrike" cap="none">
                <a:solidFill>
                  <a:srgbClr val="FF0000"/>
                </a:solidFill>
              </a:rPr>
              <a:t>Düşük yoğunluklu aerobik egzersizleri </a:t>
            </a:r>
            <a:endParaRPr sz="2400"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		</a:t>
            </a:r>
            <a:r>
              <a:rPr lang="en-US" sz="2400" b="1" i="0" u="none" strike="noStrike" cap="none">
                <a:solidFill>
                  <a:srgbClr val="FF0000"/>
                </a:solidFill>
              </a:rPr>
              <a:t>Kuadriseps ve diğer alt ekstremite kaslarına yönelik kapalı kinetik zincir kuvvetlendirme egzersizleri</a:t>
            </a:r>
            <a:endParaRPr sz="2400"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	</a:t>
            </a:r>
            <a:r>
              <a:rPr lang="en-US" sz="2400" b="0" i="0" u="none" strike="noStrike" cap="none">
                <a:solidFill>
                  <a:schemeClr val="dk2"/>
                </a:solidFill>
              </a:rPr>
              <a:t>	Diz ekleminden geçenlere ağırlık verilerek yapılan alt ekstremite kaslarına yönelik germe egzersizleri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		</a:t>
            </a:r>
            <a:r>
              <a:rPr lang="en-US" sz="2400" b="1" i="0" u="none" strike="noStrike" cap="none">
                <a:solidFill>
                  <a:srgbClr val="FF0000"/>
                </a:solidFill>
              </a:rPr>
              <a:t>Eklem koruma teknikleri</a:t>
            </a:r>
            <a:endParaRPr sz="2400"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		Uzun dönem ev egzersiz </a:t>
            </a:r>
            <a:endParaRPr sz="2400"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Shape 108"/>
          <p:cNvSpPr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Shape 10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" y="457200"/>
            <a:ext cx="8001000" cy="58181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/>
          <p:nvPr/>
        </p:nvSpPr>
        <p:spPr>
          <a:xfrm>
            <a:off x="457200" y="389372"/>
            <a:ext cx="8229600" cy="5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1" i="0" u="none" strike="noStrike" cap="none">
                <a:solidFill>
                  <a:srgbClr val="000000"/>
                </a:solidFill>
              </a:rPr>
              <a:t>Diz koruma prensipleri: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Hareket ediniz 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Fazla kilolarınızı veriniz. 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Çömelirken ve doğrulurken, bir yere otururken ve kalkarken kollarınızı kullanın dizlerinizi fazla kırmamaya çalışın.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Ağır yük taşımayın.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Uzun süre yürümek ve ayakta durmaktan kaçının.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Yumuşak tabanlı ve düz topuklu ayakkabı giyin</a:t>
            </a:r>
            <a:r>
              <a:rPr lang="en-US" sz="2400" b="0" i="0" u="none" strike="noStrike" cap="none">
                <a:solidFill>
                  <a:srgbClr val="000000"/>
                </a:solidFill>
              </a:rPr>
              <a:t>. 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Bacak kaslarınızı düzenli olarak çalıştırın.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Diz egzersizlerini mutlaka yapın.</a:t>
            </a:r>
            <a:r>
              <a:rPr lang="en-US" sz="2400" b="0" i="0" u="none" strike="noStrike" cap="none">
                <a:solidFill>
                  <a:srgbClr val="000000"/>
                </a:solidFill>
              </a:rPr>
              <a:t> 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Dizlerinizi sert zeminler üzerine koymayın</a:t>
            </a:r>
            <a:endParaRPr sz="2400"/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Shape 121"/>
          <p:cNvSpPr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Shape 1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3400" y="381000"/>
            <a:ext cx="8516937" cy="5791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Shape 128"/>
          <p:cNvSpPr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9" name="Shape 1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95400" y="244475"/>
            <a:ext cx="7086600" cy="6156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/>
        </p:nvSpPr>
        <p:spPr>
          <a:xfrm>
            <a:off x="457200" y="213521"/>
            <a:ext cx="8229600" cy="591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Aerobik kondüsyon egzersizleri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Egzersiz yoğunluğu yaşa bağlı belirlenen maksimum kalp hızının %50-75'i arasında olacak şekilde [(220-yaş)x(%50-75)]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Aerobik egzersiz haftada 3-4 kez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Her seans 20-30 dakika aerobik aktivite içerecek şekilde uygulanmalıdır.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Akuatik egzersizler suyun yüzdürme etkisi saye­sinde diğer aerobik egzersizlerde ekleme gelebilecek aşı­rı yüklenme riski olmaksızın aerobik aktivite olanağı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</a:rPr>
              <a:t>Total Diz Protezi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140" name="Shape 140"/>
          <p:cNvSpPr txBox="1"/>
          <p:nvPr/>
        </p:nvSpPr>
        <p:spPr>
          <a:xfrm>
            <a:off x="457200" y="1130449"/>
            <a:ext cx="8229600" cy="49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Hedef Kategorileri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Yatak istirahati komplikasyonlarından kaçınmak için erken mobilizasyon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Adaptif, asistif, ortotik, koruyucu, destekle araç gereksinimi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Eklem ve yumuşak doku şişliği/efüzyonu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rgbClr val="000000"/>
                </a:solidFill>
              </a:rPr>
              <a:t>Yara: tam iyileşme</a:t>
            </a:r>
            <a:endParaRPr sz="2400"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400" b="0" i="0" u="none" strike="noStrike" cap="none">
              <a:solidFill>
                <a:srgbClr val="00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Kuvvet (kuadriseps):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İzometrikler 1. günde başlatılabilir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İzotonikler 7. günde başlatılabilir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Yaralar iyileşene kadar hafif ağırlıklar </a:t>
            </a:r>
            <a:endParaRPr sz="2400"/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Shape 146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Ambulasyon: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Ağırlık verme ve asistif araç kullanımı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(detaylar protez tipine bağlıdır )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Protezin tipine göre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Shape 153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>
                <a:solidFill>
                  <a:schemeClr val="accent2"/>
                </a:solidFill>
              </a:rPr>
              <a:t>teşekkür ederim...</a:t>
            </a:r>
            <a:endParaRPr i="1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Shape 48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Artritin diğer tiplerinde olduğu gibi OA tedavisinde de hasta eğitimi tedavinin birinci basamağıdır.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Diz OA'i olan birçok hasta ağrının tedavisi üzerinde yoğunlaşmaktadır.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OA hastalarında fiziksel fonksiyon azalmaktadır</a:t>
            </a:r>
            <a:endParaRPr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 idx="4294967295"/>
          </p:nvPr>
        </p:nvSpPr>
        <p:spPr>
          <a:xfrm>
            <a:off x="457200" y="274630"/>
            <a:ext cx="8229600" cy="6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</a:rPr>
              <a:t>Fiziksel Fonksiyonda Azalma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54" name="Shape 54"/>
          <p:cNvSpPr txBox="1"/>
          <p:nvPr/>
        </p:nvSpPr>
        <p:spPr>
          <a:xfrm>
            <a:off x="457200" y="854100"/>
            <a:ext cx="8229600" cy="527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000000"/>
                </a:solidFill>
              </a:rPr>
              <a:t>Bu azalma sadece ağrıya bağlı değildir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000000"/>
                </a:solidFill>
              </a:rPr>
              <a:t>Kartilaj, kas, kemik, tendon, ligament, menisküs, sinovyum ve eklem kapsülündeki değişiklikler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000000"/>
                </a:solidFill>
              </a:rPr>
              <a:t>Eklem mekaniği ve kas gücünün etkilenmesi, yürüme ve aerobik kapasitenin negatif yönde azalması</a:t>
            </a:r>
            <a:endParaRPr sz="3200" b="0" i="0" u="none" strike="noStrike" cap="none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sz="3200"/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lang="en-US" sz="3000" b="1" i="0" u="none" strike="noStrike" cap="none">
                <a:solidFill>
                  <a:srgbClr val="FF0000"/>
                </a:solidFill>
              </a:rPr>
              <a:t>SAKATLIK </a:t>
            </a:r>
            <a:endParaRPr sz="3000" b="1" i="0" u="none" strike="noStrike" cap="none">
              <a:solidFill>
                <a:srgbClr val="FF0000"/>
              </a:solidFill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lang="en-US" sz="3000" b="1" i="0" u="none" strike="noStrike" cap="none">
                <a:solidFill>
                  <a:srgbClr val="FF0000"/>
                </a:solidFill>
              </a:rPr>
              <a:t>Fonksiyonu artırmaya yönelik olan fiziksel modaliteler ağrı tedavisi kadar önemlidir.</a:t>
            </a:r>
            <a:r>
              <a:rPr lang="en-US" sz="3200" b="1" i="0" u="none" strike="noStrike" cap="none">
                <a:solidFill>
                  <a:srgbClr val="FF0000"/>
                </a:solidFill>
              </a:rPr>
              <a:t> </a:t>
            </a:r>
            <a:endParaRPr/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FF0000"/>
              </a:solidFill>
            </a:endParaRPr>
          </a:p>
        </p:txBody>
      </p:sp>
      <p:sp>
        <p:nvSpPr>
          <p:cNvPr id="55" name="Shape 55"/>
          <p:cNvSpPr/>
          <p:nvPr/>
        </p:nvSpPr>
        <p:spPr>
          <a:xfrm>
            <a:off x="4230350" y="4476700"/>
            <a:ext cx="457200" cy="444600"/>
          </a:xfrm>
          <a:prstGeom prst="downArrow">
            <a:avLst>
              <a:gd name="adj1" fmla="val 16200"/>
              <a:gd name="adj2" fmla="val 47486"/>
            </a:avLst>
          </a:prstGeom>
          <a:solidFill>
            <a:srgbClr val="4F81BD"/>
          </a:solidFill>
          <a:ln w="25550" cap="flat" cmpd="sng">
            <a:solidFill>
              <a:srgbClr val="3A5F8B"/>
            </a:solidFill>
            <a:prstDash val="solid"/>
            <a:round/>
            <a:headEnd type="none" w="med" len="med"/>
            <a:tailEnd type="none" w="med" len="med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</a:rPr>
              <a:t>Diz ve kalça OA Tedavi Önerileri</a:t>
            </a:r>
            <a:br>
              <a:rPr lang="en-US" sz="4400" i="0" u="none" strike="noStrike" cap="none">
                <a:solidFill>
                  <a:schemeClr val="accent2"/>
                </a:solidFill>
              </a:rPr>
            </a:br>
            <a:endParaRPr>
              <a:solidFill>
                <a:schemeClr val="accent2"/>
              </a:solidFill>
            </a:endParaRPr>
          </a:p>
        </p:txBody>
      </p:sp>
      <p:sp>
        <p:nvSpPr>
          <p:cNvPr id="61" name="Shape 61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Hasta eğitimi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Kilo verme (fazla kilolu ise)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Aerobik egzersiz programları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Fizik tedavi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Eklem hareket açıklığı egzersizleri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Kas güçlendirme egzersizleri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Yardımcı cihazların kullanılması (baston)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Uygun ayakkabı giyilmesi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Breysler (dizlik)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Shape 67"/>
          <p:cNvSpPr txBox="1"/>
          <p:nvPr/>
        </p:nvSpPr>
        <p:spPr>
          <a:xfrm>
            <a:off x="457200" y="274621"/>
            <a:ext cx="8229600" cy="585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Kilo kaybı ve egzersiz programları diz OA'inde ağn ve fonksiyonun düzelmesini sağlar</a:t>
            </a:r>
            <a:endParaRPr sz="32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OA hastalarında sıcak ve soğuk uygulamaları tedaviye yardımcı olabilir. </a:t>
            </a:r>
            <a:endParaRPr sz="32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Vasküler yetmezliği, nöropatili hastalarda, kanser hastalarında sıcaktan kaçınılmalı </a:t>
            </a:r>
            <a:endParaRPr sz="3200" b="0" i="0" u="none" strike="noStrike" cap="none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accent6"/>
                </a:solidFill>
              </a:rPr>
              <a:t>Sinovit atağı gibi ısı artışı olan durumlarda ise soğuk uygulama tercih edilir</a:t>
            </a:r>
            <a:endParaRPr>
              <a:solidFill>
                <a:schemeClr val="accent6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4400" i="0" u="none" strike="noStrike" cap="none">
                <a:solidFill>
                  <a:schemeClr val="accent2"/>
                </a:solidFill>
              </a:rPr>
              <a:t>Egzersiz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73" name="Shape 73"/>
          <p:cNvSpPr txBox="1"/>
          <p:nvPr/>
        </p:nvSpPr>
        <p:spPr>
          <a:xfrm>
            <a:off x="457200" y="1155549"/>
            <a:ext cx="8229600" cy="497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rgbClr val="FF0000"/>
                </a:solidFill>
              </a:rPr>
              <a:t>Kas güçsüzlüğünün OA patogenezinde önemli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rgbClr val="FF0000"/>
                </a:solidFill>
              </a:rPr>
              <a:t>Kuadriseps kasını güçlendirici egzersizler tedavide çok önemli 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Diz OA hastalarına güçlendirme, fonksiyon ve ağrı için bireyselleştirilmiş egzersiz programları düzenlenmelidir.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rgbClr val="FF0000"/>
                </a:solidFill>
              </a:rPr>
              <a:t>Alt ekstremiteyi güçlendirici egzersiz programı ve yürüyüşün kombinasyonu olabilir. </a:t>
            </a:r>
            <a:endParaRPr/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Shape 79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FF0000"/>
                </a:solidFill>
              </a:rPr>
              <a:t>Hastalara başlanacak yürüyüş programında süre ve yoğunluğun hastanın ağrısını </a:t>
            </a:r>
            <a:r>
              <a:rPr lang="en-US" sz="3200" b="1" i="0" u="none" strike="noStrike" cap="none">
                <a:solidFill>
                  <a:srgbClr val="FF0000"/>
                </a:solidFill>
              </a:rPr>
              <a:t>ŞİDDETLENDİRMEYECEK</a:t>
            </a:r>
            <a:r>
              <a:rPr lang="en-US" sz="3200" b="0" i="0" u="none" strike="noStrike" cap="none">
                <a:solidFill>
                  <a:srgbClr val="FF0000"/>
                </a:solidFill>
              </a:rPr>
              <a:t> şekilde ve kademeli olarak artırılması gereklidir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1" i="0" u="none" strike="noStrike" cap="none">
                <a:solidFill>
                  <a:schemeClr val="dk2"/>
                </a:solidFill>
              </a:rPr>
              <a:t>Yürüyüş programını tolere edemeyen hastalar su içi egzersiz programlarından fayda görebilir.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3200" b="1" i="0" u="none" strike="noStrike" cap="none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1" i="0" u="none" strike="noStrike" cap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/>
        </p:nvSpPr>
        <p:spPr>
          <a:xfrm>
            <a:off x="457200" y="226098"/>
            <a:ext cx="8229600" cy="590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4038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OA'li yaşlı hastalar için egzersiz programı: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		haftada 2-3 gün kuvvetlendirme egzersizleri,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		haftada 3-5 gün aerobik egzersizler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		haftada 3-5 gün germe ve esneme egzersizleri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İleri hastalığı olan kişilere baston gibi yardımcı cihazlar önerilmelidir.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</a:pPr>
            <a:r>
              <a:rPr lang="en-US" sz="2400" b="0" i="0" u="none" strike="noStrike" cap="none">
                <a:solidFill>
                  <a:schemeClr val="dk2"/>
                </a:solidFill>
              </a:rPr>
              <a:t>Uygun bir bastonun ambulasyon sırasında kalçanın maruz kaldığı güçleri %40 azaltır </a:t>
            </a:r>
            <a:endParaRPr sz="2400">
              <a:solidFill>
                <a:schemeClr val="dk2"/>
              </a:solidFill>
            </a:endParaRPr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BASTON ETKİLENEN KALÇANIN KARŞI TARAFINDAKİ ELDE KULLANILMALIDIR. </a:t>
            </a:r>
            <a:endParaRPr sz="2400"/>
          </a:p>
          <a:p>
            <a:pPr marL="342900" marR="0" lvl="0" indent="-40386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en-US" sz="2400" b="1" i="0" u="none" strike="noStrike" cap="none">
                <a:solidFill>
                  <a:srgbClr val="FF0000"/>
                </a:solidFill>
              </a:rPr>
              <a:t>Bastonun boyu dirsek 20 derece fleksiyondayken, BASTONU KAVRAYAN ELİ BÜYÜK TROKANTER HİZASINDA OLMALIDIR</a:t>
            </a:r>
            <a:endParaRPr sz="2400"/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 idx="4294967295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102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Shape 90"/>
          <p:cNvSpPr txBox="1"/>
          <p:nvPr/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4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Günlük yaşam aktivitelerini kolaylaştıracak yardımcı cihazlar 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		tuvalet yükselticiler</a:t>
            </a:r>
            <a:endParaRPr>
              <a:solidFill>
                <a:schemeClr val="dk2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Calibri"/>
              <a:buNone/>
            </a:pPr>
            <a:r>
              <a:rPr lang="en-US" sz="3200" b="0" i="0" u="none" strike="noStrike" cap="none">
                <a:solidFill>
                  <a:schemeClr val="dk2"/>
                </a:solidFill>
              </a:rPr>
              <a:t>		kavanoz açmak için yardımcı cihazlar, vb</a:t>
            </a:r>
            <a:endParaRPr>
              <a:solidFill>
                <a:schemeClr val="dk2"/>
              </a:solidFill>
            </a:endParaRPr>
          </a:p>
          <a:p>
            <a:pPr marL="0" marR="0" lvl="0" indent="0" algn="l" rtl="0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518</Words>
  <Application>Microsoft Office PowerPoint</Application>
  <PresentationFormat>Ekran Gösterisi (4:3)</PresentationFormat>
  <Paragraphs>88</Paragraphs>
  <Slides>19</Slides>
  <Notes>19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Light Gradient</vt:lpstr>
      <vt:lpstr>Osteoartrit ve Egzersiz</vt:lpstr>
      <vt:lpstr>Slayt 2</vt:lpstr>
      <vt:lpstr>Fiziksel Fonksiyonda Azalma</vt:lpstr>
      <vt:lpstr>Diz ve kalça OA Tedavi Önerileri </vt:lpstr>
      <vt:lpstr>Slayt 5</vt:lpstr>
      <vt:lpstr>Egzersiz</vt:lpstr>
      <vt:lpstr>Slayt 7</vt:lpstr>
      <vt:lpstr>Slayt 8</vt:lpstr>
      <vt:lpstr>Slayt 9</vt:lpstr>
      <vt:lpstr>Yaşlı Bireyde Diz Osteoartriti Rehabilitasyonu </vt:lpstr>
      <vt:lpstr>Slayt 11</vt:lpstr>
      <vt:lpstr>Slayt 12</vt:lpstr>
      <vt:lpstr>Slayt 13</vt:lpstr>
      <vt:lpstr>Slayt 14</vt:lpstr>
      <vt:lpstr>Slayt 15</vt:lpstr>
      <vt:lpstr>Slayt 16</vt:lpstr>
      <vt:lpstr>Total Diz Protezi</vt:lpstr>
      <vt:lpstr>Slayt 18</vt:lpstr>
      <vt:lpstr>teşekkür ederim...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Osteoartrit ve Egzersiz</dc:title>
  <cp:lastModifiedBy>ayşegül</cp:lastModifiedBy>
  <cp:revision>1</cp:revision>
  <dcterms:modified xsi:type="dcterms:W3CDTF">2018-03-02T09:37:20Z</dcterms:modified>
</cp:coreProperties>
</file>