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97" autoAdjust="0"/>
    <p:restoredTop sz="86314" autoAdjust="0"/>
  </p:normalViewPr>
  <p:slideViewPr>
    <p:cSldViewPr snapToGrid="0">
      <p:cViewPr varScale="1">
        <p:scale>
          <a:sx n="64" d="100"/>
          <a:sy n="64" d="100"/>
        </p:scale>
        <p:origin x="90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F07B3-4312-4265-952A-3A96ACAD5578}"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FDF37-A3AD-4FB9-9BEE-C1154D0783E4}" type="slidenum">
              <a:rPr lang="tr-TR" smtClean="0"/>
              <a:t>‹#›</a:t>
            </a:fld>
            <a:endParaRPr lang="tr-TR"/>
          </a:p>
        </p:txBody>
      </p:sp>
    </p:spTree>
    <p:extLst>
      <p:ext uri="{BB962C8B-B14F-4D97-AF65-F5344CB8AC3E}">
        <p14:creationId xmlns:p14="http://schemas.microsoft.com/office/powerpoint/2010/main" val="76077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ABFDF37-A3AD-4FB9-9BEE-C1154D0783E4}" type="slidenum">
              <a:rPr lang="tr-TR" smtClean="0"/>
              <a:t>5</a:t>
            </a:fld>
            <a:endParaRPr lang="tr-TR"/>
          </a:p>
        </p:txBody>
      </p:sp>
    </p:spTree>
    <p:extLst>
      <p:ext uri="{BB962C8B-B14F-4D97-AF65-F5344CB8AC3E}">
        <p14:creationId xmlns:p14="http://schemas.microsoft.com/office/powerpoint/2010/main" val="248278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6" y="2"/>
            <a:ext cx="11683811"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1" y="4282259"/>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2"/>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99"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3" y="3505211"/>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4948542" y="4578463"/>
            <a:ext cx="6143653" cy="1163112"/>
          </a:xfrm>
        </p:spPr>
        <p:txBody>
          <a:bodyPr/>
          <a:lstStyle>
            <a:lvl1pPr algn="ctr">
              <a:defRPr sz="5400">
                <a:solidFill>
                  <a:schemeClr val="accent1">
                    <a:lumMod val="50000"/>
                  </a:schemeClr>
                </a:solidFill>
              </a:defRPr>
            </a:lvl1pPr>
          </a:lstStyle>
          <a:p>
            <a:fld id="{83448B07-2C06-4CF2-8E91-F7385E71E2CB}" type="datetimeFigureOut">
              <a:rPr lang="en-US" smtClean="0"/>
              <a:t>10/29/2017</a:t>
            </a:fld>
            <a:endParaRPr lang="en-US" dirty="0"/>
          </a:p>
        </p:txBody>
      </p:sp>
      <p:sp>
        <p:nvSpPr>
          <p:cNvPr id="5" name="Footer Placeholder 4"/>
          <p:cNvSpPr>
            <a:spLocks noGrp="1"/>
          </p:cNvSpPr>
          <p:nvPr>
            <p:ph type="ftr" sz="quarter" idx="11"/>
          </p:nvPr>
        </p:nvSpPr>
        <p:spPr>
          <a:xfrm rot="21420000">
            <a:off x="-5559"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7" y="3832648"/>
            <a:ext cx="907187" cy="498470"/>
          </a:xfrm>
        </p:spPr>
        <p:txBody>
          <a:bodyPr/>
          <a:lstStyle>
            <a:lvl1pPr>
              <a:defRPr sz="2400">
                <a:solidFill>
                  <a:schemeClr val="tx1">
                    <a:lumMod val="75000"/>
                    <a:lumOff val="25000"/>
                  </a:schemeClr>
                </a:solidFill>
              </a:defRPr>
            </a:lvl1pPr>
          </a:lstStyle>
          <a:p>
            <a:fld id="{4FAB73BC-B049-4115-A692-8D63A059BFB8}" type="slidenum">
              <a:rPr lang="en-US" smtClean="0"/>
              <a:pPr/>
              <a:t>‹#›</a:t>
            </a:fld>
            <a:endParaRPr lang="en-US" dirty="0"/>
          </a:p>
        </p:txBody>
      </p:sp>
      <p:sp>
        <p:nvSpPr>
          <p:cNvPr id="25" name="5-Point Star 24"/>
          <p:cNvSpPr/>
          <p:nvPr/>
        </p:nvSpPr>
        <p:spPr>
          <a:xfrm rot="21420000">
            <a:off x="4221385" y="5111356"/>
            <a:ext cx="515387"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735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1"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2" y="685801"/>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94883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2"/>
            <a:ext cx="10396903"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81"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3392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3"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5"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801" y="4106334"/>
            <a:ext cx="10396883"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44184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1" y="1723856"/>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1"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40976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1" y="685802"/>
            <a:ext cx="10394707"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803"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23462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52095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2"/>
            <a:ext cx="10396883"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780" y="2063397"/>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9"/>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237411"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235999" y="2063397"/>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80637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1" y="2063396"/>
            <a:ext cx="10394707"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354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2"/>
            <a:ext cx="2264647"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2" y="685802"/>
            <a:ext cx="7904431"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822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651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2"/>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DD67DAC-232D-4042-B5C0-E64770A42A28}" type="datetimeFigureOut">
              <a:rPr lang="en-US" smtClean="0"/>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960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3"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5"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9"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637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7" y="2063396"/>
            <a:ext cx="4856159"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803" y="2861733"/>
            <a:ext cx="5088712"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2"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5993970" y="2861733"/>
            <a:ext cx="5088713"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10/29/2017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115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10/29/2017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434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10/29/2017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480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4" y="685802"/>
            <a:ext cx="6034375"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3" y="2709054"/>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D8827A6-8947-4115-8D9E-E89B1EC0518D}"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690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6345303"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1" y="2"/>
            <a:ext cx="3598147"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2" y="2709054"/>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D460A6F-F31A-4CA3-B222-0B3C224FF998}"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406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2"/>
            <a:ext cx="12005351"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2"/>
            <a:ext cx="10396883"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1" y="2063396"/>
            <a:ext cx="10396883"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48A1663-7765-4EF4-B97F-A02E70C6265E}" type="datetimeFigureOut">
              <a:rPr lang="en-US" smtClean="0"/>
              <a:t>10/29/2017</a:t>
            </a:fld>
            <a:endParaRPr lang="en-US" dirty="0"/>
          </a:p>
        </p:txBody>
      </p:sp>
      <p:sp>
        <p:nvSpPr>
          <p:cNvPr id="5" name="Footer Placeholder 4"/>
          <p:cNvSpPr>
            <a:spLocks noGrp="1"/>
          </p:cNvSpPr>
          <p:nvPr>
            <p:ph type="ftr" sz="quarter" idx="3"/>
          </p:nvPr>
        </p:nvSpPr>
        <p:spPr>
          <a:xfrm>
            <a:off x="685802"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7"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393082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DnDiag">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63268" y="679099"/>
            <a:ext cx="10351641" cy="1547933"/>
          </a:xfrm>
        </p:spPr>
        <p:txBody>
          <a:bodyPr>
            <a:normAutofit/>
          </a:bodyPr>
          <a:lstStyle/>
          <a:p>
            <a:pPr algn="ctr"/>
            <a:r>
              <a:rPr lang="tr-TR" sz="4400" cap="none" dirty="0">
                <a:latin typeface="Book Antiqua" panose="02040602050305030304" pitchFamily="18" charset="0"/>
              </a:rPr>
              <a:t>ZİYAFET   VE İKRAM HİZMETLERİ</a:t>
            </a:r>
            <a:br>
              <a:rPr lang="tr-TR" sz="4400" cap="none" dirty="0">
                <a:latin typeface="Book Antiqua" panose="02040602050305030304" pitchFamily="18" charset="0"/>
              </a:rPr>
            </a:br>
            <a:r>
              <a:rPr lang="tr-TR" sz="4400" cap="none" dirty="0">
                <a:latin typeface="Book Antiqua" panose="02040602050305030304" pitchFamily="18" charset="0"/>
              </a:rPr>
              <a:t>BESİN ÖĞELERİ II</a:t>
            </a:r>
          </a:p>
        </p:txBody>
      </p:sp>
      <p:sp>
        <p:nvSpPr>
          <p:cNvPr id="3" name="Alt Başlık 2"/>
          <p:cNvSpPr>
            <a:spLocks noGrp="1"/>
          </p:cNvSpPr>
          <p:nvPr>
            <p:ph type="subTitle" idx="1"/>
          </p:nvPr>
        </p:nvSpPr>
        <p:spPr>
          <a:xfrm>
            <a:off x="689764" y="3522462"/>
            <a:ext cx="9755187" cy="550333"/>
          </a:xfrm>
        </p:spPr>
        <p:txBody>
          <a:bodyPr/>
          <a:lstStyle/>
          <a:p>
            <a:pPr algn="ctr"/>
            <a:r>
              <a:rPr lang="tr-TR" dirty="0" smtClean="0"/>
              <a:t>Emir </a:t>
            </a:r>
            <a:r>
              <a:rPr lang="tr-TR" dirty="0" err="1" smtClean="0"/>
              <a:t>hilmi</a:t>
            </a:r>
            <a:r>
              <a:rPr lang="tr-TR" dirty="0" smtClean="0"/>
              <a:t> </a:t>
            </a:r>
            <a:r>
              <a:rPr lang="tr-TR" dirty="0" err="1" smtClean="0"/>
              <a:t>üner</a:t>
            </a:r>
            <a:endParaRPr lang="tr-TR" dirty="0"/>
          </a:p>
        </p:txBody>
      </p:sp>
    </p:spTree>
    <p:extLst>
      <p:ext uri="{BB962C8B-B14F-4D97-AF65-F5344CB8AC3E}">
        <p14:creationId xmlns:p14="http://schemas.microsoft.com/office/powerpoint/2010/main" val="334679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0526" y="237227"/>
            <a:ext cx="10396882" cy="349369"/>
          </a:xfrm>
        </p:spPr>
        <p:txBody>
          <a:bodyPr>
            <a:normAutofit fontScale="90000"/>
          </a:bodyPr>
          <a:lstStyle/>
          <a:p>
            <a:pPr algn="ctr"/>
            <a:r>
              <a:rPr lang="tr-TR" cap="none" dirty="0" smtClean="0">
                <a:latin typeface="Book Antiqua" panose="02040602050305030304" pitchFamily="18" charset="0"/>
              </a:rPr>
              <a:t> Minerallerin Çeşitleri</a:t>
            </a:r>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685800" y="707366"/>
            <a:ext cx="10394707" cy="4951562"/>
          </a:xfrm>
        </p:spPr>
        <p:txBody>
          <a:bodyPr>
            <a:normAutofit fontScale="92500" lnSpcReduction="10000"/>
          </a:bodyPr>
          <a:lstStyle/>
          <a:p>
            <a:pPr algn="just"/>
            <a:r>
              <a:rPr lang="tr-TR" cap="none" dirty="0">
                <a:latin typeface="Book Antiqua" panose="02040602050305030304" pitchFamily="18" charset="0"/>
              </a:rPr>
              <a:t>İ</a:t>
            </a:r>
            <a:r>
              <a:rPr lang="tr-TR" cap="none" dirty="0" smtClean="0">
                <a:latin typeface="Book Antiqua" panose="02040602050305030304" pitchFamily="18" charset="0"/>
              </a:rPr>
              <a:t>nsan vücudunda otuzun üzerinde mineral çeşidinin olduğu belirtilmektedir</a:t>
            </a:r>
          </a:p>
          <a:p>
            <a:pPr algn="just"/>
            <a:r>
              <a:rPr lang="tr-TR" cap="none" dirty="0" smtClean="0">
                <a:latin typeface="Book Antiqua" panose="02040602050305030304" pitchFamily="18" charset="0"/>
              </a:rPr>
              <a:t>Kalsiyum</a:t>
            </a:r>
          </a:p>
          <a:p>
            <a:pPr algn="just"/>
            <a:r>
              <a:rPr lang="tr-TR" cap="none" dirty="0" smtClean="0">
                <a:latin typeface="Book Antiqua" panose="02040602050305030304" pitchFamily="18" charset="0"/>
              </a:rPr>
              <a:t>Fosfor</a:t>
            </a:r>
          </a:p>
          <a:p>
            <a:pPr algn="just"/>
            <a:r>
              <a:rPr lang="tr-TR" cap="none" dirty="0" smtClean="0">
                <a:latin typeface="Book Antiqua" panose="02040602050305030304" pitchFamily="18" charset="0"/>
              </a:rPr>
              <a:t>Magnezyum</a:t>
            </a:r>
          </a:p>
          <a:p>
            <a:pPr algn="just"/>
            <a:r>
              <a:rPr lang="tr-TR" cap="none" dirty="0" smtClean="0">
                <a:latin typeface="Book Antiqua" panose="02040602050305030304" pitchFamily="18" charset="0"/>
              </a:rPr>
              <a:t>Demir</a:t>
            </a:r>
          </a:p>
          <a:p>
            <a:pPr algn="just"/>
            <a:r>
              <a:rPr lang="tr-TR" cap="none" dirty="0" smtClean="0">
                <a:latin typeface="Book Antiqua" panose="02040602050305030304" pitchFamily="18" charset="0"/>
              </a:rPr>
              <a:t>Bakır</a:t>
            </a:r>
          </a:p>
          <a:p>
            <a:pPr algn="just"/>
            <a:r>
              <a:rPr lang="tr-TR" cap="none" dirty="0" smtClean="0">
                <a:latin typeface="Book Antiqua" panose="02040602050305030304" pitchFamily="18" charset="0"/>
              </a:rPr>
              <a:t>Sodyum Ve Potasyum</a:t>
            </a:r>
          </a:p>
          <a:p>
            <a:pPr algn="just"/>
            <a:r>
              <a:rPr lang="tr-TR" cap="none" dirty="0" smtClean="0">
                <a:latin typeface="Book Antiqua" panose="02040602050305030304" pitchFamily="18" charset="0"/>
              </a:rPr>
              <a:t>İyot</a:t>
            </a:r>
          </a:p>
          <a:p>
            <a:pPr algn="just"/>
            <a:r>
              <a:rPr lang="tr-TR" cap="none" dirty="0" smtClean="0">
                <a:latin typeface="Book Antiqua" panose="02040602050305030304" pitchFamily="18" charset="0"/>
              </a:rPr>
              <a:t>Çinko</a:t>
            </a:r>
          </a:p>
          <a:p>
            <a:pPr algn="just"/>
            <a:r>
              <a:rPr lang="tr-TR" cap="none" dirty="0" err="1" smtClean="0">
                <a:latin typeface="Book Antiqua" panose="02040602050305030304" pitchFamily="18" charset="0"/>
              </a:rPr>
              <a:t>Fluorid</a:t>
            </a:r>
            <a:endParaRPr lang="tr-TR" cap="none" dirty="0" smtClean="0">
              <a:latin typeface="Book Antiqua" panose="02040602050305030304" pitchFamily="18" charset="0"/>
            </a:endParaRPr>
          </a:p>
          <a:p>
            <a:pPr algn="just"/>
            <a:r>
              <a:rPr lang="tr-TR" cap="none" dirty="0" smtClean="0">
                <a:latin typeface="Book Antiqua" panose="02040602050305030304" pitchFamily="18" charset="0"/>
              </a:rPr>
              <a:t>Selenyum</a:t>
            </a:r>
            <a:endParaRPr lang="tr-TR" cap="none" dirty="0">
              <a:latin typeface="Book Antiqua" panose="02040602050305030304" pitchFamily="18" charset="0"/>
            </a:endParaRPr>
          </a:p>
        </p:txBody>
      </p:sp>
    </p:spTree>
    <p:extLst>
      <p:ext uri="{BB962C8B-B14F-4D97-AF65-F5344CB8AC3E}">
        <p14:creationId xmlns:p14="http://schemas.microsoft.com/office/powerpoint/2010/main" val="2366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625" y="335282"/>
            <a:ext cx="10396883" cy="1151965"/>
          </a:xfrm>
        </p:spPr>
        <p:txBody>
          <a:bodyPr/>
          <a:lstStyle/>
          <a:p>
            <a:pPr algn="ctr"/>
            <a:r>
              <a:rPr lang="tr-TR" cap="none" dirty="0" smtClean="0">
                <a:latin typeface="Book Antiqua" panose="02040602050305030304" pitchFamily="18" charset="0"/>
              </a:rPr>
              <a:t>Su</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algn="just"/>
            <a:r>
              <a:rPr lang="tr-TR" sz="2400" cap="none" dirty="0">
                <a:latin typeface="Book Antiqua" panose="02040602050305030304" pitchFamily="18" charset="0"/>
              </a:rPr>
              <a:t>S</a:t>
            </a:r>
            <a:r>
              <a:rPr lang="tr-TR" sz="2400" cap="none" dirty="0" smtClean="0">
                <a:latin typeface="Book Antiqua" panose="02040602050305030304" pitchFamily="18" charset="0"/>
              </a:rPr>
              <a:t>u bütün canlıların yapılarının en büyük bölümünü oluşturan önemli bir maddedir. </a:t>
            </a:r>
          </a:p>
          <a:p>
            <a:pPr algn="just"/>
            <a:r>
              <a:rPr lang="tr-TR" sz="2400" cap="none" dirty="0">
                <a:latin typeface="Book Antiqua" panose="02040602050305030304" pitchFamily="18" charset="0"/>
              </a:rPr>
              <a:t>İ</a:t>
            </a:r>
            <a:r>
              <a:rPr lang="tr-TR" sz="2400" cap="none" dirty="0" smtClean="0">
                <a:latin typeface="Book Antiqua" panose="02040602050305030304" pitchFamily="18" charset="0"/>
              </a:rPr>
              <a:t>nsan vücudundaki su oranı, yaşa, cinsiyete, şişmanlık ve zayıflık gibi özelliklere göre değişmektedir. yetişkinlerin vücut ağırlığının %50-65 ‘i sudur.</a:t>
            </a:r>
          </a:p>
          <a:p>
            <a:pPr algn="just"/>
            <a:r>
              <a:rPr lang="tr-TR" sz="2400" cap="none" dirty="0">
                <a:latin typeface="Book Antiqua" panose="02040602050305030304" pitchFamily="18" charset="0"/>
              </a:rPr>
              <a:t>V</a:t>
            </a:r>
            <a:r>
              <a:rPr lang="tr-TR" sz="2400" cap="none" dirty="0" smtClean="0">
                <a:latin typeface="Book Antiqua" panose="02040602050305030304" pitchFamily="18" charset="0"/>
              </a:rPr>
              <a:t>ücut suyunun %10 kaybı yaşamsal tehlike yaratır</a:t>
            </a:r>
          </a:p>
          <a:p>
            <a:pPr algn="just"/>
            <a:endParaRPr lang="tr-TR" sz="2400" cap="none" dirty="0" smtClean="0">
              <a:latin typeface="Book Antiqua" panose="02040602050305030304" pitchFamily="18" charset="0"/>
            </a:endParaRP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195900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xit" presetSubtype="0" fill="hold" grpId="1" nodeType="clickEffect">
                                  <p:stCondLst>
                                    <p:cond delay="0"/>
                                  </p:stCondLst>
                                  <p:childTnLst>
                                    <p:animEffect transition="out" filter="fade">
                                      <p:cBhvr>
                                        <p:cTn id="51" dur="1000" accel="50000">
                                          <p:stCondLst>
                                            <p:cond delay="0"/>
                                          </p:stCondLst>
                                        </p:cTn>
                                        <p:tgtEl>
                                          <p:spTgt spid="3">
                                            <p:txEl>
                                              <p:pRg st="0" end="0"/>
                                            </p:txEl>
                                          </p:spTgt>
                                        </p:tgtEl>
                                      </p:cBhvr>
                                    </p:animEffect>
                                    <p:anim calcmode="lin" valueType="num">
                                      <p:cBhvr>
                                        <p:cTn id="52" dur="500" accel="50000">
                                          <p:stCondLst>
                                            <p:cond delay="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3">
                                            <p:txEl>
                                              <p:pRg st="0" end="0"/>
                                            </p:txEl>
                                          </p:spTgt>
                                        </p:tgtEl>
                                        <p:attrNameLst>
                                          <p:attrName>ppt_x</p:attrName>
                                        </p:attrNameLst>
                                      </p:cBhvr>
                                      <p:tavLst>
                                        <p:tav tm="0">
                                          <p:val>
                                            <p:strVal val="ppt_x"/>
                                          </p:val>
                                        </p:tav>
                                        <p:tav tm="100000">
                                          <p:val>
                                            <p:strVal val="ppt_x+.4"/>
                                          </p:val>
                                        </p:tav>
                                      </p:tavLst>
                                    </p:anim>
                                    <p:anim calcmode="lin" valueType="num">
                                      <p:cBhvr>
                                        <p:cTn id="55" dur="1000"/>
                                        <p:tgtEl>
                                          <p:spTgt spid="3">
                                            <p:txEl>
                                              <p:pRg st="0" end="0"/>
                                            </p:txEl>
                                          </p:spTgt>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3">
                                            <p:txEl>
                                              <p:pRg st="0" end="0"/>
                                            </p:txEl>
                                          </p:spTgt>
                                        </p:tgtEl>
                                        <p:attrNameLst>
                                          <p:attrName>style.rotation</p:attrName>
                                        </p:attrNameLst>
                                      </p:cBhvr>
                                      <p:tavLst>
                                        <p:tav tm="0">
                                          <p:val>
                                            <p:fltVal val="0"/>
                                          </p:val>
                                        </p:tav>
                                        <p:tav tm="100000">
                                          <p:val>
                                            <p:fltVal val="-90"/>
                                          </p:val>
                                        </p:tav>
                                      </p:tavLst>
                                    </p:anim>
                                    <p:set>
                                      <p:cBhvr>
                                        <p:cTn id="5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5" presetClass="exit" presetSubtype="0" fill="hold" grpId="1" nodeType="clickEffect">
                                  <p:stCondLst>
                                    <p:cond delay="0"/>
                                  </p:stCondLst>
                                  <p:childTnLst>
                                    <p:animEffect transition="out" filter="fade">
                                      <p:cBhvr>
                                        <p:cTn id="63" dur="1000" accel="50000">
                                          <p:stCondLst>
                                            <p:cond delay="0"/>
                                          </p:stCondLst>
                                        </p:cTn>
                                        <p:tgtEl>
                                          <p:spTgt spid="3">
                                            <p:txEl>
                                              <p:pRg st="1" end="1"/>
                                            </p:txEl>
                                          </p:spTgt>
                                        </p:tgtEl>
                                      </p:cBhvr>
                                    </p:animEffect>
                                    <p:anim calcmode="lin" valueType="num">
                                      <p:cBhvr>
                                        <p:cTn id="64" dur="500" accel="50000">
                                          <p:stCondLst>
                                            <p:cond delay="0"/>
                                          </p:stCondLst>
                                        </p:cTn>
                                        <p:tgtEl>
                                          <p:spTgt spid="3">
                                            <p:txEl>
                                              <p:pRg st="1" end="1"/>
                                            </p:txEl>
                                          </p:spTgt>
                                        </p:tgtEl>
                                        <p:attrNameLst>
                                          <p:attrName>ppt_y</p:attrName>
                                        </p:attrNameLst>
                                      </p:cBhvr>
                                      <p:tavLst>
                                        <p:tav tm="0">
                                          <p:val>
                                            <p:strVal val="ppt_y"/>
                                          </p:val>
                                        </p:tav>
                                        <p:tav tm="100000">
                                          <p:val>
                                            <p:strVal val="ppt_y+.1"/>
                                          </p:val>
                                        </p:tav>
                                      </p:tavLst>
                                    </p:anim>
                                    <p:anim calcmode="lin" valueType="num">
                                      <p:cBhvr>
                                        <p:cTn id="65" dur="500" decel="50000">
                                          <p:stCondLst>
                                            <p:cond delay="500"/>
                                          </p:stCondLst>
                                        </p:cTn>
                                        <p:tgtEl>
                                          <p:spTgt spid="3">
                                            <p:txEl>
                                              <p:pRg st="1" end="1"/>
                                            </p:txEl>
                                          </p:spTgt>
                                        </p:tgtEl>
                                        <p:attrNameLst>
                                          <p:attrName>ppt_y</p:attrName>
                                        </p:attrNameLst>
                                      </p:cBhvr>
                                      <p:tavLst>
                                        <p:tav tm="0">
                                          <p:val>
                                            <p:strVal val="ppt_y"/>
                                          </p:val>
                                        </p:tav>
                                        <p:tav tm="100000">
                                          <p:val>
                                            <p:strVal val="ppt_y-.1"/>
                                          </p:val>
                                        </p:tav>
                                      </p:tavLst>
                                    </p:anim>
                                    <p:anim calcmode="lin" valueType="num">
                                      <p:cBhvr>
                                        <p:cTn id="66" dur="500" accel="50000">
                                          <p:stCondLst>
                                            <p:cond delay="500"/>
                                          </p:stCondLst>
                                        </p:cTn>
                                        <p:tgtEl>
                                          <p:spTgt spid="3">
                                            <p:txEl>
                                              <p:pRg st="1" end="1"/>
                                            </p:txEl>
                                          </p:spTgt>
                                        </p:tgtEl>
                                        <p:attrNameLst>
                                          <p:attrName>ppt_x</p:attrName>
                                        </p:attrNameLst>
                                      </p:cBhvr>
                                      <p:tavLst>
                                        <p:tav tm="0">
                                          <p:val>
                                            <p:strVal val="ppt_x"/>
                                          </p:val>
                                        </p:tav>
                                        <p:tav tm="100000">
                                          <p:val>
                                            <p:strVal val="ppt_x+.4"/>
                                          </p:val>
                                        </p:tav>
                                      </p:tavLst>
                                    </p:anim>
                                    <p:anim calcmode="lin" valueType="num">
                                      <p:cBhvr>
                                        <p:cTn id="67" dur="1000"/>
                                        <p:tgtEl>
                                          <p:spTgt spid="3">
                                            <p:txEl>
                                              <p:pRg st="1" end="1"/>
                                            </p:txEl>
                                          </p:spTgt>
                                        </p:tgtEl>
                                        <p:attrNameLst>
                                          <p:attrName>ppt_h</p:attrName>
                                        </p:attrNameLst>
                                      </p:cBhvr>
                                      <p:tavLst>
                                        <p:tav tm="0">
                                          <p:val>
                                            <p:strVal val="ppt_h"/>
                                          </p:val>
                                        </p:tav>
                                        <p:tav tm="100000">
                                          <p:val>
                                            <p:strVal val="ppt_h"/>
                                          </p:val>
                                        </p:tav>
                                      </p:tavLst>
                                    </p:anim>
                                    <p:anim calcmode="lin" valueType="num">
                                      <p:cBhvr>
                                        <p:cTn id="68" dur="500" accel="50000">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69" dur="500" decel="50000">
                                          <p:stCondLst>
                                            <p:cond delay="50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70" dur="500" accel="50000">
                                          <p:stCondLst>
                                            <p:cond delay="500"/>
                                          </p:stCondLst>
                                        </p:cTn>
                                        <p:tgtEl>
                                          <p:spTgt spid="3">
                                            <p:txEl>
                                              <p:pRg st="1" end="1"/>
                                            </p:txEl>
                                          </p:spTgt>
                                        </p:tgtEl>
                                        <p:attrNameLst>
                                          <p:attrName>style.rotation</p:attrName>
                                        </p:attrNameLst>
                                      </p:cBhvr>
                                      <p:tavLst>
                                        <p:tav tm="0">
                                          <p:val>
                                            <p:fltVal val="0"/>
                                          </p:val>
                                        </p:tav>
                                        <p:tav tm="100000">
                                          <p:val>
                                            <p:fltVal val="-90"/>
                                          </p:val>
                                        </p:tav>
                                      </p:tavLst>
                                    </p:anim>
                                    <p:set>
                                      <p:cBhvr>
                                        <p:cTn id="71"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5" presetClass="exit" presetSubtype="0" fill="hold" grpId="1" nodeType="clickEffect">
                                  <p:stCondLst>
                                    <p:cond delay="0"/>
                                  </p:stCondLst>
                                  <p:childTnLst>
                                    <p:animEffect transition="out" filter="fade">
                                      <p:cBhvr>
                                        <p:cTn id="75" dur="1000" accel="50000">
                                          <p:stCondLst>
                                            <p:cond delay="0"/>
                                          </p:stCondLst>
                                        </p:cTn>
                                        <p:tgtEl>
                                          <p:spTgt spid="3">
                                            <p:txEl>
                                              <p:pRg st="2" end="2"/>
                                            </p:txEl>
                                          </p:spTgt>
                                        </p:tgtEl>
                                      </p:cBhvr>
                                    </p:animEffect>
                                    <p:anim calcmode="lin" valueType="num">
                                      <p:cBhvr>
                                        <p:cTn id="76" dur="500" accel="50000">
                                          <p:stCondLst>
                                            <p:cond delay="0"/>
                                          </p:stCondLst>
                                        </p:cTn>
                                        <p:tgtEl>
                                          <p:spTgt spid="3">
                                            <p:txEl>
                                              <p:pRg st="2" end="2"/>
                                            </p:txEl>
                                          </p:spTgt>
                                        </p:tgtEl>
                                        <p:attrNameLst>
                                          <p:attrName>ppt_y</p:attrName>
                                        </p:attrNameLst>
                                      </p:cBhvr>
                                      <p:tavLst>
                                        <p:tav tm="0">
                                          <p:val>
                                            <p:strVal val="ppt_y"/>
                                          </p:val>
                                        </p:tav>
                                        <p:tav tm="100000">
                                          <p:val>
                                            <p:strVal val="ppt_y+.1"/>
                                          </p:val>
                                        </p:tav>
                                      </p:tavLst>
                                    </p:anim>
                                    <p:anim calcmode="lin" valueType="num">
                                      <p:cBhvr>
                                        <p:cTn id="77" dur="500" decel="50000">
                                          <p:stCondLst>
                                            <p:cond delay="500"/>
                                          </p:stCondLst>
                                        </p:cTn>
                                        <p:tgtEl>
                                          <p:spTgt spid="3">
                                            <p:txEl>
                                              <p:pRg st="2" end="2"/>
                                            </p:txEl>
                                          </p:spTgt>
                                        </p:tgtEl>
                                        <p:attrNameLst>
                                          <p:attrName>ppt_y</p:attrName>
                                        </p:attrNameLst>
                                      </p:cBhvr>
                                      <p:tavLst>
                                        <p:tav tm="0">
                                          <p:val>
                                            <p:strVal val="ppt_y"/>
                                          </p:val>
                                        </p:tav>
                                        <p:tav tm="100000">
                                          <p:val>
                                            <p:strVal val="ppt_y-.1"/>
                                          </p:val>
                                        </p:tav>
                                      </p:tavLst>
                                    </p:anim>
                                    <p:anim calcmode="lin" valueType="num">
                                      <p:cBhvr>
                                        <p:cTn id="78" dur="500" accel="50000">
                                          <p:stCondLst>
                                            <p:cond delay="500"/>
                                          </p:stCondLst>
                                        </p:cTn>
                                        <p:tgtEl>
                                          <p:spTgt spid="3">
                                            <p:txEl>
                                              <p:pRg st="2" end="2"/>
                                            </p:txEl>
                                          </p:spTgt>
                                        </p:tgtEl>
                                        <p:attrNameLst>
                                          <p:attrName>ppt_x</p:attrName>
                                        </p:attrNameLst>
                                      </p:cBhvr>
                                      <p:tavLst>
                                        <p:tav tm="0">
                                          <p:val>
                                            <p:strVal val="ppt_x"/>
                                          </p:val>
                                        </p:tav>
                                        <p:tav tm="100000">
                                          <p:val>
                                            <p:strVal val="ppt_x+.4"/>
                                          </p:val>
                                        </p:tav>
                                      </p:tavLst>
                                    </p:anim>
                                    <p:anim calcmode="lin" valueType="num">
                                      <p:cBhvr>
                                        <p:cTn id="79" dur="1000"/>
                                        <p:tgtEl>
                                          <p:spTgt spid="3">
                                            <p:txEl>
                                              <p:pRg st="2" end="2"/>
                                            </p:txEl>
                                          </p:spTgt>
                                        </p:tgtEl>
                                        <p:attrNameLst>
                                          <p:attrName>ppt_h</p:attrName>
                                        </p:attrNameLst>
                                      </p:cBhvr>
                                      <p:tavLst>
                                        <p:tav tm="0">
                                          <p:val>
                                            <p:strVal val="ppt_h"/>
                                          </p:val>
                                        </p:tav>
                                        <p:tav tm="100000">
                                          <p:val>
                                            <p:strVal val="ppt_h"/>
                                          </p:val>
                                        </p:tav>
                                      </p:tavLst>
                                    </p:anim>
                                    <p:anim calcmode="lin" valueType="num">
                                      <p:cBhvr>
                                        <p:cTn id="80" dur="500" accel="50000">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81" dur="500" decel="50000">
                                          <p:stCondLst>
                                            <p:cond delay="50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82" dur="500" accel="50000">
                                          <p:stCondLst>
                                            <p:cond delay="500"/>
                                          </p:stCondLst>
                                        </p:cTn>
                                        <p:tgtEl>
                                          <p:spTgt spid="3">
                                            <p:txEl>
                                              <p:pRg st="2" end="2"/>
                                            </p:txEl>
                                          </p:spTgt>
                                        </p:tgtEl>
                                        <p:attrNameLst>
                                          <p:attrName>style.rotation</p:attrName>
                                        </p:attrNameLst>
                                      </p:cBhvr>
                                      <p:tavLst>
                                        <p:tav tm="0">
                                          <p:val>
                                            <p:fltVal val="0"/>
                                          </p:val>
                                        </p:tav>
                                        <p:tav tm="100000">
                                          <p:val>
                                            <p:fltVal val="-90"/>
                                          </p:val>
                                        </p:tav>
                                      </p:tavLst>
                                    </p:anim>
                                    <p:set>
                                      <p:cBhvr>
                                        <p:cTn id="83"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624" y="504307"/>
            <a:ext cx="10396883" cy="1151965"/>
          </a:xfrm>
        </p:spPr>
        <p:txBody>
          <a:bodyPr>
            <a:normAutofit/>
          </a:bodyPr>
          <a:lstStyle/>
          <a:p>
            <a:pPr algn="just"/>
            <a:r>
              <a:rPr lang="tr-TR" sz="4400" cap="none" dirty="0" smtClean="0">
                <a:latin typeface="Book Antiqua" panose="02040602050305030304" pitchFamily="18" charset="0"/>
              </a:rPr>
              <a:t>Vücut Çalışmasındaki Görevleri </a:t>
            </a:r>
            <a:endParaRPr lang="tr-TR" sz="4400" cap="none" dirty="0">
              <a:latin typeface="Book Antiqua" panose="02040602050305030304" pitchFamily="18" charset="0"/>
            </a:endParaRPr>
          </a:p>
        </p:txBody>
      </p:sp>
      <p:sp>
        <p:nvSpPr>
          <p:cNvPr id="3" name="İçerik Yer Tutucusu 2"/>
          <p:cNvSpPr>
            <a:spLocks noGrp="1"/>
          </p:cNvSpPr>
          <p:nvPr>
            <p:ph sz="quarter" idx="13"/>
          </p:nvPr>
        </p:nvSpPr>
        <p:spPr>
          <a:xfrm>
            <a:off x="685800" y="1539240"/>
            <a:ext cx="10394707" cy="3835345"/>
          </a:xfrm>
        </p:spPr>
        <p:txBody>
          <a:bodyPr>
            <a:normAutofit/>
          </a:bodyPr>
          <a:lstStyle/>
          <a:p>
            <a:pPr algn="just"/>
            <a:r>
              <a:rPr lang="tr-TR" sz="2400" cap="none" dirty="0">
                <a:latin typeface="Book Antiqua" panose="02040602050305030304" pitchFamily="18" charset="0"/>
              </a:rPr>
              <a:t>B</a:t>
            </a:r>
            <a:r>
              <a:rPr lang="tr-TR" sz="2400" cap="none" dirty="0" smtClean="0">
                <a:latin typeface="Book Antiqua" panose="02040602050305030304" pitchFamily="18" charset="0"/>
              </a:rPr>
              <a:t>esinlerin sindirim, emilim ve hücrelere taşınmasında, </a:t>
            </a:r>
          </a:p>
          <a:p>
            <a:pPr algn="just"/>
            <a:r>
              <a:rPr lang="tr-TR" sz="2400" cap="none" dirty="0" smtClean="0">
                <a:latin typeface="Book Antiqua" panose="02040602050305030304" pitchFamily="18" charset="0"/>
              </a:rPr>
              <a:t> Besin öğelerinin hücrelerde metabolizmaları sonucu oluşan artık ürünlerin, akciğer ve böbreklere taşınarak vücuttan atılmalarında, </a:t>
            </a:r>
          </a:p>
          <a:p>
            <a:pPr algn="just"/>
            <a:r>
              <a:rPr lang="tr-TR" sz="2400" cap="none" dirty="0">
                <a:latin typeface="Book Antiqua" panose="02040602050305030304" pitchFamily="18" charset="0"/>
              </a:rPr>
              <a:t>V</a:t>
            </a:r>
            <a:r>
              <a:rPr lang="tr-TR" sz="2400" cap="none" dirty="0" smtClean="0">
                <a:latin typeface="Book Antiqua" panose="02040602050305030304" pitchFamily="18" charset="0"/>
              </a:rPr>
              <a:t>ücut ısısının dengelenmesinde, </a:t>
            </a:r>
          </a:p>
          <a:p>
            <a:pPr algn="just"/>
            <a:r>
              <a:rPr lang="tr-TR" sz="2400" cap="none" dirty="0">
                <a:latin typeface="Book Antiqua" panose="02040602050305030304" pitchFamily="18" charset="0"/>
              </a:rPr>
              <a:t>E</a:t>
            </a:r>
            <a:r>
              <a:rPr lang="tr-TR" sz="2400" cap="none" dirty="0" smtClean="0">
                <a:latin typeface="Book Antiqua" panose="02040602050305030304" pitchFamily="18" charset="0"/>
              </a:rPr>
              <a:t>klemlerin kayganlığının sağlanmasında görev yapar.</a:t>
            </a:r>
          </a:p>
          <a:p>
            <a:pPr algn="just"/>
            <a:endParaRPr lang="tr-TR" sz="2400" cap="none" dirty="0">
              <a:latin typeface="Book Antiqua" panose="02040602050305030304" pitchFamily="18" charset="0"/>
            </a:endParaRPr>
          </a:p>
        </p:txBody>
      </p:sp>
    </p:spTree>
    <p:extLst>
      <p:ext uri="{BB962C8B-B14F-4D97-AF65-F5344CB8AC3E}">
        <p14:creationId xmlns:p14="http://schemas.microsoft.com/office/powerpoint/2010/main" val="6523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400" cap="none" dirty="0" smtClean="0">
                <a:latin typeface="Book Antiqua" panose="02040602050305030304" pitchFamily="18" charset="0"/>
              </a:rPr>
              <a:t>Besin Grupları </a:t>
            </a:r>
            <a:endParaRPr lang="tr-TR" sz="4400"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algn="just"/>
            <a:r>
              <a:rPr lang="tr-TR" sz="2800" cap="none" dirty="0" smtClean="0">
                <a:latin typeface="Book Antiqua" panose="02040602050305030304" pitchFamily="18" charset="0"/>
              </a:rPr>
              <a:t>1. Et, yumurta, kuru baklagiller, yağlı tohumlar</a:t>
            </a:r>
          </a:p>
          <a:p>
            <a:pPr algn="just"/>
            <a:r>
              <a:rPr lang="tr-TR" sz="2800" cap="none" dirty="0" smtClean="0">
                <a:latin typeface="Book Antiqua" panose="02040602050305030304" pitchFamily="18" charset="0"/>
              </a:rPr>
              <a:t>2. Süt ve süt ürünleri</a:t>
            </a:r>
          </a:p>
          <a:p>
            <a:pPr algn="just"/>
            <a:r>
              <a:rPr lang="tr-TR" sz="2800" cap="none" dirty="0">
                <a:latin typeface="Book Antiqua" panose="02040602050305030304" pitchFamily="18" charset="0"/>
              </a:rPr>
              <a:t>3. T</a:t>
            </a:r>
            <a:r>
              <a:rPr lang="tr-TR" sz="2800" cap="none" dirty="0" smtClean="0">
                <a:latin typeface="Book Antiqua" panose="02040602050305030304" pitchFamily="18" charset="0"/>
              </a:rPr>
              <a:t>ahıllar</a:t>
            </a:r>
          </a:p>
          <a:p>
            <a:pPr algn="just"/>
            <a:r>
              <a:rPr lang="tr-TR" sz="2800" cap="none" dirty="0" smtClean="0">
                <a:latin typeface="Book Antiqua" panose="02040602050305030304" pitchFamily="18" charset="0"/>
              </a:rPr>
              <a:t>4. Sebze ve meyveler</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41377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1. Et, Yumurta, Kuru Baklagiller, Yağlı Tohumlar</a:t>
            </a:r>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687977" y="2307236"/>
            <a:ext cx="10394707" cy="3311189"/>
          </a:xfrm>
        </p:spPr>
        <p:txBody>
          <a:bodyPr>
            <a:normAutofit/>
          </a:bodyPr>
          <a:lstStyle/>
          <a:p>
            <a:pPr algn="just"/>
            <a:r>
              <a:rPr lang="tr-TR" sz="2400" cap="none" dirty="0">
                <a:latin typeface="Book Antiqua" panose="02040602050305030304" pitchFamily="18" charset="0"/>
              </a:rPr>
              <a:t>E</a:t>
            </a:r>
            <a:r>
              <a:rPr lang="tr-TR" sz="2400" cap="none" dirty="0" smtClean="0">
                <a:latin typeface="Book Antiqua" panose="02040602050305030304" pitchFamily="18" charset="0"/>
              </a:rPr>
              <a:t>t, yumurta, kuru baklagiller, yağlı tohumlar grubunun en önemli özelliği protein yönünden zengin olmalarıdır. Protein gereksiniminin çoğu bu gruptaki yiyeceklerle sağlanır. Bu gruptaki yiyeceklerin bazılarında önemli miktarda yağ bulunur. Bitkisel kaynaklı olanlar ise karbonhidrat yönünden zengindir. Bu gruptaki besinler, vitamin ve minerallerin de iyi kaynağıdır. Ancak C vitamini yönünden fakirdir.</a:t>
            </a:r>
          </a:p>
          <a:p>
            <a:pPr algn="just"/>
            <a:endParaRPr lang="tr-TR" sz="2400" cap="none" dirty="0">
              <a:latin typeface="Book Antiqua" panose="02040602050305030304" pitchFamily="18" charset="0"/>
            </a:endParaRPr>
          </a:p>
        </p:txBody>
      </p:sp>
    </p:spTree>
    <p:extLst>
      <p:ext uri="{BB962C8B-B14F-4D97-AF65-F5344CB8AC3E}">
        <p14:creationId xmlns:p14="http://schemas.microsoft.com/office/powerpoint/2010/main" val="298967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cap="none" dirty="0" smtClean="0">
                <a:latin typeface="Book Antiqua" panose="02040602050305030304" pitchFamily="18" charset="0"/>
              </a:rPr>
              <a:t>1.1. Etler</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H</a:t>
            </a:r>
            <a:r>
              <a:rPr lang="tr-TR" sz="2400" cap="none" dirty="0" smtClean="0">
                <a:latin typeface="Book Antiqua" panose="02040602050305030304" pitchFamily="18" charset="0"/>
              </a:rPr>
              <a:t>ayvanların yenebilen kas dokularına et denir.</a:t>
            </a:r>
          </a:p>
          <a:p>
            <a:pPr algn="just"/>
            <a:r>
              <a:rPr lang="tr-TR" sz="2400" cap="none" dirty="0">
                <a:latin typeface="Book Antiqua" panose="02040602050305030304" pitchFamily="18" charset="0"/>
              </a:rPr>
              <a:t>E</a:t>
            </a:r>
            <a:r>
              <a:rPr lang="tr-TR" sz="2400" cap="none" dirty="0" smtClean="0">
                <a:latin typeface="Book Antiqua" panose="02040602050305030304" pitchFamily="18" charset="0"/>
              </a:rPr>
              <a:t>tler genel olarak büyüme ve gelişmeyi destekleyen, iyi kalitede protein içeren önemli besin gruplarındandır. Besin değerinin yüksek olması beslenmedeki yeri ve önemini arttırmakta, yiyecek hazırlama ve pişirmede pek çok üründe kullanılmaktadır.</a:t>
            </a:r>
          </a:p>
          <a:p>
            <a:pPr algn="just"/>
            <a:endParaRPr lang="tr-TR" sz="2400" cap="none" dirty="0">
              <a:latin typeface="Book Antiqua" panose="02040602050305030304" pitchFamily="18" charset="0"/>
            </a:endParaRPr>
          </a:p>
        </p:txBody>
      </p:sp>
    </p:spTree>
    <p:extLst>
      <p:ext uri="{BB962C8B-B14F-4D97-AF65-F5344CB8AC3E}">
        <p14:creationId xmlns:p14="http://schemas.microsoft.com/office/powerpoint/2010/main" val="416696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625" y="0"/>
            <a:ext cx="10396882" cy="542499"/>
          </a:xfrm>
        </p:spPr>
        <p:txBody>
          <a:bodyPr>
            <a:normAutofit fontScale="90000"/>
          </a:bodyPr>
          <a:lstStyle/>
          <a:p>
            <a:pPr algn="just"/>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685800" y="746760"/>
            <a:ext cx="10394707" cy="4627825"/>
          </a:xfrm>
        </p:spPr>
        <p:txBody>
          <a:bodyPr>
            <a:normAutofit/>
          </a:bodyPr>
          <a:lstStyle/>
          <a:p>
            <a:pPr marL="0" indent="0" algn="just">
              <a:buNone/>
            </a:pPr>
            <a:r>
              <a:rPr lang="tr-TR" cap="none" dirty="0">
                <a:latin typeface="Book Antiqua" panose="02040602050305030304" pitchFamily="18" charset="0"/>
              </a:rPr>
              <a:t> </a:t>
            </a:r>
            <a:r>
              <a:rPr lang="tr-TR" cap="none" dirty="0" smtClean="0">
                <a:latin typeface="Book Antiqua" panose="02040602050305030304" pitchFamily="18" charset="0"/>
              </a:rPr>
              <a:t>   </a:t>
            </a:r>
            <a:r>
              <a:rPr lang="tr-TR" sz="2400" cap="none" dirty="0" smtClean="0">
                <a:latin typeface="Book Antiqua" panose="02040602050305030304" pitchFamily="18" charset="0"/>
              </a:rPr>
              <a:t>Etler genel olarak altı grupta toplanmaktadır:</a:t>
            </a:r>
          </a:p>
          <a:p>
            <a:pPr algn="just"/>
            <a:r>
              <a:rPr lang="tr-TR" sz="2400" cap="none" dirty="0">
                <a:latin typeface="Book Antiqua" panose="02040602050305030304" pitchFamily="18" charset="0"/>
              </a:rPr>
              <a:t>K</a:t>
            </a:r>
            <a:r>
              <a:rPr lang="tr-TR" sz="2400" cap="none" dirty="0" smtClean="0">
                <a:latin typeface="Book Antiqua" panose="02040602050305030304" pitchFamily="18" charset="0"/>
              </a:rPr>
              <a:t>asaplık hayvanlar (sığır, manda, domuz, koyun, keçi vb.)  </a:t>
            </a:r>
          </a:p>
          <a:p>
            <a:pPr algn="just"/>
            <a:r>
              <a:rPr lang="tr-TR" sz="2400" cap="none" dirty="0">
                <a:latin typeface="Book Antiqua" panose="02040602050305030304" pitchFamily="18" charset="0"/>
              </a:rPr>
              <a:t>K</a:t>
            </a:r>
            <a:r>
              <a:rPr lang="tr-TR" sz="2400" cap="none" dirty="0" smtClean="0">
                <a:latin typeface="Book Antiqua" panose="02040602050305030304" pitchFamily="18" charset="0"/>
              </a:rPr>
              <a:t>ümes hayvanları (tavuk, kaz, ördek vb.)</a:t>
            </a:r>
          </a:p>
          <a:p>
            <a:pPr algn="just"/>
            <a:r>
              <a:rPr lang="tr-TR" sz="2400" cap="none" dirty="0">
                <a:latin typeface="Book Antiqua" panose="02040602050305030304" pitchFamily="18" charset="0"/>
              </a:rPr>
              <a:t>S</a:t>
            </a:r>
            <a:r>
              <a:rPr lang="tr-TR" sz="2400" cap="none" dirty="0" smtClean="0">
                <a:latin typeface="Book Antiqua" panose="02040602050305030304" pitchFamily="18" charset="0"/>
              </a:rPr>
              <a:t>u ürünleri (balık çeşitleri ile kabuklu deniz ürünleri) </a:t>
            </a:r>
          </a:p>
          <a:p>
            <a:pPr algn="just"/>
            <a:r>
              <a:rPr lang="tr-TR" sz="2400" cap="none" dirty="0">
                <a:latin typeface="Book Antiqua" panose="02040602050305030304" pitchFamily="18" charset="0"/>
              </a:rPr>
              <a:t>A</a:t>
            </a:r>
            <a:r>
              <a:rPr lang="tr-TR" sz="2400" cap="none" dirty="0" smtClean="0">
                <a:latin typeface="Book Antiqua" panose="02040602050305030304" pitchFamily="18" charset="0"/>
              </a:rPr>
              <a:t>v hayvanları (bıldırcın, keklik, tavşan vb.)</a:t>
            </a:r>
          </a:p>
          <a:p>
            <a:pPr algn="just"/>
            <a:r>
              <a:rPr lang="tr-TR" sz="2400" cap="none" dirty="0" smtClean="0">
                <a:latin typeface="Book Antiqua" panose="02040602050305030304" pitchFamily="18" charset="0"/>
              </a:rPr>
              <a:t>Sakatatlar (ciğer, yürek, böbrek, beyin vb.)</a:t>
            </a:r>
          </a:p>
          <a:p>
            <a:pPr algn="just"/>
            <a:r>
              <a:rPr lang="tr-TR" sz="2400" cap="none" dirty="0" smtClean="0">
                <a:latin typeface="Book Antiqua" panose="02040602050305030304" pitchFamily="18" charset="0"/>
              </a:rPr>
              <a:t>Et ürünleri (sucuk, sosis, salam, pastırma, kavurma, füme etler, gibi.)</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400771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 Besin Değeri</a:t>
            </a:r>
            <a:br>
              <a:rPr lang="tr-TR" cap="none" dirty="0" smtClean="0">
                <a:latin typeface="Book Antiqua" panose="02040602050305030304" pitchFamily="18" charset="0"/>
              </a:rPr>
            </a:b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E</a:t>
            </a:r>
            <a:r>
              <a:rPr lang="tr-TR" sz="2400" cap="none" dirty="0" smtClean="0">
                <a:latin typeface="Book Antiqua" panose="02040602050305030304" pitchFamily="18" charset="0"/>
              </a:rPr>
              <a:t>tler biyolojik değeri yüksek, iyi kalitede protein içeren bir besin grubudur. Bileşiminde protein, yağ, B grubu vitaminleri (</a:t>
            </a:r>
            <a:r>
              <a:rPr lang="tr-TR" sz="2400" cap="none" dirty="0" err="1" smtClean="0">
                <a:latin typeface="Book Antiqua" panose="02040602050305030304" pitchFamily="18" charset="0"/>
              </a:rPr>
              <a:t>tiamin</a:t>
            </a:r>
            <a:r>
              <a:rPr lang="tr-TR" sz="2400" cap="none" dirty="0" smtClean="0">
                <a:latin typeface="Book Antiqua" panose="02040602050305030304" pitchFamily="18" charset="0"/>
              </a:rPr>
              <a:t>, </a:t>
            </a:r>
            <a:r>
              <a:rPr lang="tr-TR" sz="2400" cap="none" dirty="0" err="1" smtClean="0">
                <a:latin typeface="Book Antiqua" panose="02040602050305030304" pitchFamily="18" charset="0"/>
              </a:rPr>
              <a:t>riboflavin</a:t>
            </a:r>
            <a:r>
              <a:rPr lang="tr-TR" sz="2400" cap="none" dirty="0" smtClean="0">
                <a:latin typeface="Book Antiqua" panose="02040602050305030304" pitchFamily="18" charset="0"/>
              </a:rPr>
              <a:t>, </a:t>
            </a:r>
            <a:r>
              <a:rPr lang="tr-TR" sz="2400" cap="none" dirty="0" err="1" smtClean="0">
                <a:latin typeface="Book Antiqua" panose="02040602050305030304" pitchFamily="18" charset="0"/>
              </a:rPr>
              <a:t>niasin</a:t>
            </a:r>
            <a:r>
              <a:rPr lang="tr-TR" sz="2400" cap="none" dirty="0" smtClean="0">
                <a:latin typeface="Book Antiqua" panose="02040602050305030304" pitchFamily="18" charset="0"/>
              </a:rPr>
              <a:t>), mineral maddeler (demir, fosfor), lezzet verici organik maddeler ile su ve çok az glikojen (hayvansal karbonhidrat) bulunur. Etin su oranı % 50-75 arasında değişir. bu durum hayvanın yaşı ile ilgilidir. Hayvan yaşlandıkça vücudundaki su oranı azalır ve et sertleşir. </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277329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cap="none" dirty="0" smtClean="0">
                <a:latin typeface="Book Antiqua" panose="02040602050305030304" pitchFamily="18" charset="0"/>
              </a:rPr>
              <a:t>1.2. Yumurta </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H</a:t>
            </a:r>
            <a:r>
              <a:rPr lang="tr-TR" sz="2400" cap="none" dirty="0" smtClean="0">
                <a:latin typeface="Book Antiqua" panose="02040602050305030304" pitchFamily="18" charset="0"/>
              </a:rPr>
              <a:t>ayvansal kaynaklı protein içeren yumurta, gerektiğinde et yerine kullanılabilen örnek protein içeren bir besindir. protein içeriği nedeniyle her yaştaki bireylerin tüketmesi gereken bir besindir. Özellikle bebek ve çocuklar, gebe ve emzikliler gibi özel durumu olanlar, ekonomik durumu iyi olmayanlar için kaliteli ve en ucuz protein kaynağıdır. </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6952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400" cap="none" dirty="0" smtClean="0">
                <a:latin typeface="Book Antiqua" panose="02040602050305030304" pitchFamily="18" charset="0"/>
              </a:rPr>
              <a:t>1. Vitaminler</a:t>
            </a:r>
            <a:endParaRPr lang="tr-TR" sz="4400"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algn="just"/>
            <a:r>
              <a:rPr lang="tr-TR" sz="2400" cap="none" dirty="0">
                <a:latin typeface="Book Antiqua" panose="02040602050305030304" pitchFamily="18" charset="0"/>
              </a:rPr>
              <a:t>Vitaminler, büyüme, sağlıklı yaşama ve </a:t>
            </a:r>
            <a:r>
              <a:rPr lang="tr-TR" sz="2400" cap="none" dirty="0" err="1">
                <a:latin typeface="Book Antiqua" panose="02040602050305030304" pitchFamily="18" charset="0"/>
              </a:rPr>
              <a:t>metabolik</a:t>
            </a:r>
            <a:r>
              <a:rPr lang="tr-TR" sz="2400" cap="none" dirty="0">
                <a:latin typeface="Book Antiqua" panose="02040602050305030304" pitchFamily="18" charset="0"/>
              </a:rPr>
              <a:t> olayların düzenli yürütülmesi için gerekli olan organik öğelerdir. </a:t>
            </a:r>
            <a:r>
              <a:rPr lang="tr-TR" sz="2400" cap="none" dirty="0" smtClean="0">
                <a:latin typeface="Book Antiqua" panose="02040602050305030304" pitchFamily="18" charset="0"/>
              </a:rPr>
              <a:t>Yetersiz </a:t>
            </a:r>
            <a:r>
              <a:rPr lang="tr-TR" sz="2400" cap="none" dirty="0">
                <a:latin typeface="Book Antiqua" panose="02040602050305030304" pitchFamily="18" charset="0"/>
              </a:rPr>
              <a:t>alındıklarında büyüme, gelişme ve vücudun çalışması olumsuz yönde etkilenir.</a:t>
            </a:r>
          </a:p>
          <a:p>
            <a:endParaRPr lang="tr-TR" sz="2400" cap="none" dirty="0">
              <a:latin typeface="Book Antiqua" panose="02040602050305030304" pitchFamily="18" charset="0"/>
            </a:endParaRPr>
          </a:p>
        </p:txBody>
      </p:sp>
    </p:spTree>
    <p:extLst>
      <p:ext uri="{BB962C8B-B14F-4D97-AF65-F5344CB8AC3E}">
        <p14:creationId xmlns:p14="http://schemas.microsoft.com/office/powerpoint/2010/main" val="399757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40745" y="202721"/>
            <a:ext cx="10396882" cy="1151965"/>
          </a:xfrm>
        </p:spPr>
        <p:txBody>
          <a:bodyPr>
            <a:normAutofit/>
          </a:bodyPr>
          <a:lstStyle/>
          <a:p>
            <a:pPr algn="ctr"/>
            <a:r>
              <a:rPr lang="tr-TR" sz="3600" cap="none" dirty="0" smtClean="0">
                <a:latin typeface="Book Antiqua" panose="02040602050305030304" pitchFamily="18" charset="0"/>
              </a:rPr>
              <a:t>1. Vitaminler</a:t>
            </a:r>
            <a:endParaRPr lang="tr-TR" sz="3600" cap="none" dirty="0">
              <a:latin typeface="Book Antiqua" panose="02040602050305030304" pitchFamily="18" charset="0"/>
            </a:endParaRPr>
          </a:p>
        </p:txBody>
      </p:sp>
      <p:sp>
        <p:nvSpPr>
          <p:cNvPr id="3" name="İçerik Yer Tutucusu 2"/>
          <p:cNvSpPr>
            <a:spLocks noGrp="1"/>
          </p:cNvSpPr>
          <p:nvPr>
            <p:ph sz="quarter" idx="13"/>
          </p:nvPr>
        </p:nvSpPr>
        <p:spPr>
          <a:xfrm>
            <a:off x="685800" y="1874520"/>
            <a:ext cx="10394707" cy="3732650"/>
          </a:xfrm>
        </p:spPr>
        <p:txBody>
          <a:bodyPr>
            <a:normAutofit/>
          </a:bodyPr>
          <a:lstStyle/>
          <a:p>
            <a:pPr algn="just"/>
            <a:r>
              <a:rPr lang="tr-TR" sz="2400" cap="none" dirty="0">
                <a:latin typeface="Book Antiqua" panose="02040602050305030304" pitchFamily="18" charset="0"/>
              </a:rPr>
              <a:t>Büyüme ve sağlıklı yaşama hücrelerin düzenli çalışması ve görevlerini yerine getirmesine bağlıdır. Vitaminler hücrelerin yapı maddeleri içinde yer almamakla birlikte kimyasal tepkimelerin yürütülmesinden dolayısı ile </a:t>
            </a:r>
            <a:r>
              <a:rPr lang="tr-TR" sz="2400" cap="none" dirty="0" err="1" smtClean="0">
                <a:latin typeface="Book Antiqua" panose="02040602050305030304" pitchFamily="18" charset="0"/>
              </a:rPr>
              <a:t>metabolik</a:t>
            </a:r>
            <a:r>
              <a:rPr lang="tr-TR" sz="2400" cap="none" dirty="0" smtClean="0">
                <a:latin typeface="Book Antiqua" panose="02040602050305030304" pitchFamily="18" charset="0"/>
              </a:rPr>
              <a:t> </a:t>
            </a:r>
            <a:r>
              <a:rPr lang="tr-TR" sz="2400" cap="none" dirty="0">
                <a:latin typeface="Book Antiqua" panose="02040602050305030304" pitchFamily="18" charset="0"/>
              </a:rPr>
              <a:t>faaliyetlerin yaşamla bağdaşır hızda ve düzenli çalışmasında rol oynar. </a:t>
            </a:r>
          </a:p>
          <a:p>
            <a:pPr algn="just"/>
            <a:r>
              <a:rPr lang="tr-TR" sz="2400" cap="none" dirty="0">
                <a:latin typeface="Book Antiqua" panose="02040602050305030304" pitchFamily="18" charset="0"/>
              </a:rPr>
              <a:t>Vitaminler olmadan birçok besin öğesi vücutta kullanılamaz ve enerji üretilemez. Bu nedenle vitaminlerin vücuda besinlerle alınması zorunludur.</a:t>
            </a:r>
          </a:p>
          <a:p>
            <a:endParaRPr lang="tr-TR" sz="2400" cap="none" dirty="0">
              <a:latin typeface="Book Antiqua" panose="02040602050305030304" pitchFamily="18" charset="0"/>
            </a:endParaRPr>
          </a:p>
        </p:txBody>
      </p:sp>
    </p:spTree>
    <p:extLst>
      <p:ext uri="{BB962C8B-B14F-4D97-AF65-F5344CB8AC3E}">
        <p14:creationId xmlns:p14="http://schemas.microsoft.com/office/powerpoint/2010/main" val="88670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sz="2400" cap="none" dirty="0">
              <a:latin typeface="Book Antiqua" panose="02040602050305030304" pitchFamily="18" charset="0"/>
            </a:endParaRPr>
          </a:p>
        </p:txBody>
      </p:sp>
      <p:sp>
        <p:nvSpPr>
          <p:cNvPr id="3" name="İçerik Yer Tutucusu 2"/>
          <p:cNvSpPr>
            <a:spLocks noGrp="1"/>
          </p:cNvSpPr>
          <p:nvPr>
            <p:ph sz="quarter" idx="13"/>
          </p:nvPr>
        </p:nvSpPr>
        <p:spPr>
          <a:xfrm>
            <a:off x="190808" y="1036320"/>
            <a:ext cx="11386868" cy="4147868"/>
          </a:xfrm>
        </p:spPr>
        <p:txBody>
          <a:bodyPr>
            <a:noAutofit/>
          </a:bodyPr>
          <a:lstStyle/>
          <a:p>
            <a:pPr marL="0" indent="0">
              <a:buNone/>
            </a:pPr>
            <a:r>
              <a:rPr lang="tr-TR" sz="2400" cap="none" dirty="0">
                <a:latin typeface="Book Antiqua" panose="02040602050305030304" pitchFamily="18" charset="0"/>
              </a:rPr>
              <a:t>Vitaminlerin vücut çalışmasındaki görevleri genel olarak şu şekilde sıralanabilir:</a:t>
            </a:r>
          </a:p>
          <a:p>
            <a:r>
              <a:rPr lang="tr-TR" sz="2400" cap="none" dirty="0">
                <a:latin typeface="Book Antiqua" panose="02040602050305030304" pitchFamily="18" charset="0"/>
              </a:rPr>
              <a:t>Besin öğelerinin vücutta kullanılmasında, </a:t>
            </a:r>
          </a:p>
          <a:p>
            <a:r>
              <a:rPr lang="tr-TR" sz="2400" cap="none" dirty="0">
                <a:latin typeface="Book Antiqua" panose="02040602050305030304" pitchFamily="18" charset="0"/>
              </a:rPr>
              <a:t>Protein, karbonhidrat ve yağlardan enerji oluşum sürecinde, </a:t>
            </a:r>
          </a:p>
          <a:p>
            <a:r>
              <a:rPr lang="tr-TR" sz="2400" cap="none" dirty="0">
                <a:latin typeface="Book Antiqua" panose="02040602050305030304" pitchFamily="18" charset="0"/>
              </a:rPr>
              <a:t>Tüm hücrelerin normal çalışması ve dokuların oluşumunda, </a:t>
            </a:r>
          </a:p>
          <a:p>
            <a:r>
              <a:rPr lang="tr-TR" sz="2400" cap="none" dirty="0">
                <a:latin typeface="Book Antiqua" panose="02040602050305030304" pitchFamily="18" charset="0"/>
              </a:rPr>
              <a:t>İskelet sisteminin sağlığında, büyüme ve gelişmede, </a:t>
            </a:r>
          </a:p>
          <a:p>
            <a:r>
              <a:rPr lang="tr-TR" sz="2400" cap="none" dirty="0">
                <a:latin typeface="Book Antiqua" panose="02040602050305030304" pitchFamily="18" charset="0"/>
              </a:rPr>
              <a:t>Sinir ve sindirim sistemlerinin normal çalışmasında, </a:t>
            </a:r>
          </a:p>
          <a:p>
            <a:r>
              <a:rPr lang="tr-TR" sz="2400" cap="none" dirty="0">
                <a:latin typeface="Book Antiqua" panose="02040602050305030304" pitchFamily="18" charset="0"/>
              </a:rPr>
              <a:t>Deri ve mukoza sağlığında, </a:t>
            </a:r>
          </a:p>
          <a:p>
            <a:r>
              <a:rPr lang="tr-TR" sz="2400" cap="none" dirty="0">
                <a:latin typeface="Book Antiqua" panose="02040602050305030304" pitchFamily="18" charset="0"/>
              </a:rPr>
              <a:t>Kan hücrelerinin yapımında, </a:t>
            </a:r>
          </a:p>
          <a:p>
            <a:r>
              <a:rPr lang="tr-TR" sz="2400" cap="none" dirty="0">
                <a:latin typeface="Book Antiqua" panose="02040602050305030304" pitchFamily="18" charset="0"/>
              </a:rPr>
              <a:t>Hastalıklara karşı korunmada ve vücut direncinin sağlanmasında rol oynar.</a:t>
            </a:r>
          </a:p>
          <a:p>
            <a:endParaRPr lang="tr-TR" sz="2400" cap="none" dirty="0">
              <a:latin typeface="Book Antiqua" panose="02040602050305030304" pitchFamily="18" charset="0"/>
            </a:endParaRPr>
          </a:p>
        </p:txBody>
      </p:sp>
    </p:spTree>
    <p:extLst>
      <p:ext uri="{BB962C8B-B14F-4D97-AF65-F5344CB8AC3E}">
        <p14:creationId xmlns:p14="http://schemas.microsoft.com/office/powerpoint/2010/main" val="33111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a:t> Vitaminlerin </a:t>
            </a:r>
            <a:r>
              <a:rPr lang="tr-TR" sz="3200" dirty="0" smtClean="0"/>
              <a:t>Gruplandırılması</a:t>
            </a:r>
            <a:r>
              <a:rPr lang="tr-TR" sz="3200" cap="none" dirty="0" smtClean="0">
                <a:latin typeface="Book Antiqua" panose="02040602050305030304" pitchFamily="18" charset="0"/>
              </a:rPr>
              <a:t/>
            </a:r>
            <a:br>
              <a:rPr lang="tr-TR" sz="3200" cap="none" dirty="0" smtClean="0">
                <a:latin typeface="Book Antiqua" panose="02040602050305030304" pitchFamily="18" charset="0"/>
              </a:rPr>
            </a:br>
            <a:endParaRPr lang="tr-TR" sz="3200"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marL="0" indent="0" algn="just">
              <a:buNone/>
            </a:pPr>
            <a:r>
              <a:rPr lang="tr-TR" cap="none" dirty="0" smtClean="0">
                <a:latin typeface="Book Antiqua" panose="02040602050305030304" pitchFamily="18" charset="0"/>
              </a:rPr>
              <a:t>Vitaminler ilk bulundukları yıllarda yağda ve suda erime özelliklerine ve alfabetik sıraya göre gruplandırılmışlardır. bunlar:</a:t>
            </a:r>
          </a:p>
          <a:p>
            <a:pPr algn="just"/>
            <a:r>
              <a:rPr lang="tr-TR" cap="none" dirty="0">
                <a:latin typeface="Book Antiqua" panose="02040602050305030304" pitchFamily="18" charset="0"/>
              </a:rPr>
              <a:t>Y</a:t>
            </a:r>
            <a:r>
              <a:rPr lang="tr-TR" cap="none" dirty="0" smtClean="0">
                <a:latin typeface="Book Antiqua" panose="02040602050305030304" pitchFamily="18" charset="0"/>
              </a:rPr>
              <a:t>ağda eriyen vitaminler: A, D, E, K vitaminleri  </a:t>
            </a:r>
          </a:p>
          <a:p>
            <a:pPr algn="just"/>
            <a:r>
              <a:rPr lang="tr-TR" cap="none" dirty="0">
                <a:latin typeface="Book Antiqua" panose="02040602050305030304" pitchFamily="18" charset="0"/>
              </a:rPr>
              <a:t>S</a:t>
            </a:r>
            <a:r>
              <a:rPr lang="tr-TR" cap="none" dirty="0" smtClean="0">
                <a:latin typeface="Book Antiqua" panose="02040602050305030304" pitchFamily="18" charset="0"/>
              </a:rPr>
              <a:t>uda eriyen vitaminler: B ve C grubu vitaminleri olarak gruplandırılır. </a:t>
            </a:r>
            <a:endParaRPr lang="tr-TR" cap="none" dirty="0">
              <a:latin typeface="Book Antiqua" panose="02040602050305030304" pitchFamily="18" charset="0"/>
            </a:endParaRPr>
          </a:p>
        </p:txBody>
      </p:sp>
    </p:spTree>
    <p:extLst>
      <p:ext uri="{BB962C8B-B14F-4D97-AF65-F5344CB8AC3E}">
        <p14:creationId xmlns:p14="http://schemas.microsoft.com/office/powerpoint/2010/main" val="314177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Yağda Eriyen Vitaminler (A, D, E, K Vitaminleri)</a:t>
            </a:r>
            <a:br>
              <a:rPr lang="tr-TR" cap="none" dirty="0" smtClean="0">
                <a:latin typeface="Book Antiqua" panose="02040602050305030304" pitchFamily="18" charset="0"/>
              </a:rPr>
            </a:b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algn="just"/>
            <a:r>
              <a:rPr lang="tr-TR" cap="none" dirty="0">
                <a:latin typeface="Book Antiqua" panose="02040602050305030304" pitchFamily="18" charset="0"/>
              </a:rPr>
              <a:t>Y</a:t>
            </a:r>
            <a:r>
              <a:rPr lang="tr-TR" cap="none" dirty="0" smtClean="0">
                <a:latin typeface="Book Antiqua" panose="02040602050305030304" pitchFamily="18" charset="0"/>
              </a:rPr>
              <a:t>ağda eriyen vitaminlerin kan dolaşımına ve vücudumuza taşınması yağlar yoluyla olmaktadır. bu nedenle günlük beslenmemizde öğünlerde yeterli miktarda yağ bulunmalıdır. </a:t>
            </a:r>
          </a:p>
          <a:p>
            <a:pPr algn="just"/>
            <a:r>
              <a:rPr lang="tr-TR" cap="none" dirty="0">
                <a:latin typeface="Book Antiqua" panose="02040602050305030304" pitchFamily="18" charset="0"/>
              </a:rPr>
              <a:t>E</a:t>
            </a:r>
            <a:r>
              <a:rPr lang="tr-TR" cap="none" dirty="0" smtClean="0">
                <a:latin typeface="Book Antiqua" panose="02040602050305030304" pitchFamily="18" charset="0"/>
              </a:rPr>
              <a:t>n çok karaciğerde olmak üzere böbrek, dalak, akciğer gibi çeşitli organlarda depolanır.</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38373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7737" y="168974"/>
            <a:ext cx="10396882" cy="1151965"/>
          </a:xfrm>
        </p:spPr>
        <p:txBody>
          <a:bodyPr>
            <a:normAutofit/>
          </a:bodyPr>
          <a:lstStyle/>
          <a:p>
            <a:pPr algn="ctr"/>
            <a:r>
              <a:rPr lang="tr-TR" sz="3600" cap="none" dirty="0" smtClean="0">
                <a:latin typeface="Book Antiqua" panose="02040602050305030304" pitchFamily="18" charset="0"/>
              </a:rPr>
              <a:t>Suda Eriyen Vitaminler</a:t>
            </a:r>
            <a:br>
              <a:rPr lang="tr-TR" sz="3600" cap="none" dirty="0" smtClean="0">
                <a:latin typeface="Book Antiqua" panose="02040602050305030304" pitchFamily="18" charset="0"/>
              </a:rPr>
            </a:br>
            <a:endParaRPr lang="tr-TR" sz="3600" cap="none" dirty="0">
              <a:latin typeface="Book Antiqua" panose="02040602050305030304" pitchFamily="18" charset="0"/>
            </a:endParaRPr>
          </a:p>
        </p:txBody>
      </p:sp>
      <p:sp>
        <p:nvSpPr>
          <p:cNvPr id="3" name="İçerik Yer Tutucusu 2"/>
          <p:cNvSpPr>
            <a:spLocks noGrp="1"/>
          </p:cNvSpPr>
          <p:nvPr>
            <p:ph sz="quarter" idx="13"/>
          </p:nvPr>
        </p:nvSpPr>
        <p:spPr>
          <a:xfrm>
            <a:off x="320040" y="792480"/>
            <a:ext cx="10884579" cy="5410200"/>
          </a:xfrm>
        </p:spPr>
        <p:txBody>
          <a:bodyPr>
            <a:normAutofit/>
          </a:bodyPr>
          <a:lstStyle/>
          <a:p>
            <a:pPr algn="just"/>
            <a:r>
              <a:rPr lang="tr-TR" cap="none" dirty="0" smtClean="0">
                <a:latin typeface="Book Antiqua" panose="02040602050305030304" pitchFamily="18" charset="0"/>
              </a:rPr>
              <a:t>Suda eriyenler B grubu vitaminleri ve C vitaminleridir. Su içinde çözünürler. Bunlar kan dolaşımı ile taşınır, vücutta depolanmaz. Kısa süreli yetersizlikleri karşılamak üzere bir miktar yedek depoları vardır. İhtiyaçtan fazla alındığında vücut gereksinim duyduğu kadarını kullanır, geri kalan idrar yoluyla dışarı atılır.</a:t>
            </a:r>
          </a:p>
          <a:p>
            <a:pPr algn="just"/>
            <a:r>
              <a:rPr lang="tr-TR" cap="none" dirty="0" err="1" smtClean="0">
                <a:latin typeface="Book Antiqua" panose="02040602050305030304" pitchFamily="18" charset="0"/>
              </a:rPr>
              <a:t>Tiamin</a:t>
            </a:r>
            <a:r>
              <a:rPr lang="tr-TR" cap="none" dirty="0" smtClean="0">
                <a:latin typeface="Book Antiqua" panose="02040602050305030304" pitchFamily="18" charset="0"/>
              </a:rPr>
              <a:t> (B1 )</a:t>
            </a:r>
          </a:p>
          <a:p>
            <a:pPr algn="just"/>
            <a:r>
              <a:rPr lang="tr-TR" cap="none" dirty="0" err="1" smtClean="0">
                <a:latin typeface="Book Antiqua" panose="02040602050305030304" pitchFamily="18" charset="0"/>
              </a:rPr>
              <a:t>Riboflavin</a:t>
            </a:r>
            <a:r>
              <a:rPr lang="tr-TR" cap="none" dirty="0" smtClean="0">
                <a:latin typeface="Book Antiqua" panose="02040602050305030304" pitchFamily="18" charset="0"/>
              </a:rPr>
              <a:t> (B2)</a:t>
            </a:r>
          </a:p>
          <a:p>
            <a:pPr algn="just"/>
            <a:r>
              <a:rPr lang="tr-TR" cap="none" dirty="0" err="1" smtClean="0">
                <a:latin typeface="Book Antiqua" panose="02040602050305030304" pitchFamily="18" charset="0"/>
              </a:rPr>
              <a:t>Niasin</a:t>
            </a:r>
            <a:r>
              <a:rPr lang="tr-TR" cap="none" dirty="0" smtClean="0">
                <a:latin typeface="Book Antiqua" panose="02040602050305030304" pitchFamily="18" charset="0"/>
              </a:rPr>
              <a:t> (B3)</a:t>
            </a:r>
          </a:p>
          <a:p>
            <a:pPr algn="just"/>
            <a:r>
              <a:rPr lang="tr-TR" cap="none" dirty="0" smtClean="0">
                <a:latin typeface="Book Antiqua" panose="02040602050305030304" pitchFamily="18" charset="0"/>
              </a:rPr>
              <a:t> B6 Vitamini (</a:t>
            </a:r>
            <a:r>
              <a:rPr lang="tr-TR" cap="none" dirty="0" err="1" smtClean="0">
                <a:latin typeface="Book Antiqua" panose="02040602050305030304" pitchFamily="18" charset="0"/>
              </a:rPr>
              <a:t>Pridoksin</a:t>
            </a:r>
            <a:r>
              <a:rPr lang="tr-TR" cap="none" dirty="0" smtClean="0">
                <a:latin typeface="Book Antiqua" panose="02040602050305030304" pitchFamily="18" charset="0"/>
              </a:rPr>
              <a:t>)</a:t>
            </a:r>
          </a:p>
          <a:p>
            <a:pPr algn="just"/>
            <a:r>
              <a:rPr lang="tr-TR" cap="none" dirty="0" smtClean="0">
                <a:latin typeface="Book Antiqua" panose="02040602050305030304" pitchFamily="18" charset="0"/>
              </a:rPr>
              <a:t> B12 Vitamini (</a:t>
            </a:r>
            <a:r>
              <a:rPr lang="tr-TR" cap="none" dirty="0" err="1" smtClean="0">
                <a:latin typeface="Book Antiqua" panose="02040602050305030304" pitchFamily="18" charset="0"/>
              </a:rPr>
              <a:t>Kobalamin</a:t>
            </a:r>
            <a:r>
              <a:rPr lang="tr-TR" cap="none" dirty="0" smtClean="0">
                <a:latin typeface="Book Antiqua" panose="02040602050305030304" pitchFamily="18" charset="0"/>
              </a:rPr>
              <a:t>)</a:t>
            </a:r>
          </a:p>
          <a:p>
            <a:pPr algn="just"/>
            <a:r>
              <a:rPr lang="tr-TR" cap="none" dirty="0" smtClean="0">
                <a:latin typeface="Book Antiqua" panose="02040602050305030304" pitchFamily="18" charset="0"/>
              </a:rPr>
              <a:t>Vitamin C (</a:t>
            </a:r>
            <a:r>
              <a:rPr lang="tr-TR" cap="none" dirty="0" err="1" smtClean="0">
                <a:latin typeface="Book Antiqua" panose="02040602050305030304" pitchFamily="18" charset="0"/>
              </a:rPr>
              <a:t>askorbik</a:t>
            </a:r>
            <a:r>
              <a:rPr lang="tr-TR" cap="none" dirty="0" smtClean="0">
                <a:latin typeface="Book Antiqua" panose="02040602050305030304" pitchFamily="18" charset="0"/>
              </a:rPr>
              <a:t> Asit)</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87831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625" y="335282"/>
            <a:ext cx="10396883" cy="1151965"/>
          </a:xfrm>
        </p:spPr>
        <p:txBody>
          <a:bodyPr/>
          <a:lstStyle/>
          <a:p>
            <a:pPr algn="ctr"/>
            <a:r>
              <a:rPr lang="tr-TR" cap="none" dirty="0" smtClean="0">
                <a:latin typeface="Book Antiqua" panose="02040602050305030304" pitchFamily="18" charset="0"/>
              </a:rPr>
              <a:t>2. Mineraller</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algn="just"/>
            <a:r>
              <a:rPr lang="tr-TR" sz="2400" cap="none" dirty="0">
                <a:latin typeface="Book Antiqua" panose="02040602050305030304" pitchFamily="18" charset="0"/>
              </a:rPr>
              <a:t>B</a:t>
            </a:r>
            <a:r>
              <a:rPr lang="tr-TR" sz="2400" cap="none" dirty="0" smtClean="0">
                <a:latin typeface="Book Antiqua" panose="02040602050305030304" pitchFamily="18" charset="0"/>
              </a:rPr>
              <a:t>üyüme, gelişme ve sağlığın korunması için besinlerle alınması gerekli olan, inorganik maddelerdir. Vücuttaki görevini diğer besin öğeleri ile birlikte yerine getirir. İnsan vücut ağırlığının % 4-6 kadarını minerallerden oluşmuştur. Vücuttaki minerallerin çoğu kalsiyum ve fosfordur. Bunların çoğu kemik ve dişlerde bulunmaktadır, çok az miktarda dokularda ve vücut sıvılarında bulunur.</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261549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 Minerallerin </a:t>
            </a:r>
            <a:r>
              <a:rPr lang="tr-TR" cap="none" dirty="0">
                <a:latin typeface="Book Antiqua" panose="02040602050305030304" pitchFamily="18" charset="0"/>
              </a:rPr>
              <a:t>Ö</a:t>
            </a:r>
            <a:r>
              <a:rPr lang="tr-TR" cap="none" dirty="0" smtClean="0">
                <a:latin typeface="Book Antiqua" panose="02040602050305030304" pitchFamily="18" charset="0"/>
              </a:rPr>
              <a:t>nemi</a:t>
            </a:r>
            <a:br>
              <a:rPr lang="tr-TR" cap="none" dirty="0" smtClean="0">
                <a:latin typeface="Book Antiqua" panose="02040602050305030304" pitchFamily="18" charset="0"/>
              </a:rPr>
            </a:b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M</a:t>
            </a:r>
            <a:r>
              <a:rPr lang="tr-TR" sz="2400" cap="none" dirty="0" smtClean="0">
                <a:latin typeface="Book Antiqua" panose="02040602050305030304" pitchFamily="18" charset="0"/>
              </a:rPr>
              <a:t>inerallerin her birinin vücut çalışmasında ayrı ve birbiriyle ilişkili görevleri vardır. Kemik ve dişlerin normal büyümesi, asit-baz dengesinin korunması, vücut sıvılarının dengelenmesi, sinir sistemi, kasların ve organların düzenli çalışması, enzimlerin etkinliği ve bazı maddelerin sentezi gibi değişik yaşamsal olaylarda mineraller önemli rol oynar. </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27705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grpId="0" nodeType="clickEffect">
                                  <p:stCondLst>
                                    <p:cond delay="0"/>
                                  </p:stCondLst>
                                  <p:childTnLst>
                                    <p:animEffect transition="out" filter="fade">
                                      <p:cBhvr>
                                        <p:cTn id="6" dur="1000" accel="50000">
                                          <p:stCondLst>
                                            <p:cond delay="0"/>
                                          </p:stCondLst>
                                        </p:cTn>
                                        <p:tgtEl>
                                          <p:spTgt spid="3">
                                            <p:txEl>
                                              <p:pRg st="0" end="0"/>
                                            </p:txEl>
                                          </p:spTgt>
                                        </p:tgtEl>
                                      </p:cBhvr>
                                    </p:animEffect>
                                    <p:anim calcmode="lin" valueType="num">
                                      <p:cBhvr>
                                        <p:cTn id="7" dur="500" accel="50000">
                                          <p:stCondLst>
                                            <p:cond delay="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3">
                                            <p:txEl>
                                              <p:pRg st="0" end="0"/>
                                            </p:txEl>
                                          </p:spTgt>
                                        </p:tgtEl>
                                        <p:attrNameLst>
                                          <p:attrName>ppt_x</p:attrName>
                                        </p:attrNameLst>
                                      </p:cBhvr>
                                      <p:tavLst>
                                        <p:tav tm="0">
                                          <p:val>
                                            <p:strVal val="ppt_x"/>
                                          </p:val>
                                        </p:tav>
                                        <p:tav tm="100000">
                                          <p:val>
                                            <p:strVal val="ppt_x+.4"/>
                                          </p:val>
                                        </p:tav>
                                      </p:tavLst>
                                    </p:anim>
                                    <p:anim calcmode="lin" valueType="num">
                                      <p:cBhvr>
                                        <p:cTn id="10" dur="1000"/>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3">
                                            <p:txEl>
                                              <p:pRg st="0" end="0"/>
                                            </p:txEl>
                                          </p:spTgt>
                                        </p:tgtEl>
                                        <p:attrNameLst>
                                          <p:attrName>style.rotation</p:attrName>
                                        </p:attrNameLst>
                                      </p:cBhvr>
                                      <p:tavLst>
                                        <p:tav tm="0">
                                          <p:val>
                                            <p:fltVal val="0"/>
                                          </p:val>
                                        </p:tav>
                                        <p:tav tm="100000">
                                          <p:val>
                                            <p:fltVal val="-90"/>
                                          </p:val>
                                        </p:tav>
                                      </p:tavLst>
                                    </p:anim>
                                    <p:set>
                                      <p:cBhvr>
                                        <p:cTn id="1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Kırmız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Yansıma">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2829</TotalTime>
  <Words>920</Words>
  <Application>Microsoft Office PowerPoint</Application>
  <PresentationFormat>Geniş ekran</PresentationFormat>
  <Paragraphs>78</Paragraphs>
  <Slides>18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Book Antiqua</vt:lpstr>
      <vt:lpstr>Calibri</vt:lpstr>
      <vt:lpstr>Franklin Gothic Book</vt:lpstr>
      <vt:lpstr>Franklin Gothic Medium</vt:lpstr>
      <vt:lpstr>Ana Olay</vt:lpstr>
      <vt:lpstr>ZİYAFET   VE İKRAM HİZMETLERİ BESİN ÖĞELERİ II</vt:lpstr>
      <vt:lpstr>1. Vitaminler</vt:lpstr>
      <vt:lpstr>1. Vitaminler</vt:lpstr>
      <vt:lpstr>PowerPoint Sunusu</vt:lpstr>
      <vt:lpstr> Vitaminlerin Gruplandırılması </vt:lpstr>
      <vt:lpstr>Yağda Eriyen Vitaminler (A, D, E, K Vitaminleri) </vt:lpstr>
      <vt:lpstr>Suda Eriyen Vitaminler </vt:lpstr>
      <vt:lpstr>2. Mineraller</vt:lpstr>
      <vt:lpstr> Minerallerin Önemi </vt:lpstr>
      <vt:lpstr> Minerallerin Çeşitleri</vt:lpstr>
      <vt:lpstr>Su</vt:lpstr>
      <vt:lpstr>Vücut Çalışmasındaki Görevleri </vt:lpstr>
      <vt:lpstr>Besin Grupları </vt:lpstr>
      <vt:lpstr>1. Et, Yumurta, Kuru Baklagiller, Yağlı Tohumlar</vt:lpstr>
      <vt:lpstr>1.1. Etler</vt:lpstr>
      <vt:lpstr>PowerPoint Sunusu</vt:lpstr>
      <vt:lpstr> Besin Değeri </vt:lpstr>
      <vt:lpstr>1.2. Yumurta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ZİYAFET   ve İKRAM HİZMETLERİ BESİN ÖĞELERİ II</dc:title>
  <dc:creator>tosshıba</dc:creator>
  <cp:lastModifiedBy>emir üner</cp:lastModifiedBy>
  <cp:revision>49</cp:revision>
  <dcterms:created xsi:type="dcterms:W3CDTF">2015-12-10T19:07:39Z</dcterms:created>
  <dcterms:modified xsi:type="dcterms:W3CDTF">2017-10-29T10:52:28Z</dcterms:modified>
</cp:coreProperties>
</file>