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Aromatik Bileşikler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3811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Aromatik bileşikler, özel bir </a:t>
            </a:r>
            <a:r>
              <a:rPr lang="tr-TR" dirty="0" err="1"/>
              <a:t>doymamışlık</a:t>
            </a:r>
            <a:r>
              <a:rPr lang="tr-TR" dirty="0"/>
              <a:t> gösteren benzen (benzol) ve türevleriyle, kondense benzen halkalarının oluşturduğu çeşitli bileşiklerdir. </a:t>
            </a:r>
            <a:endParaRPr lang="tr-TR" dirty="0" smtClean="0"/>
          </a:p>
          <a:p>
            <a:r>
              <a:rPr lang="tr-TR" dirty="0" smtClean="0"/>
              <a:t>Benzen </a:t>
            </a:r>
            <a:r>
              <a:rPr lang="tr-TR" dirty="0"/>
              <a:t>(C6H6) ve türevleri Benzen (benzol), aromatik bileşiklerin en basiti ve aynı zamanda bilinen en eski organik bileşiklerden biridir. </a:t>
            </a:r>
            <a:r>
              <a:rPr lang="tr-TR" dirty="0" smtClean="0"/>
              <a:t> 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25" y="4319752"/>
            <a:ext cx="2638424" cy="1433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1525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Benzen </a:t>
            </a:r>
            <a:r>
              <a:rPr lang="tr-TR" dirty="0"/>
              <a:t>molekülündeki hidrojenlerin yerine değişik fonksiyonel grupların geçmesiyle benzen türevleri </a:t>
            </a:r>
            <a:r>
              <a:rPr lang="tr-TR" dirty="0" smtClean="0"/>
              <a:t>olarak </a:t>
            </a:r>
            <a:r>
              <a:rPr lang="tr-TR" dirty="0"/>
              <a:t>bilinen önemli bileşikler </a:t>
            </a:r>
            <a:r>
              <a:rPr lang="tr-TR" dirty="0" smtClean="0"/>
              <a:t>sentezlenir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Benzen </a:t>
            </a:r>
            <a:r>
              <a:rPr lang="tr-TR" dirty="0"/>
              <a:t>halkasında 6 karbon atomu vardır ve bunların her biri üzerine bir fonksiyonel grup bağlanmış olabilir. Bunların yerleri genellikle numaralarla </a:t>
            </a:r>
            <a:r>
              <a:rPr lang="tr-TR" dirty="0" smtClean="0"/>
              <a:t>gösterilir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2681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81474" y="2914320"/>
            <a:ext cx="8112125" cy="1327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195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Benzen halkasında iki </a:t>
            </a:r>
            <a:r>
              <a:rPr lang="tr-TR" dirty="0" err="1"/>
              <a:t>substitüent</a:t>
            </a:r>
            <a:r>
              <a:rPr lang="tr-TR" dirty="0"/>
              <a:t> olduğunda bunların yerleri özel simgelerle gösterilebilir. </a:t>
            </a:r>
            <a:endParaRPr lang="tr-TR" dirty="0" smtClean="0"/>
          </a:p>
          <a:p>
            <a:r>
              <a:rPr lang="tr-TR" dirty="0" err="1" smtClean="0"/>
              <a:t>Substitüent</a:t>
            </a:r>
            <a:r>
              <a:rPr lang="tr-TR" dirty="0"/>
              <a:t>, asıl bileşimde bulunan atomun yerini alan başka atom </a:t>
            </a:r>
            <a:r>
              <a:rPr lang="tr-TR" dirty="0" smtClean="0"/>
              <a:t>demektir. Benzen </a:t>
            </a:r>
            <a:r>
              <a:rPr lang="tr-TR" dirty="0"/>
              <a:t>ve hidrokarbonlar için, hidrojen atomu yerine geçen başka atomlardır. </a:t>
            </a:r>
            <a:endParaRPr lang="tr-TR" dirty="0" smtClean="0"/>
          </a:p>
          <a:p>
            <a:r>
              <a:rPr lang="tr-TR" dirty="0" smtClean="0"/>
              <a:t>Benzen </a:t>
            </a:r>
            <a:r>
              <a:rPr lang="tr-TR" dirty="0"/>
              <a:t>halkasında 1,2- </a:t>
            </a:r>
            <a:r>
              <a:rPr lang="tr-TR" dirty="0" err="1"/>
              <a:t>disubstitüe</a:t>
            </a:r>
            <a:r>
              <a:rPr lang="tr-TR" dirty="0"/>
              <a:t> konuma “</a:t>
            </a:r>
            <a:r>
              <a:rPr lang="tr-TR" dirty="0" err="1"/>
              <a:t>orto</a:t>
            </a:r>
            <a:r>
              <a:rPr lang="tr-TR" dirty="0"/>
              <a:t>-” denir ve “o-”simgesiyle gösterilir;1,3-disubstitüe konuma “meta-” denir ve “m-” simgesiyle gösterilir; 1,4-disubstitüe konuma “para-” denir ve “p-” simgesiyle gösterilir.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5022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Aromatik halojen bileşikleri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Aromatik halojen bileşikleri, halojen atomunun doğrudan aromatik halkaya bağlı olduğu bileşiklerdir. Bunlar, X=F, Cl, </a:t>
            </a:r>
            <a:r>
              <a:rPr lang="tr-TR" dirty="0" err="1"/>
              <a:t>Br</a:t>
            </a:r>
            <a:r>
              <a:rPr lang="tr-TR" dirty="0"/>
              <a:t>, I olmak üzere Ar-X genel formülüyle gösterilirler.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/>
              <a:t>yan zincirde ve aromatik halkaya yakın bir yerde halojen bulunan bileşikler de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5095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Aromatik </a:t>
            </a:r>
            <a:r>
              <a:rPr lang="tr-TR" b="1" dirty="0" err="1"/>
              <a:t>nitro</a:t>
            </a:r>
            <a:r>
              <a:rPr lang="tr-TR" b="1" dirty="0"/>
              <a:t> bileşikleri </a:t>
            </a:r>
            <a:endParaRPr lang="tr-TR" dirty="0"/>
          </a:p>
          <a:p>
            <a:r>
              <a:rPr lang="tr-TR" dirty="0"/>
              <a:t>Aromatik </a:t>
            </a:r>
            <a:r>
              <a:rPr lang="tr-TR" dirty="0" err="1"/>
              <a:t>nitro</a:t>
            </a:r>
            <a:r>
              <a:rPr lang="tr-TR" dirty="0"/>
              <a:t> bileşikleri, </a:t>
            </a:r>
            <a:r>
              <a:rPr lang="tr-TR" dirty="0" err="1"/>
              <a:t>nitro</a:t>
            </a:r>
            <a:r>
              <a:rPr lang="tr-TR" dirty="0"/>
              <a:t> (−NO</a:t>
            </a:r>
            <a:r>
              <a:rPr lang="tr-TR" baseline="30000" dirty="0"/>
              <a:t>2</a:t>
            </a:r>
            <a:r>
              <a:rPr lang="tr-TR" dirty="0"/>
              <a:t>) grubunun doğrudan aromatik halkaya bağlı olduğu bileşiklerdir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Aromatik </a:t>
            </a:r>
            <a:r>
              <a:rPr lang="tr-TR" dirty="0" err="1"/>
              <a:t>nitro</a:t>
            </a:r>
            <a:r>
              <a:rPr lang="tr-TR" dirty="0"/>
              <a:t> bileşiklerinin önemli reaksiyonları, </a:t>
            </a:r>
            <a:r>
              <a:rPr lang="tr-TR" dirty="0" smtClean="0"/>
              <a:t>indirgenmedir. </a:t>
            </a:r>
            <a:r>
              <a:rPr lang="tr-TR" dirty="0" err="1" smtClean="0"/>
              <a:t>Nitrobenzen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nitrotoluenler</a:t>
            </a:r>
            <a:r>
              <a:rPr lang="tr-TR" dirty="0"/>
              <a:t>, değişik indirgenlerle anilin ve </a:t>
            </a:r>
            <a:r>
              <a:rPr lang="tr-TR" dirty="0" err="1"/>
              <a:t>toluidinlere</a:t>
            </a:r>
            <a:r>
              <a:rPr lang="tr-TR" dirty="0"/>
              <a:t> indirgenebilirler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109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Aromatik aminler </a:t>
            </a:r>
            <a:endParaRPr lang="tr-TR" dirty="0"/>
          </a:p>
          <a:p>
            <a:r>
              <a:rPr lang="tr-TR" dirty="0"/>
              <a:t>Aromatik aminler, </a:t>
            </a:r>
            <a:r>
              <a:rPr lang="tr-TR" dirty="0" err="1"/>
              <a:t>monoaril</a:t>
            </a:r>
            <a:r>
              <a:rPr lang="tr-TR" dirty="0"/>
              <a:t> aminler, </a:t>
            </a:r>
            <a:r>
              <a:rPr lang="tr-TR" dirty="0" err="1"/>
              <a:t>diaril</a:t>
            </a:r>
            <a:r>
              <a:rPr lang="tr-TR" dirty="0"/>
              <a:t> aminler, </a:t>
            </a:r>
            <a:r>
              <a:rPr lang="tr-TR" dirty="0" err="1"/>
              <a:t>triaril</a:t>
            </a:r>
            <a:r>
              <a:rPr lang="tr-TR" dirty="0"/>
              <a:t> aminler şeklinde ve </a:t>
            </a:r>
            <a:r>
              <a:rPr lang="tr-TR" dirty="0" err="1"/>
              <a:t>primer</a:t>
            </a:r>
            <a:r>
              <a:rPr lang="tr-TR" dirty="0"/>
              <a:t>, </a:t>
            </a:r>
            <a:r>
              <a:rPr lang="tr-TR" dirty="0" err="1"/>
              <a:t>sekonder</a:t>
            </a:r>
            <a:r>
              <a:rPr lang="tr-TR" dirty="0"/>
              <a:t>, tersiyer olabilirler.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6231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Aromatik </a:t>
            </a:r>
            <a:r>
              <a:rPr lang="tr-TR" b="1" dirty="0" err="1"/>
              <a:t>sulfonik</a:t>
            </a:r>
            <a:r>
              <a:rPr lang="tr-TR" b="1" dirty="0"/>
              <a:t> asitler </a:t>
            </a:r>
            <a:endParaRPr lang="tr-TR" dirty="0"/>
          </a:p>
          <a:p>
            <a:r>
              <a:rPr lang="tr-TR" dirty="0"/>
              <a:t>Aromatik </a:t>
            </a:r>
            <a:r>
              <a:rPr lang="tr-TR" dirty="0" err="1"/>
              <a:t>sulfonik</a:t>
            </a:r>
            <a:r>
              <a:rPr lang="tr-TR" dirty="0"/>
              <a:t> asitler, </a:t>
            </a:r>
            <a:r>
              <a:rPr lang="tr-TR" dirty="0" err="1"/>
              <a:t>sulfonik</a:t>
            </a:r>
            <a:r>
              <a:rPr lang="tr-TR" dirty="0"/>
              <a:t> asit (−SO</a:t>
            </a:r>
            <a:r>
              <a:rPr lang="tr-TR" baseline="30000" dirty="0"/>
              <a:t>3</a:t>
            </a:r>
            <a:r>
              <a:rPr lang="tr-TR" dirty="0"/>
              <a:t>H) grubunun doğrudan aromatik halkaya bağlı olduğu </a:t>
            </a:r>
            <a:r>
              <a:rPr lang="tr-TR" dirty="0" smtClean="0"/>
              <a:t>bileşiklerdir.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6795351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14</TotalTime>
  <Words>291</Words>
  <Application>Microsoft Office PowerPoint</Application>
  <PresentationFormat>Geniş ekran</PresentationFormat>
  <Paragraphs>21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 Light</vt:lpstr>
      <vt:lpstr>Rockwell</vt:lpstr>
      <vt:lpstr>Wingdings</vt:lpstr>
      <vt:lpstr>Atlas</vt:lpstr>
      <vt:lpstr>Aromatik Bileşikler</vt:lpstr>
      <vt:lpstr> </vt:lpstr>
      <vt:lpstr>PowerPoint Sunusu</vt:lpstr>
      <vt:lpstr>PowerPoint Sunusu</vt:lpstr>
      <vt:lpstr>PowerPoint Sunusu</vt:lpstr>
      <vt:lpstr>Aromatik halojen bileşikleri 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Aromatik Bileşikler</dc:title>
  <dc:creator>Berrin Salmanoglu</dc:creator>
  <cp:lastModifiedBy>Berrin Salmanoglu</cp:lastModifiedBy>
  <cp:revision>2</cp:revision>
  <dcterms:created xsi:type="dcterms:W3CDTF">2019-12-05T11:38:07Z</dcterms:created>
  <dcterms:modified xsi:type="dcterms:W3CDTF">2019-12-05T11:53:02Z</dcterms:modified>
</cp:coreProperties>
</file>