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5617-5E36-4036-BADA-12926DE847ED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7AC3-1DF1-4A50-8D93-A65763FF28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22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5617-5E36-4036-BADA-12926DE847ED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7AC3-1DF1-4A50-8D93-A65763FF28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543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5617-5E36-4036-BADA-12926DE847ED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7AC3-1DF1-4A50-8D93-A65763FF28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3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5617-5E36-4036-BADA-12926DE847ED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7AC3-1DF1-4A50-8D93-A65763FF28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54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5617-5E36-4036-BADA-12926DE847ED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7AC3-1DF1-4A50-8D93-A65763FF28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98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5617-5E36-4036-BADA-12926DE847ED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7AC3-1DF1-4A50-8D93-A65763FF28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36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5617-5E36-4036-BADA-12926DE847ED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7AC3-1DF1-4A50-8D93-A65763FF28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0198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5617-5E36-4036-BADA-12926DE847ED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7AC3-1DF1-4A50-8D93-A65763FF28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3970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5617-5E36-4036-BADA-12926DE847ED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7AC3-1DF1-4A50-8D93-A65763FF28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9370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5617-5E36-4036-BADA-12926DE847ED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7AC3-1DF1-4A50-8D93-A65763FF28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504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5617-5E36-4036-BADA-12926DE847ED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7AC3-1DF1-4A50-8D93-A65763FF28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37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65617-5E36-4036-BADA-12926DE847ED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F7AC3-1DF1-4A50-8D93-A65763FF28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8510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1248" y="114953"/>
            <a:ext cx="9720072" cy="1499616"/>
          </a:xfrm>
        </p:spPr>
        <p:txBody>
          <a:bodyPr/>
          <a:lstStyle/>
          <a:p>
            <a:r>
              <a:rPr lang="en-US" dirty="0" err="1"/>
              <a:t>CorrosIves</a:t>
            </a:r>
            <a:r>
              <a:rPr lang="tr-TR" dirty="0"/>
              <a:t> Can Be </a:t>
            </a:r>
            <a:r>
              <a:rPr lang="tr-TR" dirty="0" err="1"/>
              <a:t>Inhaled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1248" y="1227908"/>
            <a:ext cx="11019826" cy="540802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Some corrosive chemicals pose hazards via the inhalation route in gaseous, fume, mist, or powder</a:t>
            </a:r>
            <a:r>
              <a:rPr lang="tr-TR" dirty="0"/>
              <a:t> </a:t>
            </a:r>
            <a:r>
              <a:rPr lang="en-US" dirty="0"/>
              <a:t>forms that can cause damage to mucous membranes or lung tissue.</a:t>
            </a:r>
            <a:r>
              <a:rPr lang="tr-TR" dirty="0"/>
              <a:t> </a:t>
            </a:r>
            <a:r>
              <a:rPr lang="tr-TR" dirty="0" err="1"/>
              <a:t>Although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not </a:t>
            </a:r>
            <a:r>
              <a:rPr lang="tr-TR" dirty="0" err="1"/>
              <a:t>common</a:t>
            </a:r>
            <a:r>
              <a:rPr lang="tr-TR" dirty="0"/>
              <a:t> in </a:t>
            </a:r>
            <a:r>
              <a:rPr lang="tr-TR" dirty="0" err="1"/>
              <a:t>pharmacy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labs</a:t>
            </a:r>
            <a:r>
              <a:rPr lang="tr-TR" dirty="0"/>
              <a:t>, it is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hazards</a:t>
            </a:r>
            <a:r>
              <a:rPr lang="tr-TR" dirty="0"/>
              <a:t> of </a:t>
            </a:r>
            <a:r>
              <a:rPr lang="tr-TR" dirty="0" err="1"/>
              <a:t>them</a:t>
            </a:r>
            <a:r>
              <a:rPr lang="tr-TR" dirty="0"/>
              <a:t>.</a:t>
            </a:r>
            <a:r>
              <a:rPr lang="en-US" dirty="0"/>
              <a:t> These</a:t>
            </a:r>
            <a:r>
              <a:rPr lang="tr-TR" dirty="0"/>
              <a:t> </a:t>
            </a:r>
            <a:r>
              <a:rPr lang="en-US" dirty="0"/>
              <a:t>gases can be inhaled and can cause severe damage to skin, eyes, nose, and the sensitive lining of the</a:t>
            </a:r>
            <a:r>
              <a:rPr lang="tr-TR" dirty="0"/>
              <a:t> </a:t>
            </a:r>
            <a:r>
              <a:rPr lang="en-US" dirty="0"/>
              <a:t>lungs that in some cases can lead to delayed fluid buildup in the lungs called pulmonary edema—a</a:t>
            </a:r>
            <a:r>
              <a:rPr lang="tr-TR" dirty="0"/>
              <a:t> </a:t>
            </a:r>
            <a:r>
              <a:rPr lang="en-US" dirty="0"/>
              <a:t>dangerous medical condition that can be fatal.</a:t>
            </a:r>
            <a:endParaRPr lang="tr-TR" dirty="0"/>
          </a:p>
          <a:p>
            <a:r>
              <a:rPr lang="pt-BR" dirty="0"/>
              <a:t>Cu</a:t>
            </a:r>
            <a:r>
              <a:rPr lang="pt-BR" i="1" dirty="0"/>
              <a:t>(s) </a:t>
            </a:r>
            <a:r>
              <a:rPr lang="pt-BR" dirty="0"/>
              <a:t>+ 4HNO</a:t>
            </a:r>
            <a:r>
              <a:rPr lang="pt-BR" baseline="-25000" dirty="0"/>
              <a:t>3</a:t>
            </a:r>
            <a:r>
              <a:rPr lang="pt-BR" i="1" dirty="0"/>
              <a:t>(aq) </a:t>
            </a:r>
            <a:r>
              <a:rPr lang="pt-BR" dirty="0"/>
              <a:t>→Cu</a:t>
            </a:r>
            <a:r>
              <a:rPr lang="pt-BR" i="1" dirty="0"/>
              <a:t>(</a:t>
            </a:r>
            <a:r>
              <a:rPr lang="pt-BR" dirty="0"/>
              <a:t>NO</a:t>
            </a:r>
            <a:r>
              <a:rPr lang="pt-BR" baseline="-25000" dirty="0"/>
              <a:t>3</a:t>
            </a:r>
            <a:r>
              <a:rPr lang="pt-BR" i="1" dirty="0"/>
              <a:t>)</a:t>
            </a:r>
            <a:r>
              <a:rPr lang="pt-BR" baseline="-25000" dirty="0"/>
              <a:t>2</a:t>
            </a:r>
            <a:r>
              <a:rPr lang="pt-BR" i="1" dirty="0"/>
              <a:t>(aq) </a:t>
            </a:r>
            <a:r>
              <a:rPr lang="pt-BR" dirty="0"/>
              <a:t>+ 2NO</a:t>
            </a:r>
            <a:r>
              <a:rPr lang="pt-BR" baseline="-25000" dirty="0"/>
              <a:t>2</a:t>
            </a:r>
            <a:r>
              <a:rPr lang="pt-BR" i="1" dirty="0"/>
              <a:t>(g) </a:t>
            </a:r>
            <a:r>
              <a:rPr lang="pt-BR" dirty="0"/>
              <a:t>+ 2H</a:t>
            </a:r>
            <a:r>
              <a:rPr lang="pt-BR" baseline="-25000" dirty="0"/>
              <a:t>2</a:t>
            </a:r>
            <a:r>
              <a:rPr lang="pt-BR" dirty="0"/>
              <a:t>O</a:t>
            </a:r>
            <a:r>
              <a:rPr lang="pt-BR" i="1" dirty="0"/>
              <a:t>(l )</a:t>
            </a:r>
          </a:p>
          <a:p>
            <a:r>
              <a:rPr lang="en-US" dirty="0"/>
              <a:t>There are two corrosive substances to be aware of here: a reactant, strong nitric acid, and a product,</a:t>
            </a:r>
            <a:r>
              <a:rPr lang="tr-TR" dirty="0"/>
              <a:t> </a:t>
            </a:r>
            <a:r>
              <a:rPr lang="en-US" dirty="0"/>
              <a:t>gaseous nitrogen dioxide. This red gas is a strong oxidizing agent and will react with water (moisture)</a:t>
            </a:r>
            <a:r>
              <a:rPr lang="tr-TR" dirty="0"/>
              <a:t> </a:t>
            </a:r>
            <a:r>
              <a:rPr lang="en-US" dirty="0"/>
              <a:t>in your lungs to produce nitric acid. Brief exposure to as little as 250 ppm will cause frothy sputum,</a:t>
            </a:r>
            <a:r>
              <a:rPr lang="tr-TR" dirty="0"/>
              <a:t> </a:t>
            </a:r>
            <a:r>
              <a:rPr lang="en-US" dirty="0"/>
              <a:t>difficulty breathing, and increased respiration and heart rates. And these symptoms may persist for 2–3</a:t>
            </a:r>
            <a:r>
              <a:rPr lang="tr-TR" dirty="0"/>
              <a:t> </a:t>
            </a:r>
            <a:r>
              <a:rPr lang="en-US" dirty="0"/>
              <a:t>weeks. (In </a:t>
            </a:r>
            <a:r>
              <a:rPr lang="en-US" dirty="0" err="1"/>
              <a:t>nonlab</a:t>
            </a:r>
            <a:r>
              <a:rPr lang="en-US" dirty="0"/>
              <a:t> settings, NO</a:t>
            </a:r>
            <a:r>
              <a:rPr lang="en-US" baseline="-25000" dirty="0"/>
              <a:t>2</a:t>
            </a:r>
            <a:r>
              <a:rPr lang="en-US" dirty="0"/>
              <a:t> is a main component of smog in urban areas although concentrations</a:t>
            </a:r>
            <a:r>
              <a:rPr lang="tr-TR" dirty="0"/>
              <a:t> </a:t>
            </a:r>
            <a:r>
              <a:rPr lang="en-US" dirty="0"/>
              <a:t>are closer to 0.1 ppm. The main source of NO</a:t>
            </a:r>
            <a:r>
              <a:rPr lang="en-US" baseline="-25000" dirty="0"/>
              <a:t>2</a:t>
            </a:r>
            <a:r>
              <a:rPr lang="en-US" dirty="0"/>
              <a:t> is </a:t>
            </a:r>
            <a:r>
              <a:rPr lang="tr-TR" dirty="0"/>
              <a:t> a</a:t>
            </a:r>
            <a:r>
              <a:rPr lang="en-US" dirty="0" err="1"/>
              <a:t>utomobile</a:t>
            </a:r>
            <a:r>
              <a:rPr lang="en-US" dirty="0"/>
              <a:t> engine exhaust. Catalytic converters use</a:t>
            </a:r>
            <a:r>
              <a:rPr lang="tr-TR" dirty="0"/>
              <a:t> </a:t>
            </a:r>
            <a:r>
              <a:rPr lang="en-US" dirty="0"/>
              <a:t>elemental rhodium to reduce the NO</a:t>
            </a:r>
            <a:r>
              <a:rPr lang="en-US" baseline="-25000" dirty="0"/>
              <a:t>2</a:t>
            </a:r>
            <a:r>
              <a:rPr lang="en-US" dirty="0"/>
              <a:t> to N</a:t>
            </a:r>
            <a:r>
              <a:rPr lang="en-US" baseline="-25000" dirty="0"/>
              <a:t>2</a:t>
            </a:r>
            <a:r>
              <a:rPr lang="en-US" dirty="0"/>
              <a:t>) </a:t>
            </a:r>
            <a:r>
              <a:rPr lang="en-US" i="1" dirty="0"/>
              <a:t>Any reaction producing </a:t>
            </a:r>
            <a:r>
              <a:rPr lang="en-US" dirty="0"/>
              <a:t>NO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i="1" dirty="0"/>
              <a:t>should be conducted in a</a:t>
            </a:r>
            <a:r>
              <a:rPr lang="tr-TR" i="1" dirty="0"/>
              <a:t> </a:t>
            </a:r>
            <a:r>
              <a:rPr lang="tr-TR" i="1" dirty="0" err="1"/>
              <a:t>chemical</a:t>
            </a:r>
            <a:r>
              <a:rPr lang="tr-TR" i="1" dirty="0"/>
              <a:t> </a:t>
            </a:r>
            <a:r>
              <a:rPr lang="tr-TR" i="1" dirty="0" err="1"/>
              <a:t>hood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9276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32688" y="114953"/>
            <a:ext cx="9720072" cy="1499616"/>
          </a:xfrm>
        </p:spPr>
        <p:txBody>
          <a:bodyPr/>
          <a:lstStyle/>
          <a:p>
            <a:r>
              <a:rPr lang="en-US" dirty="0" err="1"/>
              <a:t>CorrosIves</a:t>
            </a:r>
            <a:r>
              <a:rPr lang="tr-TR" dirty="0"/>
              <a:t> Can Be </a:t>
            </a:r>
            <a:r>
              <a:rPr lang="tr-TR" dirty="0" err="1"/>
              <a:t>Inhaled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2687" y="1162594"/>
            <a:ext cx="11098204" cy="5564777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NH</a:t>
            </a:r>
            <a:r>
              <a:rPr lang="en-US" baseline="-25000" dirty="0"/>
              <a:t>3</a:t>
            </a:r>
            <a:r>
              <a:rPr lang="en-US" dirty="0"/>
              <a:t>(</a:t>
            </a:r>
            <a:r>
              <a:rPr lang="en-US" dirty="0" err="1"/>
              <a:t>aq</a:t>
            </a:r>
            <a:r>
              <a:rPr lang="en-US" dirty="0"/>
              <a:t>) + H</a:t>
            </a:r>
            <a:r>
              <a:rPr lang="en-US" baseline="-25000" dirty="0"/>
              <a:t>2</a:t>
            </a:r>
            <a:r>
              <a:rPr lang="en-US" dirty="0"/>
              <a:t>O(l) </a:t>
            </a:r>
            <a:r>
              <a:rPr lang="tr-TR" dirty="0"/>
              <a:t>            </a:t>
            </a:r>
            <a:r>
              <a:rPr lang="en-US" dirty="0"/>
              <a:t> NH</a:t>
            </a:r>
            <a:r>
              <a:rPr lang="en-US" baseline="-25000" dirty="0"/>
              <a:t>4</a:t>
            </a:r>
            <a:r>
              <a:rPr lang="tr-TR" baseline="30000" dirty="0"/>
              <a:t>+</a:t>
            </a:r>
            <a:r>
              <a:rPr lang="en-US" dirty="0"/>
              <a:t> (</a:t>
            </a:r>
            <a:r>
              <a:rPr lang="en-US" dirty="0" err="1"/>
              <a:t>aq</a:t>
            </a:r>
            <a:r>
              <a:rPr lang="en-US" dirty="0"/>
              <a:t>) + OH</a:t>
            </a:r>
            <a:r>
              <a:rPr lang="en-US" baseline="30000" dirty="0"/>
              <a:t>−</a:t>
            </a:r>
            <a:r>
              <a:rPr lang="en-US" dirty="0"/>
              <a:t>(</a:t>
            </a:r>
            <a:r>
              <a:rPr lang="en-US" dirty="0" err="1"/>
              <a:t>aq</a:t>
            </a:r>
            <a:r>
              <a:rPr lang="en-US" dirty="0"/>
              <a:t>)</a:t>
            </a:r>
          </a:p>
          <a:p>
            <a:r>
              <a:rPr lang="en-US" dirty="0"/>
              <a:t>And the dissolved ammonia is in equilibrium with the vapor over the surface of the liquid:</a:t>
            </a:r>
          </a:p>
          <a:p>
            <a:r>
              <a:rPr lang="en-US" dirty="0"/>
              <a:t>NH</a:t>
            </a:r>
            <a:r>
              <a:rPr lang="en-US" baseline="-25000" dirty="0"/>
              <a:t>3</a:t>
            </a:r>
            <a:r>
              <a:rPr lang="en-US" dirty="0"/>
              <a:t>(</a:t>
            </a:r>
            <a:r>
              <a:rPr lang="en-US" dirty="0" err="1"/>
              <a:t>aq</a:t>
            </a:r>
            <a:r>
              <a:rPr lang="en-US" dirty="0"/>
              <a:t>) </a:t>
            </a:r>
            <a:r>
              <a:rPr lang="tr-TR" dirty="0"/>
              <a:t>	      </a:t>
            </a:r>
            <a:r>
              <a:rPr lang="en-US" dirty="0"/>
              <a:t>NH</a:t>
            </a:r>
            <a:r>
              <a:rPr lang="en-US" baseline="-25000" dirty="0"/>
              <a:t>3</a:t>
            </a:r>
            <a:r>
              <a:rPr lang="en-US" dirty="0"/>
              <a:t>(g)</a:t>
            </a:r>
          </a:p>
          <a:p>
            <a:r>
              <a:rPr lang="en-US" dirty="0"/>
              <a:t>Henry’s law describes the solubility of a gas in water as a function of the partial pressure of the gas</a:t>
            </a:r>
          </a:p>
          <a:p>
            <a:r>
              <a:rPr lang="en-US" dirty="0"/>
              <a:t>over the surface of the solution. It is described by the equation</a:t>
            </a:r>
          </a:p>
          <a:p>
            <a:r>
              <a:rPr lang="en-US" dirty="0"/>
              <a:t>S = </a:t>
            </a:r>
            <a:r>
              <a:rPr lang="en-US" dirty="0" err="1"/>
              <a:t>k</a:t>
            </a:r>
            <a:r>
              <a:rPr lang="en-US" baseline="-25000" dirty="0" err="1"/>
              <a:t>H</a:t>
            </a:r>
            <a:r>
              <a:rPr lang="en-US" dirty="0" err="1"/>
              <a:t>P</a:t>
            </a:r>
            <a:endParaRPr lang="tr-TR" dirty="0"/>
          </a:p>
          <a:p>
            <a:r>
              <a:rPr lang="en-US" dirty="0"/>
              <a:t>where </a:t>
            </a:r>
            <a:r>
              <a:rPr lang="en-US" i="1" dirty="0"/>
              <a:t>S </a:t>
            </a:r>
            <a:r>
              <a:rPr lang="en-US" dirty="0"/>
              <a:t>is the solubility of gas (as molarity), </a:t>
            </a:r>
            <a:r>
              <a:rPr lang="en-US" i="1" dirty="0"/>
              <a:t>P </a:t>
            </a:r>
            <a:r>
              <a:rPr lang="en-US" dirty="0"/>
              <a:t>is the partial pressure of the gas over the surface of</a:t>
            </a:r>
            <a:r>
              <a:rPr lang="tr-TR" dirty="0"/>
              <a:t> </a:t>
            </a:r>
            <a:r>
              <a:rPr lang="en-US" dirty="0"/>
              <a:t>the solution, and </a:t>
            </a:r>
            <a:r>
              <a:rPr lang="en-US" i="1" dirty="0" err="1"/>
              <a:t>k</a:t>
            </a:r>
            <a:r>
              <a:rPr lang="en-US" dirty="0" err="1"/>
              <a:t>H</a:t>
            </a:r>
            <a:r>
              <a:rPr lang="en-US" dirty="0"/>
              <a:t> is the Henry’s law constant for a particular gas.</a:t>
            </a:r>
          </a:p>
          <a:p>
            <a:r>
              <a:rPr lang="en-US" dirty="0"/>
              <a:t>We can use Henry’s law to calculate the vapor pressure of ammonia over the surface of solutions</a:t>
            </a:r>
            <a:r>
              <a:rPr lang="tr-TR" dirty="0"/>
              <a:t> </a:t>
            </a:r>
            <a:r>
              <a:rPr lang="en-US" dirty="0"/>
              <a:t>of ammonium hydroxide. The Henry’s law constant for ammonia is 58 </a:t>
            </a:r>
            <a:r>
              <a:rPr lang="en-US" dirty="0" err="1"/>
              <a:t>atm</a:t>
            </a:r>
            <a:r>
              <a:rPr lang="en-US" dirty="0"/>
              <a:t>/M. Let’s assume that we</a:t>
            </a:r>
          </a:p>
          <a:p>
            <a:r>
              <a:rPr lang="en-US" dirty="0"/>
              <a:t>are using 6 M NH4OH:</a:t>
            </a:r>
            <a:r>
              <a:rPr lang="tr-TR" dirty="0"/>
              <a:t> 	</a:t>
            </a:r>
            <a:r>
              <a:rPr lang="tr-TR" i="1" dirty="0"/>
              <a:t>P </a:t>
            </a:r>
            <a:r>
              <a:rPr lang="tr-TR" dirty="0"/>
              <a:t>= </a:t>
            </a:r>
            <a:r>
              <a:rPr lang="tr-TR" i="1" dirty="0"/>
              <a:t>S /</a:t>
            </a:r>
            <a:r>
              <a:rPr lang="tr-TR" i="1" dirty="0" err="1"/>
              <a:t>k</a:t>
            </a:r>
            <a:r>
              <a:rPr lang="tr-TR" dirty="0" err="1"/>
              <a:t>H</a:t>
            </a:r>
            <a:endParaRPr lang="tr-TR" dirty="0"/>
          </a:p>
          <a:p>
            <a:r>
              <a:rPr lang="tr-TR" dirty="0"/>
              <a:t>= </a:t>
            </a:r>
            <a:r>
              <a:rPr lang="tr-TR" i="1" dirty="0"/>
              <a:t>(</a:t>
            </a:r>
            <a:r>
              <a:rPr lang="tr-TR" dirty="0"/>
              <a:t>6 M</a:t>
            </a:r>
            <a:r>
              <a:rPr lang="tr-TR" i="1" dirty="0"/>
              <a:t>)/(</a:t>
            </a:r>
            <a:r>
              <a:rPr lang="tr-TR" dirty="0"/>
              <a:t>58 M/</a:t>
            </a:r>
            <a:r>
              <a:rPr lang="tr-TR" dirty="0" err="1"/>
              <a:t>atm</a:t>
            </a:r>
            <a:r>
              <a:rPr lang="tr-TR" i="1" dirty="0"/>
              <a:t>)</a:t>
            </a:r>
          </a:p>
          <a:p>
            <a:r>
              <a:rPr lang="tr-TR" dirty="0"/>
              <a:t>= 0</a:t>
            </a:r>
            <a:r>
              <a:rPr lang="tr-TR" i="1" dirty="0"/>
              <a:t>.</a:t>
            </a:r>
            <a:r>
              <a:rPr lang="tr-TR" dirty="0"/>
              <a:t>1 </a:t>
            </a:r>
            <a:r>
              <a:rPr lang="tr-TR" dirty="0" err="1"/>
              <a:t>atm</a:t>
            </a:r>
            <a:endParaRPr lang="tr-TR" dirty="0"/>
          </a:p>
          <a:p>
            <a:r>
              <a:rPr lang="en-US" dirty="0"/>
              <a:t>A concentration of 0.1 </a:t>
            </a:r>
            <a:r>
              <a:rPr lang="en-US" dirty="0" err="1"/>
              <a:t>atm</a:t>
            </a:r>
            <a:r>
              <a:rPr lang="en-US" dirty="0"/>
              <a:t> is equal to 100,000 ppm. The IDLH (</a:t>
            </a:r>
            <a:r>
              <a:rPr lang="en-US" i="1" dirty="0"/>
              <a:t>i</a:t>
            </a:r>
            <a:r>
              <a:rPr lang="en-US" dirty="0"/>
              <a:t>mmediately </a:t>
            </a:r>
            <a:r>
              <a:rPr lang="en-US" i="1" dirty="0"/>
              <a:t>d</a:t>
            </a:r>
            <a:r>
              <a:rPr lang="en-US" dirty="0"/>
              <a:t>angerous to </a:t>
            </a:r>
            <a:r>
              <a:rPr lang="en-US" i="1" dirty="0"/>
              <a:t>l</a:t>
            </a:r>
            <a:r>
              <a:rPr lang="en-US" dirty="0"/>
              <a:t>ife or</a:t>
            </a:r>
            <a:r>
              <a:rPr lang="tr-TR" dirty="0"/>
              <a:t> </a:t>
            </a:r>
            <a:r>
              <a:rPr lang="en-US" i="1" dirty="0"/>
              <a:t>h</a:t>
            </a:r>
            <a:r>
              <a:rPr lang="en-US" dirty="0"/>
              <a:t>ealth) value for ammonia is 300 ppm</a:t>
            </a:r>
            <a:r>
              <a:rPr lang="tr-TR" dirty="0"/>
              <a:t>. </a:t>
            </a:r>
            <a:r>
              <a:rPr lang="en-US" dirty="0"/>
              <a:t>So</a:t>
            </a:r>
            <a:r>
              <a:rPr lang="tr-TR" dirty="0"/>
              <a:t> </a:t>
            </a:r>
            <a:r>
              <a:rPr lang="en-US" dirty="0"/>
              <a:t>if we take a good strong whiff of the vapor over the surface of 6 M ammonia, we are smelling ammonia</a:t>
            </a:r>
            <a:r>
              <a:rPr lang="tr-TR" dirty="0"/>
              <a:t> </a:t>
            </a:r>
            <a:r>
              <a:rPr lang="en-US" dirty="0"/>
              <a:t>at over 300 times the IDLH value! But one whiff is not 30 minutes. Alternatively, we can look at the</a:t>
            </a:r>
            <a:r>
              <a:rPr lang="tr-TR" dirty="0"/>
              <a:t> </a:t>
            </a:r>
            <a:r>
              <a:rPr lang="en-US" dirty="0" err="1"/>
              <a:t>LClo</a:t>
            </a:r>
            <a:r>
              <a:rPr lang="en-US" dirty="0"/>
              <a:t> for mammals, which is 5000 ppm for 5 minutes. This is the lowest concentration known to cause</a:t>
            </a:r>
            <a:r>
              <a:rPr lang="tr-TR" dirty="0"/>
              <a:t> </a:t>
            </a:r>
            <a:r>
              <a:rPr lang="en-US" dirty="0"/>
              <a:t>death. So, if we are breathing 100,000 ppm we are breathing </a:t>
            </a:r>
            <a:r>
              <a:rPr lang="en-US" i="1" dirty="0"/>
              <a:t>20 times </a:t>
            </a:r>
            <a:r>
              <a:rPr lang="en-US" dirty="0"/>
              <a:t>the concentration that is lethal</a:t>
            </a:r>
            <a:r>
              <a:rPr lang="tr-TR" dirty="0"/>
              <a:t> in 5 </a:t>
            </a:r>
            <a:r>
              <a:rPr lang="tr-TR" dirty="0" err="1"/>
              <a:t>minutes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mammals</a:t>
            </a:r>
            <a:r>
              <a:rPr lang="tr-TR" dirty="0"/>
              <a:t>. </a:t>
            </a:r>
            <a:r>
              <a:rPr lang="en-US" dirty="0"/>
              <a:t>All of this should convince you to </a:t>
            </a:r>
            <a:r>
              <a:rPr lang="en-US" i="1" dirty="0"/>
              <a:t>use 6 M NH</a:t>
            </a:r>
            <a:r>
              <a:rPr lang="en-US" dirty="0"/>
              <a:t>3 (and other high-concentration ammonia/</a:t>
            </a:r>
            <a:r>
              <a:rPr lang="tr-TR" dirty="0"/>
              <a:t> </a:t>
            </a:r>
            <a:r>
              <a:rPr lang="en-US" dirty="0"/>
              <a:t>ammonium hydroxide solutions) </a:t>
            </a:r>
            <a:r>
              <a:rPr lang="en-US" i="1" dirty="0"/>
              <a:t>in a chemical hood! </a:t>
            </a:r>
            <a:r>
              <a:rPr lang="en-US" dirty="0"/>
              <a:t>Even though it is a solution, the vapor over</a:t>
            </a:r>
            <a:r>
              <a:rPr lang="tr-TR" dirty="0"/>
              <a:t> </a:t>
            </a:r>
            <a:r>
              <a:rPr lang="en-US" dirty="0"/>
              <a:t>the surface of this solution is quite harmful.</a:t>
            </a: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1772193" y="1920239"/>
            <a:ext cx="418011" cy="1306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 flipV="1">
            <a:off x="2503713" y="1267097"/>
            <a:ext cx="448492" cy="217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4284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4128" y="101890"/>
            <a:ext cx="9720072" cy="1499616"/>
          </a:xfrm>
        </p:spPr>
        <p:txBody>
          <a:bodyPr/>
          <a:lstStyle/>
          <a:p>
            <a:r>
              <a:rPr lang="tr-TR" dirty="0" err="1"/>
              <a:t>OxIdIzIng</a:t>
            </a:r>
            <a:r>
              <a:rPr lang="tr-TR" dirty="0"/>
              <a:t> </a:t>
            </a:r>
            <a:r>
              <a:rPr lang="tr-TR" dirty="0" err="1"/>
              <a:t>Agents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4128" y="1110343"/>
            <a:ext cx="10810821" cy="551252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Nitric acid is probably the oxidizing agent that you are most likely to use—and we’ve already</a:t>
            </a:r>
            <a:r>
              <a:rPr lang="tr-TR" dirty="0"/>
              <a:t> </a:t>
            </a:r>
            <a:r>
              <a:rPr lang="en-US" dirty="0"/>
              <a:t>discussed this in the consideration of strong acids! So, it can be dangerous in two fashions. Its corrosive</a:t>
            </a:r>
            <a:r>
              <a:rPr lang="tr-TR" dirty="0"/>
              <a:t> </a:t>
            </a:r>
            <a:r>
              <a:rPr lang="en-US" dirty="0"/>
              <a:t>effect is due mainly to its oxidizing power, in fact, more so than its capability as a strong acid. In</a:t>
            </a:r>
            <a:r>
              <a:rPr lang="tr-TR" dirty="0"/>
              <a:t> </a:t>
            </a:r>
            <a:r>
              <a:rPr lang="en-US" dirty="0"/>
              <a:t>fact, nitrate salts such as KNO</a:t>
            </a:r>
            <a:r>
              <a:rPr lang="en-US" baseline="-25000" dirty="0"/>
              <a:t>3</a:t>
            </a:r>
            <a:r>
              <a:rPr lang="en-US" dirty="0"/>
              <a:t> and NH</a:t>
            </a:r>
            <a:r>
              <a:rPr lang="en-US" baseline="-25000" dirty="0"/>
              <a:t>4</a:t>
            </a:r>
            <a:r>
              <a:rPr lang="en-US" dirty="0"/>
              <a:t>NO</a:t>
            </a:r>
            <a:r>
              <a:rPr lang="en-US" baseline="-25000" dirty="0"/>
              <a:t>3</a:t>
            </a:r>
            <a:r>
              <a:rPr lang="en-US" dirty="0"/>
              <a:t> are also good oxidizing agents. It’s the nitrate that is the</a:t>
            </a:r>
            <a:r>
              <a:rPr lang="tr-TR" dirty="0"/>
              <a:t> </a:t>
            </a:r>
            <a:r>
              <a:rPr lang="en-US" dirty="0"/>
              <a:t>oxidizing species.</a:t>
            </a:r>
            <a:endParaRPr lang="tr-TR" dirty="0"/>
          </a:p>
          <a:p>
            <a:r>
              <a:rPr lang="en-US" dirty="0"/>
              <a:t>Hydrogen peroxide is another common oxidizing agent. It is also a fairly common household</a:t>
            </a:r>
            <a:r>
              <a:rPr lang="tr-TR" dirty="0"/>
              <a:t> </a:t>
            </a:r>
            <a:r>
              <a:rPr lang="en-US" dirty="0"/>
              <a:t>chemical that can be used for disinfecting wounds (3%) or decolorizing hair (15%). Laboratory solutions</a:t>
            </a:r>
            <a:r>
              <a:rPr lang="tr-TR" dirty="0"/>
              <a:t> </a:t>
            </a:r>
            <a:r>
              <a:rPr lang="en-US" dirty="0"/>
              <a:t>can be as high as 30%, which is extremely corrosive. The by-product of this oxidizing agent is water,</a:t>
            </a:r>
            <a:r>
              <a:rPr lang="tr-TR" dirty="0"/>
              <a:t> </a:t>
            </a:r>
            <a:r>
              <a:rPr lang="en-US" dirty="0"/>
              <a:t>which makes it convenient to use. Solutions with a concentration of </a:t>
            </a:r>
            <a:r>
              <a:rPr lang="en-US" i="1" dirty="0"/>
              <a:t>&gt; </a:t>
            </a:r>
            <a:r>
              <a:rPr lang="en-US" dirty="0"/>
              <a:t>8% are considered corrosive.</a:t>
            </a:r>
            <a:endParaRPr lang="tr-TR" dirty="0"/>
          </a:p>
          <a:p>
            <a:r>
              <a:rPr lang="en-US" dirty="0"/>
              <a:t>Some laboratory titrations are conducted using potassium permanganate (KMnO</a:t>
            </a:r>
            <a:r>
              <a:rPr lang="en-US" baseline="-25000" dirty="0"/>
              <a:t>4</a:t>
            </a:r>
            <a:r>
              <a:rPr lang="en-US" i="1" dirty="0"/>
              <a:t>) </a:t>
            </a:r>
            <a:r>
              <a:rPr lang="en-US" dirty="0"/>
              <a:t>since it is a</a:t>
            </a:r>
            <a:r>
              <a:rPr lang="tr-TR" dirty="0"/>
              <a:t> </a:t>
            </a:r>
            <a:r>
              <a:rPr lang="en-US" dirty="0"/>
              <a:t>strong oxidizing agent and the disappearance of the purple permanganate acts as an endpoint indicator.</a:t>
            </a:r>
            <a:r>
              <a:rPr lang="tr-TR" dirty="0"/>
              <a:t> </a:t>
            </a:r>
            <a:r>
              <a:rPr lang="en-US" dirty="0"/>
              <a:t>Dilute solutions that you are likely to use are only mildly irritating to the skin but high concentrations</a:t>
            </a:r>
            <a:r>
              <a:rPr lang="tr-TR" dirty="0"/>
              <a:t> </a:t>
            </a:r>
            <a:r>
              <a:rPr lang="en-US" dirty="0"/>
              <a:t>and the solid salts are very corrosive.</a:t>
            </a:r>
          </a:p>
          <a:p>
            <a:r>
              <a:rPr lang="en-US" dirty="0"/>
              <a:t>The bottom line here is that any good oxidizing agent will likely be able to oxidize you, too!</a:t>
            </a:r>
            <a:r>
              <a:rPr lang="tr-TR" dirty="0"/>
              <a:t> </a:t>
            </a:r>
            <a:r>
              <a:rPr lang="en-US" dirty="0"/>
              <a:t>Your skin and eyes will become the targets of these oxidizing agents unless appropriate</a:t>
            </a:r>
            <a:r>
              <a:rPr lang="tr-TR" dirty="0"/>
              <a:t> </a:t>
            </a:r>
            <a:r>
              <a:rPr lang="en-US" dirty="0"/>
              <a:t>precautions are</a:t>
            </a:r>
            <a:r>
              <a:rPr lang="tr-TR" dirty="0"/>
              <a:t> </a:t>
            </a:r>
            <a:r>
              <a:rPr lang="tr-TR" dirty="0" err="1"/>
              <a:t>taken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8455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4128" y="67631"/>
            <a:ext cx="9720072" cy="1499616"/>
          </a:xfrm>
        </p:spPr>
        <p:txBody>
          <a:bodyPr/>
          <a:lstStyle/>
          <a:p>
            <a:r>
              <a:rPr lang="tr-TR" dirty="0"/>
              <a:t>FLAMMABLES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4128" y="1121434"/>
            <a:ext cx="9720073" cy="5187926"/>
          </a:xfrm>
        </p:spPr>
        <p:txBody>
          <a:bodyPr>
            <a:normAutofit fontScale="85000" lnSpcReduction="20000"/>
          </a:bodyPr>
          <a:lstStyle/>
          <a:p>
            <a:r>
              <a:rPr lang="en-US" i="1" dirty="0"/>
              <a:t>Flammable chemicals </a:t>
            </a:r>
            <a:r>
              <a:rPr lang="en-US" dirty="0"/>
              <a:t>are chemicals that easily ignite and rapidly burn, releasing large amounts</a:t>
            </a:r>
            <a:r>
              <a:rPr lang="tr-TR" dirty="0"/>
              <a:t> </a:t>
            </a:r>
            <a:r>
              <a:rPr lang="en-US" dirty="0"/>
              <a:t>of energy, mostly in the form of heat. (Sometimes you see the term </a:t>
            </a:r>
            <a:r>
              <a:rPr lang="en-US" i="1" dirty="0"/>
              <a:t>inflammable</a:t>
            </a:r>
            <a:r>
              <a:rPr lang="en-US" dirty="0"/>
              <a:t>—it is a synonym</a:t>
            </a:r>
            <a:r>
              <a:rPr lang="tr-TR" dirty="0"/>
              <a:t> </a:t>
            </a:r>
            <a:r>
              <a:rPr lang="en-US" dirty="0"/>
              <a:t>of flammable.) Once ignited, they continue to burn as a self-sustaining reaction until the chemical</a:t>
            </a:r>
            <a:r>
              <a:rPr lang="tr-TR" dirty="0"/>
              <a:t> </a:t>
            </a:r>
            <a:r>
              <a:rPr lang="en-US" dirty="0"/>
              <a:t>is consumed or it is extinguished. Indeed, they have a passion for burning, and they come in all</a:t>
            </a:r>
            <a:r>
              <a:rPr lang="tr-TR" dirty="0"/>
              <a:t> </a:t>
            </a:r>
            <a:r>
              <a:rPr lang="en-US" dirty="0"/>
              <a:t>forms: gases, liquids, and even solids</a:t>
            </a:r>
            <a:r>
              <a:rPr lang="tr-TR" dirty="0"/>
              <a:t>.</a:t>
            </a:r>
          </a:p>
          <a:p>
            <a:r>
              <a:rPr lang="tr-TR" i="1" dirty="0" err="1"/>
              <a:t>Combustible</a:t>
            </a:r>
            <a:r>
              <a:rPr lang="tr-TR" dirty="0"/>
              <a:t> </a:t>
            </a:r>
            <a:r>
              <a:rPr lang="en-US" dirty="0"/>
              <a:t>chemicals become flammable if they are heated so that they give off sufficient vapors to be</a:t>
            </a:r>
            <a:r>
              <a:rPr lang="tr-TR" dirty="0"/>
              <a:t> </a:t>
            </a:r>
            <a:r>
              <a:rPr lang="en-US" dirty="0"/>
              <a:t>easily ignited. While combustibles are more difficult to ignite, once ignited they also readily burn.</a:t>
            </a:r>
            <a:endParaRPr lang="tr-TR" dirty="0"/>
          </a:p>
          <a:p>
            <a:r>
              <a:rPr lang="en-US" dirty="0"/>
              <a:t>The boiling point of a flammable liquid is</a:t>
            </a:r>
            <a:r>
              <a:rPr lang="tr-TR" dirty="0"/>
              <a:t> </a:t>
            </a:r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relatively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.</a:t>
            </a:r>
          </a:p>
          <a:p>
            <a:r>
              <a:rPr lang="en-US" dirty="0"/>
              <a:t>The </a:t>
            </a:r>
            <a:r>
              <a:rPr lang="en-US" i="1" dirty="0"/>
              <a:t>flash point </a:t>
            </a:r>
            <a:r>
              <a:rPr lang="en-US" dirty="0"/>
              <a:t>of a chemical is the lowest temperature at which its vapors near the liquid surface</a:t>
            </a:r>
            <a:r>
              <a:rPr lang="tr-TR" dirty="0"/>
              <a:t> </a:t>
            </a:r>
            <a:r>
              <a:rPr lang="en-US" dirty="0"/>
              <a:t>can be ignited under controlled conditions. For a liquid this is the lowest temperature at which</a:t>
            </a:r>
            <a:r>
              <a:rPr lang="tr-TR" dirty="0"/>
              <a:t> </a:t>
            </a:r>
            <a:r>
              <a:rPr lang="en-US" dirty="0" err="1"/>
              <a:t>vapors,above</a:t>
            </a:r>
            <a:r>
              <a:rPr lang="en-US" dirty="0"/>
              <a:t> its surface mixing with air, can form an ignitable mixture. The </a:t>
            </a:r>
            <a:r>
              <a:rPr lang="en-US" i="1" dirty="0"/>
              <a:t>autoignition</a:t>
            </a:r>
            <a:r>
              <a:rPr lang="tr-TR" i="1" dirty="0"/>
              <a:t> </a:t>
            </a:r>
            <a:r>
              <a:rPr lang="en-US" i="1" dirty="0"/>
              <a:t>temperature </a:t>
            </a:r>
            <a:r>
              <a:rPr lang="en-US" dirty="0"/>
              <a:t>is the</a:t>
            </a:r>
            <a:r>
              <a:rPr lang="tr-TR" dirty="0"/>
              <a:t> </a:t>
            </a:r>
            <a:r>
              <a:rPr lang="en-US" dirty="0"/>
              <a:t>temperature at which a flammable chemical ignites in air spontaneously under controlled conditions. The</a:t>
            </a:r>
            <a:r>
              <a:rPr lang="tr-TR" dirty="0"/>
              <a:t> </a:t>
            </a:r>
            <a:r>
              <a:rPr lang="en-US" dirty="0"/>
              <a:t>lower the autoignition temperature, the greater the potential risk for a fire. Autoignition temperatures are</a:t>
            </a:r>
            <a:r>
              <a:rPr lang="tr-TR" dirty="0"/>
              <a:t> </a:t>
            </a:r>
            <a:r>
              <a:rPr lang="tr-TR" dirty="0" err="1"/>
              <a:t>generally</a:t>
            </a:r>
            <a:r>
              <a:rPr lang="tr-TR" dirty="0"/>
              <a:t> </a:t>
            </a:r>
            <a:r>
              <a:rPr lang="tr-TR" dirty="0" err="1"/>
              <a:t>quite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455684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4128" y="76257"/>
            <a:ext cx="9720072" cy="1499616"/>
          </a:xfrm>
        </p:spPr>
        <p:txBody>
          <a:bodyPr/>
          <a:lstStyle/>
          <a:p>
            <a:r>
              <a:rPr lang="tr-TR" dirty="0"/>
              <a:t>FLAMMABLES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4127" y="1345721"/>
            <a:ext cx="9720073" cy="402336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Each chemical has a range of concentrations of its vapors called </a:t>
            </a:r>
            <a:r>
              <a:rPr lang="en-US" i="1" dirty="0"/>
              <a:t>flammability limits </a:t>
            </a:r>
            <a:r>
              <a:rPr lang="en-US" dirty="0"/>
              <a:t>within which</a:t>
            </a:r>
            <a:r>
              <a:rPr lang="tr-TR" dirty="0"/>
              <a:t> </a:t>
            </a:r>
            <a:r>
              <a:rPr lang="en-US" dirty="0"/>
              <a:t>a fire or explosion can occur, while fires will not occur below or above those limits. The lower explosive</a:t>
            </a:r>
            <a:r>
              <a:rPr lang="tr-TR" dirty="0"/>
              <a:t> </a:t>
            </a:r>
            <a:r>
              <a:rPr lang="en-US" dirty="0"/>
              <a:t>limit (LEL), sometimes called the lower flammability limit (LFL), is the lowest concentration of vapor</a:t>
            </a:r>
            <a:r>
              <a:rPr lang="tr-TR" dirty="0"/>
              <a:t> </a:t>
            </a:r>
            <a:r>
              <a:rPr lang="en-US" dirty="0"/>
              <a:t>in air, expressed in percent by volume, at which a fire can be started resulting in an explosion, when a</a:t>
            </a:r>
            <a:r>
              <a:rPr lang="tr-TR" dirty="0"/>
              <a:t> </a:t>
            </a:r>
            <a:r>
              <a:rPr lang="en-US" dirty="0"/>
              <a:t>source of ignition is present. Below the LEL, the concentration of the vapor is insufficient to support</a:t>
            </a:r>
            <a:r>
              <a:rPr lang="tr-TR" dirty="0"/>
              <a:t> </a:t>
            </a:r>
            <a:r>
              <a:rPr lang="en-US" dirty="0"/>
              <a:t>burning. The upper explosive limit (UEL), sometimes called the upper flammability limit (UFL), is the</a:t>
            </a:r>
            <a:r>
              <a:rPr lang="tr-TR" dirty="0"/>
              <a:t> </a:t>
            </a:r>
            <a:r>
              <a:rPr lang="en-US" dirty="0"/>
              <a:t>highest concentration of vapor in air expressed in percent by volume, at which a fire will be propagated.</a:t>
            </a:r>
            <a:r>
              <a:rPr lang="tr-TR" dirty="0"/>
              <a:t> </a:t>
            </a:r>
            <a:r>
              <a:rPr lang="en-US" dirty="0"/>
              <a:t>Above this limit the concentration of the vapor is too high to support burning. These limits become</a:t>
            </a:r>
            <a:r>
              <a:rPr lang="tr-TR" dirty="0"/>
              <a:t> </a:t>
            </a:r>
            <a:r>
              <a:rPr lang="en-US" dirty="0"/>
              <a:t>wider as temperatures are increased and as oxygen content is increased. The result of these variations in</a:t>
            </a:r>
            <a:r>
              <a:rPr lang="tr-TR" dirty="0"/>
              <a:t> </a:t>
            </a:r>
            <a:r>
              <a:rPr lang="en-US" dirty="0"/>
              <a:t>LEL and UEL is that flammability limits are not very useful. For example, when a flammable liquid is</a:t>
            </a:r>
            <a:r>
              <a:rPr lang="tr-TR" dirty="0"/>
              <a:t> </a:t>
            </a:r>
            <a:r>
              <a:rPr lang="en-US" dirty="0"/>
              <a:t>spilled its LEL is quickly achieved as the broad surface allows large amounts of chemical to vaporize,</a:t>
            </a:r>
            <a:r>
              <a:rPr lang="tr-TR" dirty="0"/>
              <a:t> </a:t>
            </a:r>
            <a:r>
              <a:rPr lang="en-US" dirty="0"/>
              <a:t>and if this occurs within the presence of an ignition source a fire or explosion can occur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4443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FLAMMABLES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Fire </a:t>
            </a:r>
            <a:r>
              <a:rPr lang="tr-TR" b="1" dirty="0" err="1"/>
              <a:t>Hazard</a:t>
            </a:r>
            <a:r>
              <a:rPr lang="tr-TR" b="1" dirty="0"/>
              <a:t> </a:t>
            </a:r>
            <a:r>
              <a:rPr lang="tr-TR" b="1" dirty="0" err="1"/>
              <a:t>Rating</a:t>
            </a:r>
            <a:r>
              <a:rPr lang="tr-TR" b="1" dirty="0"/>
              <a:t> </a:t>
            </a:r>
            <a:r>
              <a:rPr lang="tr-TR" b="1" dirty="0" err="1"/>
              <a:t>Systems</a:t>
            </a:r>
            <a:endParaRPr lang="tr-TR" b="1" dirty="0"/>
          </a:p>
          <a:p>
            <a:r>
              <a:rPr lang="en-US" dirty="0"/>
              <a:t>The United Nation’s Globally Harmonized System (GHS) defines flammable and combustible liquids</a:t>
            </a:r>
            <a:r>
              <a:rPr lang="tr-TR" dirty="0"/>
              <a:t> </a:t>
            </a:r>
            <a:r>
              <a:rPr lang="en-US" dirty="0"/>
              <a:t>in terms of measurable chemical properties</a:t>
            </a:r>
            <a:r>
              <a:rPr lang="tr-TR" dirty="0"/>
              <a:t>. </a:t>
            </a:r>
            <a:r>
              <a:rPr lang="en-US" dirty="0"/>
              <a:t>This hazard rating system uses a 1 for the</a:t>
            </a:r>
            <a:r>
              <a:rPr lang="tr-TR" dirty="0"/>
              <a:t> </a:t>
            </a:r>
            <a:r>
              <a:rPr lang="en-US" dirty="0"/>
              <a:t>highest level of flammability hazard and a 4 for the lowest level of flammability hazard.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8" y="4445037"/>
            <a:ext cx="9194251" cy="17808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1024128" y="4183427"/>
            <a:ext cx="1056448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Properties of Flammable and Combustible Liquids as Defined by the Globally Harmonized System</a:t>
            </a:r>
            <a:r>
              <a:rPr lang="tr-TR" sz="1100" dirty="0"/>
              <a:t> </a:t>
            </a:r>
            <a:r>
              <a:rPr lang="en-US" sz="1100" dirty="0"/>
              <a:t>for Classification and Labelling of Chemicals</a:t>
            </a:r>
            <a:endParaRPr lang="tr-TR" sz="1100" dirty="0"/>
          </a:p>
        </p:txBody>
      </p:sp>
    </p:spTree>
    <p:extLst>
      <p:ext uri="{BB962C8B-B14F-4D97-AF65-F5344CB8AC3E}">
        <p14:creationId xmlns:p14="http://schemas.microsoft.com/office/powerpoint/2010/main" val="4239486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1499616"/>
          </a:xfrm>
        </p:spPr>
        <p:txBody>
          <a:bodyPr/>
          <a:lstStyle/>
          <a:p>
            <a:r>
              <a:rPr lang="tr-TR" dirty="0"/>
              <a:t>FLAMMABLES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8136" y="1742536"/>
            <a:ext cx="5273154" cy="462117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Laws require that flammable chemicals be labeled as such. The GHS has devised a hazard class (HC)</a:t>
            </a:r>
            <a:r>
              <a:rPr lang="tr-TR" dirty="0"/>
              <a:t> </a:t>
            </a:r>
            <a:r>
              <a:rPr lang="en-US" dirty="0"/>
              <a:t>rating system that includes flammables and this system can help you recognize the relative flammable</a:t>
            </a:r>
            <a:r>
              <a:rPr lang="tr-TR" dirty="0"/>
              <a:t> </a:t>
            </a:r>
            <a:r>
              <a:rPr lang="en-US" dirty="0"/>
              <a:t>hazard of a chemical. These ratings range from HC 1 to HC 4 with HC 1 being extremely flammable</a:t>
            </a:r>
            <a:r>
              <a:rPr lang="tr-TR" dirty="0"/>
              <a:t> </a:t>
            </a:r>
            <a:r>
              <a:rPr lang="en-US" dirty="0"/>
              <a:t>and HC 4 being combustible liquids.</a:t>
            </a:r>
            <a:endParaRPr lang="tr-TR" dirty="0"/>
          </a:p>
          <a:p>
            <a:endParaRPr lang="tr-TR" dirty="0"/>
          </a:p>
          <a:p>
            <a:r>
              <a:rPr lang="en-US" dirty="0"/>
              <a:t>Mostly, flammability is strongly related to volatility</a:t>
            </a:r>
            <a:r>
              <a:rPr lang="tr-TR" dirty="0"/>
              <a:t> </a:t>
            </a:r>
            <a:r>
              <a:rPr lang="en-US" dirty="0"/>
              <a:t>but there are also nonflammable</a:t>
            </a:r>
            <a:r>
              <a:rPr lang="tr-TR" dirty="0"/>
              <a:t> </a:t>
            </a:r>
            <a:r>
              <a:rPr lang="tr-TR" dirty="0" err="1"/>
              <a:t>volatile</a:t>
            </a:r>
            <a:r>
              <a:rPr lang="tr-TR" dirty="0"/>
              <a:t> </a:t>
            </a:r>
            <a:r>
              <a:rPr lang="tr-TR" dirty="0" err="1"/>
              <a:t>chemicals</a:t>
            </a:r>
            <a:r>
              <a:rPr lang="tr-TR" dirty="0"/>
              <a:t>. </a:t>
            </a:r>
            <a:r>
              <a:rPr lang="tr-TR" dirty="0" err="1"/>
              <a:t>Molecular</a:t>
            </a:r>
            <a:r>
              <a:rPr lang="tr-TR" dirty="0"/>
              <a:t> </a:t>
            </a:r>
            <a:r>
              <a:rPr lang="tr-TR" dirty="0" err="1"/>
              <a:t>structure</a:t>
            </a:r>
            <a:r>
              <a:rPr lang="tr-TR" dirty="0"/>
              <a:t> </a:t>
            </a:r>
            <a:r>
              <a:rPr lang="tr-TR" dirty="0" err="1"/>
              <a:t>affects</a:t>
            </a:r>
            <a:r>
              <a:rPr lang="tr-TR" dirty="0"/>
              <a:t> </a:t>
            </a:r>
            <a:r>
              <a:rPr lang="tr-TR" dirty="0" err="1"/>
              <a:t>flammability</a:t>
            </a:r>
            <a:r>
              <a:rPr lang="tr-TR" dirty="0"/>
              <a:t>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1291" y="-1"/>
            <a:ext cx="6610710" cy="5420525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6107990" y="5336737"/>
            <a:ext cx="6096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231F20"/>
                </a:solidFill>
                <a:latin typeface="Optima-Black"/>
              </a:rPr>
              <a:t>Why Are Fires So Dangerous?</a:t>
            </a:r>
          </a:p>
          <a:p>
            <a:r>
              <a:rPr lang="en-US" dirty="0">
                <a:solidFill>
                  <a:srgbClr val="231F20"/>
                </a:solidFill>
                <a:latin typeface="Times-Roman"/>
              </a:rPr>
              <a:t>There are three main effects from a fire that are dangerous: heat released, toxic by-products from the</a:t>
            </a:r>
            <a:r>
              <a:rPr lang="tr-TR" dirty="0">
                <a:solidFill>
                  <a:srgbClr val="231F20"/>
                </a:solidFill>
                <a:latin typeface="Times-Roman"/>
              </a:rPr>
              <a:t> </a:t>
            </a:r>
            <a:r>
              <a:rPr lang="tr-TR" dirty="0" err="1">
                <a:solidFill>
                  <a:srgbClr val="231F20"/>
                </a:solidFill>
                <a:latin typeface="Times-Roman"/>
              </a:rPr>
              <a:t>combustion</a:t>
            </a:r>
            <a:r>
              <a:rPr lang="tr-TR" dirty="0">
                <a:solidFill>
                  <a:srgbClr val="231F20"/>
                </a:solidFill>
                <a:latin typeface="Times-Roman"/>
              </a:rPr>
              <a:t>, </a:t>
            </a:r>
            <a:r>
              <a:rPr lang="tr-TR" dirty="0" err="1">
                <a:solidFill>
                  <a:srgbClr val="231F20"/>
                </a:solidFill>
                <a:latin typeface="Times-Roman"/>
              </a:rPr>
              <a:t>and</a:t>
            </a:r>
            <a:r>
              <a:rPr lang="tr-TR" dirty="0">
                <a:solidFill>
                  <a:srgbClr val="231F20"/>
                </a:solidFill>
                <a:latin typeface="Times-Roman"/>
              </a:rPr>
              <a:t> </a:t>
            </a:r>
            <a:r>
              <a:rPr lang="tr-TR" dirty="0" err="1">
                <a:solidFill>
                  <a:srgbClr val="231F20"/>
                </a:solidFill>
                <a:latin typeface="Times-Roman"/>
              </a:rPr>
              <a:t>oxygen</a:t>
            </a:r>
            <a:r>
              <a:rPr lang="tr-TR" dirty="0">
                <a:solidFill>
                  <a:srgbClr val="231F20"/>
                </a:solidFill>
                <a:latin typeface="Times-Roman"/>
              </a:rPr>
              <a:t> </a:t>
            </a:r>
            <a:r>
              <a:rPr lang="tr-TR" dirty="0" err="1">
                <a:solidFill>
                  <a:srgbClr val="231F20"/>
                </a:solidFill>
                <a:latin typeface="Times-Roman"/>
              </a:rPr>
              <a:t>consumed</a:t>
            </a:r>
            <a:r>
              <a:rPr lang="tr-TR" dirty="0">
                <a:solidFill>
                  <a:srgbClr val="231F20"/>
                </a:solidFill>
                <a:latin typeface="Times-Roman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2112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2092" y="0"/>
            <a:ext cx="5735290" cy="6858000"/>
          </a:xfrm>
          <a:prstGeom prst="rect">
            <a:avLst/>
          </a:prstGeom>
        </p:spPr>
      </p:pic>
      <p:cxnSp>
        <p:nvCxnSpPr>
          <p:cNvPr id="10" name="Straight Connector 6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INCOMPATIBLES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315" y="2084832"/>
            <a:ext cx="5327780" cy="393192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Incompatible chemicals are combinations of substances, usually in concentrated form, that react with</a:t>
            </a:r>
            <a:r>
              <a:rPr lang="tr-TR" dirty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each other to produce very</a:t>
            </a:r>
            <a:r>
              <a:rPr lang="tr-TR" dirty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exothermic reactions that can be violent and explosive and/or can release</a:t>
            </a:r>
            <a:r>
              <a:rPr lang="tr-TR" dirty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toxic substances, usually as gases.</a:t>
            </a:r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63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1159" y="5014902"/>
            <a:ext cx="4705144" cy="1843098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anchor="ctr">
            <a:normAutofit/>
          </a:bodyPr>
          <a:lstStyle/>
          <a:p>
            <a:r>
              <a:rPr lang="tr-TR" sz="3600" dirty="0">
                <a:solidFill>
                  <a:srgbClr val="FFFFFF"/>
                </a:solidFill>
              </a:rPr>
              <a:t>INCOMPATIBLES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59871" y="3557093"/>
            <a:ext cx="7172138" cy="1326743"/>
          </a:xfrm>
        </p:spPr>
        <p:txBody>
          <a:bodyPr>
            <a:normAutofit fontScale="70000" lnSpcReduction="20000"/>
          </a:bodyPr>
          <a:lstStyle/>
          <a:p>
            <a:r>
              <a:rPr lang="tr-TR" b="1" dirty="0" err="1"/>
              <a:t>Water-reacting</a:t>
            </a:r>
            <a:r>
              <a:rPr lang="tr-TR" b="1" dirty="0"/>
              <a:t> </a:t>
            </a:r>
            <a:r>
              <a:rPr lang="tr-TR" b="1" dirty="0" err="1"/>
              <a:t>compounds</a:t>
            </a:r>
            <a:endParaRPr lang="tr-TR" b="1" dirty="0"/>
          </a:p>
          <a:p>
            <a:r>
              <a:rPr lang="en-US" dirty="0"/>
              <a:t>We ordinarily consider water to be fairly nonreactive. Water-</a:t>
            </a:r>
            <a:r>
              <a:rPr lang="en-US" dirty="0" err="1"/>
              <a:t>reactives</a:t>
            </a:r>
            <a:r>
              <a:rPr lang="en-US" dirty="0"/>
              <a:t> are chemicals that react </a:t>
            </a:r>
            <a:r>
              <a:rPr lang="en-US" dirty="0" err="1"/>
              <a:t>violentlywith</a:t>
            </a:r>
            <a:r>
              <a:rPr lang="en-US" dirty="0"/>
              <a:t> water, releasing large amounts of heat and sometimes flammable gases or toxic gases, often</a:t>
            </a:r>
            <a:r>
              <a:rPr lang="tr-TR" dirty="0"/>
              <a:t> </a:t>
            </a:r>
            <a:r>
              <a:rPr lang="en-US" dirty="0"/>
              <a:t>resulting in fires or explosions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6282252" y="4828037"/>
            <a:ext cx="333995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Examples of Water-Reactive Classes of Compounds</a:t>
            </a:r>
            <a:endParaRPr lang="tr-TR" sz="1200" dirty="0"/>
          </a:p>
        </p:txBody>
      </p:sp>
      <p:sp>
        <p:nvSpPr>
          <p:cNvPr id="7" name="Dikdörtgen 6"/>
          <p:cNvSpPr/>
          <p:nvPr/>
        </p:nvSpPr>
        <p:spPr>
          <a:xfrm>
            <a:off x="4059934" y="723746"/>
            <a:ext cx="796749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/>
              <a:t>Strong</a:t>
            </a:r>
            <a:r>
              <a:rPr lang="tr-TR" b="1" dirty="0"/>
              <a:t> </a:t>
            </a:r>
            <a:r>
              <a:rPr lang="tr-TR" b="1" dirty="0" err="1"/>
              <a:t>Oxidants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Reductants</a:t>
            </a:r>
            <a:endParaRPr lang="tr-TR" b="1" dirty="0"/>
          </a:p>
          <a:p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compounds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imcompatible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others</a:t>
            </a:r>
            <a:r>
              <a:rPr lang="tr-TR" dirty="0"/>
              <a:t> as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react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producing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amount</a:t>
            </a:r>
            <a:r>
              <a:rPr lang="tr-TR" dirty="0"/>
              <a:t> of </a:t>
            </a:r>
            <a:r>
              <a:rPr lang="tr-TR" dirty="0" err="1"/>
              <a:t>energy</a:t>
            </a:r>
            <a:r>
              <a:rPr lang="tr-TR" dirty="0"/>
              <a:t>. 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commons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nitric</a:t>
            </a:r>
            <a:r>
              <a:rPr lang="tr-TR" dirty="0"/>
              <a:t> </a:t>
            </a:r>
            <a:r>
              <a:rPr lang="tr-TR" dirty="0" err="1"/>
              <a:t>acid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nitrate</a:t>
            </a:r>
            <a:r>
              <a:rPr lang="tr-TR" dirty="0"/>
              <a:t>, </a:t>
            </a:r>
            <a:r>
              <a:rPr lang="tr-TR" dirty="0" err="1"/>
              <a:t>perchloric</a:t>
            </a:r>
            <a:r>
              <a:rPr lang="tr-TR" dirty="0"/>
              <a:t> </a:t>
            </a:r>
            <a:r>
              <a:rPr lang="tr-TR" dirty="0" err="1"/>
              <a:t>acid</a:t>
            </a:r>
            <a:r>
              <a:rPr lang="tr-TR" dirty="0"/>
              <a:t>, </a:t>
            </a:r>
            <a:r>
              <a:rPr lang="tr-TR" dirty="0" err="1"/>
              <a:t>permanganate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hydrogen</a:t>
            </a:r>
            <a:r>
              <a:rPr lang="tr-TR" dirty="0"/>
              <a:t> </a:t>
            </a:r>
            <a:r>
              <a:rPr lang="tr-TR" dirty="0" err="1"/>
              <a:t>peroxide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325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1307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Optima-Black</vt:lpstr>
      <vt:lpstr>Times-Roman</vt:lpstr>
      <vt:lpstr>Office Theme</vt:lpstr>
      <vt:lpstr>CorrosIves Can Be Inhaled</vt:lpstr>
      <vt:lpstr>CorrosIves Can Be Inhaled</vt:lpstr>
      <vt:lpstr>OxIdIzIng Agents</vt:lpstr>
      <vt:lpstr>FLAMMABLES</vt:lpstr>
      <vt:lpstr>FLAMMABLES</vt:lpstr>
      <vt:lpstr>FLAMMABLES</vt:lpstr>
      <vt:lpstr>FLAMMABLES</vt:lpstr>
      <vt:lpstr>INCOMPATIBLES</vt:lpstr>
      <vt:lpstr>INCOMPATIBLES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CorrosIves Can Be Inhaled</dc:title>
  <dc:creator>kullanicii</dc:creator>
  <cp:lastModifiedBy>kullanicii</cp:lastModifiedBy>
  <cp:revision>1</cp:revision>
  <dcterms:created xsi:type="dcterms:W3CDTF">2018-04-05T08:54:25Z</dcterms:created>
  <dcterms:modified xsi:type="dcterms:W3CDTF">2018-04-05T08:54:34Z</dcterms:modified>
</cp:coreProperties>
</file>