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7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C2528-8A37-4B93-890B-4FF2C711EC8E}" type="datetimeFigureOut">
              <a:rPr lang="tr-TR" smtClean="0"/>
              <a:pPr/>
              <a:t>19.10.2016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CURRENT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EEE 101 </a:t>
            </a:r>
          </a:p>
          <a:p>
            <a:r>
              <a:rPr lang="tr-TR" b="1" dirty="0" err="1" smtClean="0">
                <a:solidFill>
                  <a:schemeClr val="tx1"/>
                </a:solidFill>
              </a:rPr>
              <a:t>Lecture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Notes</a:t>
            </a:r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sz="2600" i="1" dirty="0" err="1" smtClean="0"/>
              <a:t>Mainly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from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Earl</a:t>
            </a:r>
            <a:r>
              <a:rPr lang="tr-TR" sz="2600" i="1" dirty="0" smtClean="0"/>
              <a:t> Gates, </a:t>
            </a:r>
            <a:r>
              <a:rPr lang="tr-TR" sz="2600" i="1" dirty="0" err="1" smtClean="0"/>
              <a:t>Introduction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to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Electronics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Cengage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Learning</a:t>
            </a:r>
            <a:endParaRPr lang="tr-TR" sz="2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ELECTRIC CHARGES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8030" y="1214422"/>
            <a:ext cx="5324498" cy="546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285720" y="3071810"/>
            <a:ext cx="3459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1 C = 6.24 </a:t>
            </a:r>
            <a:r>
              <a:rPr lang="tr-TR" sz="2400" dirty="0" smtClean="0">
                <a:sym typeface="Symbol"/>
              </a:rPr>
              <a:t></a:t>
            </a:r>
            <a:r>
              <a:rPr lang="tr-TR" sz="2400" dirty="0" smtClean="0"/>
              <a:t> 10</a:t>
            </a:r>
            <a:r>
              <a:rPr lang="tr-TR" sz="2400" baseline="52000" dirty="0" smtClean="0"/>
              <a:t>18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electrons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HOLE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Hole: </a:t>
            </a:r>
            <a:r>
              <a:rPr lang="tr-TR" dirty="0" err="1" smtClean="0"/>
              <a:t>Absence</a:t>
            </a:r>
            <a:r>
              <a:rPr lang="tr-TR" dirty="0" smtClean="0"/>
              <a:t> of an </a:t>
            </a:r>
            <a:r>
              <a:rPr lang="tr-TR" dirty="0" err="1" smtClean="0"/>
              <a:t>electron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14620"/>
            <a:ext cx="8286808" cy="372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ELECTRON FLOW AND CURRENT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403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Oval"/>
          <p:cNvSpPr/>
          <p:nvPr/>
        </p:nvSpPr>
        <p:spPr>
          <a:xfrm>
            <a:off x="6429388" y="5072074"/>
            <a:ext cx="2500330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4357686" y="5715016"/>
            <a:ext cx="4548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BE CAREFUL HERE!...</a:t>
            </a:r>
            <a:endParaRPr lang="tr-TR" sz="4000" b="1" dirty="0">
              <a:solidFill>
                <a:srgbClr val="FF0000"/>
              </a:solidFill>
            </a:endParaRPr>
          </a:p>
        </p:txBody>
      </p:sp>
      <p:cxnSp>
        <p:nvCxnSpPr>
          <p:cNvPr id="8" name="7 Düz Ok Bağlayıcısı"/>
          <p:cNvCxnSpPr>
            <a:stCxn id="6" idx="0"/>
            <a:endCxn id="5" idx="3"/>
          </p:cNvCxnSpPr>
          <p:nvPr/>
        </p:nvCxnSpPr>
        <p:spPr>
          <a:xfrm rot="5400000" flipH="1" flipV="1">
            <a:off x="6544599" y="5464063"/>
            <a:ext cx="338061" cy="163847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ELECTRON FLOW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214422"/>
            <a:ext cx="4219575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>VOLTAGE SOURCE – MECHANICAL ANALOGY</a:t>
            </a:r>
            <a:endParaRPr lang="tr-TR" sz="3600" b="1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41" y="1142984"/>
            <a:ext cx="8048625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COMMONLY USED PREFIXES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285860"/>
            <a:ext cx="581907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</a:rPr>
              <a:t>Homework</a:t>
            </a:r>
            <a:r>
              <a:rPr lang="tr-TR" b="1" dirty="0" smtClean="0">
                <a:solidFill>
                  <a:srgbClr val="0070C0"/>
                </a:solidFill>
              </a:rPr>
              <a:t> #2 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“</a:t>
            </a:r>
            <a:r>
              <a:rPr lang="tr-TR" dirty="0" err="1" smtClean="0"/>
              <a:t>Smart</a:t>
            </a:r>
            <a:r>
              <a:rPr lang="tr-TR" dirty="0" smtClean="0"/>
              <a:t>”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quite</a:t>
            </a:r>
            <a:r>
              <a:rPr lang="tr-TR" dirty="0" smtClean="0"/>
              <a:t> popular </a:t>
            </a:r>
            <a:r>
              <a:rPr lang="tr-TR" dirty="0" err="1" smtClean="0"/>
              <a:t>nowadays</a:t>
            </a:r>
            <a:r>
              <a:rPr lang="tr-TR" dirty="0" smtClean="0"/>
              <a:t>;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hence</a:t>
            </a:r>
            <a:r>
              <a:rPr lang="tr-TR" dirty="0" smtClean="0"/>
              <a:t>, </a:t>
            </a:r>
            <a:r>
              <a:rPr lang="tr-TR" dirty="0" err="1" smtClean="0"/>
              <a:t>smart</a:t>
            </a:r>
            <a:r>
              <a:rPr lang="tr-TR" dirty="0" smtClean="0"/>
              <a:t> </a:t>
            </a:r>
            <a:r>
              <a:rPr lang="tr-TR" dirty="0" err="1" smtClean="0"/>
              <a:t>electrical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electronic</a:t>
            </a:r>
            <a:r>
              <a:rPr lang="tr-TR" dirty="0" smtClean="0"/>
              <a:t> </a:t>
            </a:r>
            <a:r>
              <a:rPr lang="tr-TR" dirty="0" err="1" smtClean="0"/>
              <a:t>appliances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quite</a:t>
            </a:r>
            <a:r>
              <a:rPr lang="tr-TR" dirty="0" smtClean="0"/>
              <a:t> </a:t>
            </a:r>
            <a:r>
              <a:rPr lang="tr-TR" dirty="0" err="1" smtClean="0"/>
              <a:t>critical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Choose</a:t>
            </a:r>
            <a:r>
              <a:rPr lang="tr-TR" dirty="0" smtClean="0"/>
              <a:t> 5 </a:t>
            </a:r>
            <a:r>
              <a:rPr lang="tr-TR" dirty="0" err="1" smtClean="0"/>
              <a:t>smart</a:t>
            </a:r>
            <a:r>
              <a:rPr lang="tr-TR" dirty="0" smtClean="0"/>
              <a:t> </a:t>
            </a:r>
            <a:r>
              <a:rPr lang="tr-TR" dirty="0" err="1" smtClean="0"/>
              <a:t>electrical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electronic</a:t>
            </a:r>
            <a:r>
              <a:rPr lang="tr-TR" dirty="0" smtClean="0"/>
              <a:t> </a:t>
            </a:r>
            <a:r>
              <a:rPr lang="tr-TR" dirty="0" err="1" smtClean="0"/>
              <a:t>appliances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appliance</a:t>
            </a:r>
            <a:r>
              <a:rPr lang="tr-TR" dirty="0" smtClean="0"/>
              <a:t>, </a:t>
            </a:r>
            <a:r>
              <a:rPr lang="tr-TR" dirty="0" err="1" smtClean="0"/>
              <a:t>explain</a:t>
            </a:r>
            <a:r>
              <a:rPr lang="tr-TR" dirty="0" smtClean="0"/>
              <a:t> in </a:t>
            </a:r>
            <a:r>
              <a:rPr lang="tr-TR" dirty="0" err="1" smtClean="0"/>
              <a:t>what</a:t>
            </a:r>
            <a:r>
              <a:rPr lang="tr-TR" dirty="0" smtClean="0"/>
              <a:t> sense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appliance</a:t>
            </a:r>
            <a:r>
              <a:rPr lang="tr-TR" dirty="0" smtClean="0"/>
              <a:t> is “</a:t>
            </a:r>
            <a:r>
              <a:rPr lang="tr-TR" dirty="0" err="1" smtClean="0"/>
              <a:t>smart</a:t>
            </a:r>
            <a:r>
              <a:rPr lang="tr-TR" dirty="0" smtClean="0"/>
              <a:t>”!...</a:t>
            </a:r>
          </a:p>
          <a:p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guess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investigate</a:t>
            </a:r>
            <a:r>
              <a:rPr lang="tr-TR" dirty="0" smtClean="0"/>
              <a:t>)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underlying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</a:t>
            </a:r>
            <a:r>
              <a:rPr lang="tr-TR" dirty="0" err="1" smtClean="0"/>
              <a:t>principle</a:t>
            </a:r>
            <a:r>
              <a:rPr lang="tr-TR" dirty="0" smtClean="0"/>
              <a:t> of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appliance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chosen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Scilab</a:t>
            </a:r>
            <a:r>
              <a:rPr lang="tr-TR" dirty="0" smtClean="0"/>
              <a:t> </a:t>
            </a:r>
            <a:r>
              <a:rPr lang="tr-TR" dirty="0" err="1" smtClean="0"/>
              <a:t>Assignment</a:t>
            </a:r>
            <a:r>
              <a:rPr lang="tr-TR" dirty="0" smtClean="0"/>
              <a:t> #3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21497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b="1" dirty="0" smtClean="0"/>
              <a:t>STEP 1</a:t>
            </a:r>
          </a:p>
          <a:p>
            <a:r>
              <a:rPr lang="tr-TR" b="1" dirty="0" smtClean="0"/>
              <a:t>STEP 1a. </a:t>
            </a:r>
            <a:r>
              <a:rPr lang="tr-TR" dirty="0" err="1" smtClean="0"/>
              <a:t>Create</a:t>
            </a:r>
            <a:r>
              <a:rPr lang="tr-TR" dirty="0" smtClean="0"/>
              <a:t> a 3x3 </a:t>
            </a:r>
            <a:r>
              <a:rPr lang="tr-TR" dirty="0" err="1" smtClean="0"/>
              <a:t>matrix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); name it as A.</a:t>
            </a:r>
          </a:p>
          <a:p>
            <a:r>
              <a:rPr lang="tr-TR" b="1" dirty="0" smtClean="0"/>
              <a:t>STEP 1b. </a:t>
            </a:r>
            <a:r>
              <a:rPr lang="tr-TR" dirty="0" err="1" smtClean="0"/>
              <a:t>Create</a:t>
            </a:r>
            <a:r>
              <a:rPr lang="tr-TR" dirty="0" smtClean="0"/>
              <a:t> a 3x1 </a:t>
            </a:r>
            <a:r>
              <a:rPr lang="tr-TR" dirty="0" err="1" smtClean="0"/>
              <a:t>matrix</a:t>
            </a:r>
            <a:r>
              <a:rPr lang="tr-TR" dirty="0" smtClean="0"/>
              <a:t> (i.e. a </a:t>
            </a:r>
            <a:r>
              <a:rPr lang="tr-TR" dirty="0" err="1" smtClean="0"/>
              <a:t>column</a:t>
            </a:r>
            <a:r>
              <a:rPr lang="tr-TR" dirty="0" smtClean="0"/>
              <a:t> </a:t>
            </a:r>
            <a:r>
              <a:rPr lang="tr-TR" dirty="0" err="1" smtClean="0"/>
              <a:t>vector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rows</a:t>
            </a:r>
            <a:r>
              <a:rPr lang="tr-TR" dirty="0" smtClean="0"/>
              <a:t>); name it as b1.</a:t>
            </a:r>
          </a:p>
          <a:p>
            <a:r>
              <a:rPr lang="tr-TR" b="1" dirty="0" smtClean="0"/>
              <a:t>STEP 1c. </a:t>
            </a:r>
            <a:r>
              <a:rPr lang="tr-TR" dirty="0" err="1" smtClean="0"/>
              <a:t>Consider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 A x = b1</a:t>
            </a:r>
          </a:p>
          <a:p>
            <a:r>
              <a:rPr lang="tr-TR" b="1" dirty="0" smtClean="0"/>
              <a:t>STEP 1d. </a:t>
            </a:r>
            <a:r>
              <a:rPr lang="tr-TR" dirty="0" err="1" smtClean="0"/>
              <a:t>Solve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b="1" dirty="0" smtClean="0"/>
              <a:t>STEP 2</a:t>
            </a:r>
          </a:p>
          <a:p>
            <a:r>
              <a:rPr lang="tr-TR" b="1" dirty="0" smtClean="0"/>
              <a:t>STEP 2a. </a:t>
            </a:r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create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3x1 </a:t>
            </a:r>
            <a:r>
              <a:rPr lang="tr-TR" dirty="0" err="1" smtClean="0"/>
              <a:t>matrix</a:t>
            </a:r>
            <a:r>
              <a:rPr lang="tr-TR" dirty="0" smtClean="0"/>
              <a:t> (i.e. a </a:t>
            </a:r>
            <a:r>
              <a:rPr lang="tr-TR" dirty="0" err="1" smtClean="0"/>
              <a:t>column</a:t>
            </a:r>
            <a:r>
              <a:rPr lang="tr-TR" dirty="0" smtClean="0"/>
              <a:t> </a:t>
            </a:r>
            <a:r>
              <a:rPr lang="tr-TR" dirty="0" err="1" smtClean="0"/>
              <a:t>vector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rows</a:t>
            </a:r>
            <a:r>
              <a:rPr lang="tr-TR" dirty="0" smtClean="0"/>
              <a:t>); name it as b2.</a:t>
            </a:r>
          </a:p>
          <a:p>
            <a:r>
              <a:rPr lang="tr-TR" b="1" dirty="0" smtClean="0"/>
              <a:t>STEP 2b. </a:t>
            </a:r>
            <a:r>
              <a:rPr lang="tr-TR" dirty="0" err="1" smtClean="0"/>
              <a:t>Consider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 A x = b2</a:t>
            </a:r>
          </a:p>
          <a:p>
            <a:r>
              <a:rPr lang="tr-TR" b="1" dirty="0" smtClean="0"/>
              <a:t>STEP 2c. </a:t>
            </a:r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solve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b="1" dirty="0" smtClean="0"/>
              <a:t>STEP 3</a:t>
            </a:r>
          </a:p>
          <a:p>
            <a:r>
              <a:rPr lang="tr-TR" b="1" dirty="0" smtClean="0"/>
              <a:t>STEP 3a. </a:t>
            </a:r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create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3x1 </a:t>
            </a:r>
            <a:r>
              <a:rPr lang="tr-TR" dirty="0" err="1" smtClean="0"/>
              <a:t>matrix</a:t>
            </a:r>
            <a:r>
              <a:rPr lang="tr-TR" dirty="0" smtClean="0"/>
              <a:t> (i.e. a </a:t>
            </a:r>
            <a:r>
              <a:rPr lang="tr-TR" dirty="0" err="1" smtClean="0"/>
              <a:t>column</a:t>
            </a:r>
            <a:r>
              <a:rPr lang="tr-TR" dirty="0" smtClean="0"/>
              <a:t> </a:t>
            </a:r>
            <a:r>
              <a:rPr lang="tr-TR" dirty="0" err="1" smtClean="0"/>
              <a:t>vector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rows</a:t>
            </a:r>
            <a:r>
              <a:rPr lang="tr-TR" dirty="0" smtClean="0"/>
              <a:t>); name it as </a:t>
            </a:r>
            <a:r>
              <a:rPr lang="tr-TR" dirty="0" smtClean="0"/>
              <a:t>b3.</a:t>
            </a:r>
            <a:endParaRPr lang="tr-TR" dirty="0" smtClean="0"/>
          </a:p>
          <a:p>
            <a:r>
              <a:rPr lang="tr-TR" b="1" dirty="0" smtClean="0"/>
              <a:t>STEP 3b. </a:t>
            </a:r>
            <a:r>
              <a:rPr lang="tr-TR" dirty="0" err="1" smtClean="0"/>
              <a:t>Consider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 A x = </a:t>
            </a:r>
            <a:r>
              <a:rPr lang="tr-TR" dirty="0" smtClean="0"/>
              <a:t>b3</a:t>
            </a:r>
            <a:endParaRPr lang="tr-TR" dirty="0" smtClean="0"/>
          </a:p>
          <a:p>
            <a:r>
              <a:rPr lang="tr-TR" b="1" dirty="0" smtClean="0"/>
              <a:t>STEP 3c. </a:t>
            </a:r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tr-TR" dirty="0" err="1" smtClean="0"/>
              <a:t>solve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HINT: </a:t>
            </a:r>
            <a:r>
              <a:rPr lang="tr-TR" dirty="0" smtClean="0">
                <a:solidFill>
                  <a:srgbClr val="FF0000"/>
                </a:solidFill>
              </a:rPr>
              <a:t>Be </a:t>
            </a:r>
            <a:r>
              <a:rPr lang="tr-TR" dirty="0" err="1" smtClean="0">
                <a:solidFill>
                  <a:srgbClr val="FF0000"/>
                </a:solidFill>
              </a:rPr>
              <a:t>clever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careful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throughout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Steps</a:t>
            </a:r>
            <a:r>
              <a:rPr lang="tr-TR" dirty="0" smtClean="0">
                <a:solidFill>
                  <a:srgbClr val="FF0000"/>
                </a:solidFill>
              </a:rPr>
              <a:t> 2 </a:t>
            </a:r>
            <a:r>
              <a:rPr lang="tr-TR" dirty="0" err="1" smtClean="0">
                <a:solidFill>
                  <a:srgbClr val="FF0000"/>
                </a:solidFill>
              </a:rPr>
              <a:t>and</a:t>
            </a:r>
            <a:r>
              <a:rPr lang="tr-TR" dirty="0" smtClean="0">
                <a:solidFill>
                  <a:srgbClr val="FF0000"/>
                </a:solidFill>
              </a:rPr>
              <a:t> 3.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288</Words>
  <Application>Microsoft Office PowerPoint</Application>
  <PresentationFormat>Ekran Gösterisi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CURRENT</vt:lpstr>
      <vt:lpstr>ELECTRIC CHARGES</vt:lpstr>
      <vt:lpstr>HOLE</vt:lpstr>
      <vt:lpstr>ELECTRON FLOW AND CURRENT</vt:lpstr>
      <vt:lpstr>ELECTRON FLOW</vt:lpstr>
      <vt:lpstr>VOLTAGE SOURCE – MECHANICAL ANALOGY</vt:lpstr>
      <vt:lpstr>COMMONLY USED PREFIXES</vt:lpstr>
      <vt:lpstr>Homework #2 </vt:lpstr>
      <vt:lpstr>Scilab Assignment #3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MATTER, ELEMENTS, AND COMPOUNDS</dc:title>
  <dc:creator>Egemen</dc:creator>
  <cp:lastModifiedBy>Egemen</cp:lastModifiedBy>
  <cp:revision>33</cp:revision>
  <dcterms:created xsi:type="dcterms:W3CDTF">2016-10-11T13:18:00Z</dcterms:created>
  <dcterms:modified xsi:type="dcterms:W3CDTF">2016-10-19T09:17:20Z</dcterms:modified>
</cp:coreProperties>
</file>