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092" r:id="rId4"/>
    <p:sldId id="1083" r:id="rId5"/>
    <p:sldId id="1084" r:id="rId6"/>
    <p:sldId id="1093" r:id="rId7"/>
    <p:sldId id="1094" r:id="rId8"/>
    <p:sldId id="1095" r:id="rId9"/>
    <p:sldId id="1096" r:id="rId10"/>
    <p:sldId id="1097" r:id="rId11"/>
    <p:sldId id="1099" r:id="rId12"/>
    <p:sldId id="1098" r:id="rId13"/>
    <p:sldId id="109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1471" autoAdjust="0"/>
  </p:normalViewPr>
  <p:slideViewPr>
    <p:cSldViewPr snapToGrid="0">
      <p:cViewPr varScale="1">
        <p:scale>
          <a:sx n="37" d="100"/>
          <a:sy n="37" d="100"/>
        </p:scale>
        <p:origin x="608" y="4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Bilgisi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Türkay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TÜDEŞ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581150"/>
            <a:ext cx="76009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 Pratik Jeodezi, Prof. Dr. Erdoğan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Özbenli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Trabzon, 2001.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Bilgisi, Doç. Dr. İbrahim Koç, İstanbul, 1998.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Uygulamaları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Kentsel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Düzenlemesi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Ankara, 2019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Bayrak, T., 2011. Ölçme Bilgisi Ders Notları, Gümüşhane Üniversitesi.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492990"/>
            <a:ext cx="74737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5. Hafta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err="1" smtClean="0"/>
              <a:t>Teodolit</a:t>
            </a:r>
            <a:r>
              <a:rPr lang="tr-TR" sz="2400" b="1" dirty="0"/>
              <a:t>, </a:t>
            </a:r>
            <a:r>
              <a:rPr lang="tr-TR" sz="2400" b="1" dirty="0" smtClean="0"/>
              <a:t>Takeometre, Total Station, Açı Ölçüsü ve Uygulamaları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08669" y="1483813"/>
            <a:ext cx="72303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+mj-lt"/>
              </a:rPr>
              <a:t>Uzunluk, açı ve yükseklik ölçmeye yarayan elektronik ölçüm cihazıdır. Cihazdan gönderilen lazer ya da </a:t>
            </a:r>
            <a:r>
              <a:rPr lang="tr-TR" sz="2000" dirty="0" err="1">
                <a:latin typeface="+mj-lt"/>
              </a:rPr>
              <a:t>infrared</a:t>
            </a:r>
            <a:r>
              <a:rPr lang="tr-TR" sz="2000" dirty="0">
                <a:latin typeface="+mj-lt"/>
              </a:rPr>
              <a:t> ışın, reflektörden yansıtılır, aletin içindeki bilgisayar ışığın gidip gelme hızından yararlanarak mesafe hesaplar. Reflektörün yüksekliği ve aletin kurulu olduğu sehpanın yüksekliği dikkate alınarak, genelde </a:t>
            </a:r>
            <a:r>
              <a:rPr lang="tr-TR" sz="2000" dirty="0" err="1">
                <a:latin typeface="+mj-lt"/>
              </a:rPr>
              <a:t>x,y,z</a:t>
            </a:r>
            <a:r>
              <a:rPr lang="tr-TR" sz="2000" dirty="0">
                <a:latin typeface="+mj-lt"/>
              </a:rPr>
              <a:t> değeri bilinen bir noktadan gözlem yapıldığı için gözlenen noktanın </a:t>
            </a:r>
            <a:r>
              <a:rPr lang="tr-TR" sz="2000" dirty="0" err="1">
                <a:latin typeface="+mj-lt"/>
              </a:rPr>
              <a:t>xyz</a:t>
            </a:r>
            <a:r>
              <a:rPr lang="tr-TR" sz="2000" dirty="0">
                <a:latin typeface="+mj-lt"/>
              </a:rPr>
              <a:t>' sine ulaşılabilir. </a:t>
            </a:r>
          </a:p>
          <a:p>
            <a:pPr algn="just"/>
            <a:r>
              <a:rPr lang="tr-TR" sz="2000" dirty="0">
                <a:latin typeface="+mj-lt"/>
              </a:rPr>
              <a:t>Yatay ve düşey açı ölçümlerini sürekli ve otomatik olarak yapabilen, mm hassasiyetinde mesafe okuyabilen, hesaplanmış sonuçları anında ekranda gösterebilen ve hafızaya kayıt edebilen cihazlara Total Station denir</a:t>
            </a:r>
            <a:r>
              <a:rPr lang="tr-TR" sz="2000" dirty="0" smtClean="0">
                <a:latin typeface="+mj-lt"/>
              </a:rPr>
              <a:t>.</a:t>
            </a:r>
            <a:endParaRPr lang="tr-T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91851" y="1606362"/>
            <a:ext cx="73717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+mj-lt"/>
              </a:rPr>
              <a:t>Lazerli </a:t>
            </a:r>
            <a:r>
              <a:rPr lang="tr-TR" sz="2000" dirty="0">
                <a:latin typeface="+mj-lt"/>
              </a:rPr>
              <a:t>mesafe okuyan Reflektörsüz Total </a:t>
            </a:r>
            <a:r>
              <a:rPr lang="tr-TR" sz="2000" dirty="0" err="1">
                <a:latin typeface="+mj-lt"/>
              </a:rPr>
              <a:t>Stationlar</a:t>
            </a:r>
            <a:r>
              <a:rPr lang="tr-TR" sz="2000" dirty="0">
                <a:latin typeface="+mj-lt"/>
              </a:rPr>
              <a:t> bir çok inşaat uygulamalarında tercih edilmektedir. Tek kişilik kullanım olanağı sağlaması, ulaşılması zor hedeflere lazerli ölçüm kolaylığı sağlaması reflektörsüz total </a:t>
            </a:r>
            <a:r>
              <a:rPr lang="tr-TR" sz="2000" dirty="0" err="1">
                <a:latin typeface="+mj-lt"/>
              </a:rPr>
              <a:t>station</a:t>
            </a:r>
            <a:r>
              <a:rPr lang="tr-TR" sz="2000" dirty="0">
                <a:latin typeface="+mj-lt"/>
              </a:rPr>
              <a:t> cihazlarının önemini arttırmıştır. Harita, mimarlık, maden firmaları tarafından tercih edilmektedir</a:t>
            </a:r>
            <a:r>
              <a:rPr lang="tr-TR" sz="2000" dirty="0" smtClean="0">
                <a:latin typeface="+mj-lt"/>
              </a:rPr>
              <a:t>.</a:t>
            </a:r>
            <a:endParaRPr lang="tr-T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7010" y="1380118"/>
            <a:ext cx="7371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+mj-lt"/>
              </a:rPr>
              <a:t>Total </a:t>
            </a:r>
            <a:r>
              <a:rPr lang="tr-TR" dirty="0">
                <a:latin typeface="+mj-lt"/>
              </a:rPr>
              <a:t>Station Nasıl Kullanılır: Ahşap sehpa kurulur, cihaz bağlama vidası ile bağlanır. Elektronik düzeç ve Lazer </a:t>
            </a:r>
            <a:r>
              <a:rPr lang="tr-TR" dirty="0" err="1">
                <a:latin typeface="+mj-lt"/>
              </a:rPr>
              <a:t>şakül</a:t>
            </a:r>
            <a:r>
              <a:rPr lang="tr-TR" dirty="0">
                <a:latin typeface="+mj-lt"/>
              </a:rPr>
              <a:t> yardımı ile cihazın poligon noktasının üstüne kurulumu sağlanır. İstasyon ayarı için durulan nokta , alet yüksekliği, reflektör yüksekliği , bakılan nokta değerleri girilir ve bakılan noktaya ölçme yapılır. Menüden uygun program seçilerek ölçüme devam edilir. Kayıt edilen noktalar kablo, Bluetooth veya USB bellek yardımı ile bilgisayara </a:t>
            </a:r>
            <a:r>
              <a:rPr lang="tr-TR" dirty="0" err="1">
                <a:latin typeface="+mj-lt"/>
              </a:rPr>
              <a:t>aktarılabilir.Tüm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cad</a:t>
            </a:r>
            <a:r>
              <a:rPr lang="tr-TR" dirty="0">
                <a:latin typeface="+mj-lt"/>
              </a:rPr>
              <a:t> programlarının formatında veri alınabilir. total </a:t>
            </a:r>
            <a:r>
              <a:rPr lang="tr-TR" dirty="0" err="1">
                <a:latin typeface="+mj-lt"/>
              </a:rPr>
              <a:t>stationlarda</a:t>
            </a:r>
            <a:r>
              <a:rPr lang="tr-TR" dirty="0">
                <a:latin typeface="+mj-lt"/>
              </a:rPr>
              <a:t> indirgeme işlemi yapılabilir</a:t>
            </a:r>
            <a:r>
              <a:rPr lang="tr-TR" dirty="0" smtClean="0">
                <a:latin typeface="+mj-lt"/>
              </a:rPr>
              <a:t>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25863" y="1521521"/>
            <a:ext cx="73717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+mj-lt"/>
              </a:rPr>
              <a:t>Total </a:t>
            </a:r>
            <a:r>
              <a:rPr lang="tr-TR" dirty="0">
                <a:latin typeface="+mj-lt"/>
              </a:rPr>
              <a:t>Station </a:t>
            </a:r>
            <a:r>
              <a:rPr lang="tr-TR" dirty="0" smtClean="0">
                <a:latin typeface="+mj-lt"/>
              </a:rPr>
              <a:t>Kalibrasyonu: </a:t>
            </a:r>
            <a:r>
              <a:rPr lang="tr-TR" dirty="0">
                <a:latin typeface="+mj-lt"/>
              </a:rPr>
              <a:t>Uzun süreli taşıma , zamanla kullanım, ani hava sıcaklık değişmeleri gibi nedenler cihazlarda </a:t>
            </a:r>
            <a:r>
              <a:rPr lang="tr-TR" dirty="0" err="1">
                <a:latin typeface="+mj-lt"/>
              </a:rPr>
              <a:t>kolimasyon</a:t>
            </a:r>
            <a:r>
              <a:rPr lang="tr-TR" dirty="0">
                <a:latin typeface="+mj-lt"/>
              </a:rPr>
              <a:t> ayarlarının bozulmasına neden olabilir</a:t>
            </a:r>
            <a:r>
              <a:rPr lang="tr-TR" dirty="0" smtClean="0">
                <a:latin typeface="+mj-lt"/>
              </a:rPr>
              <a:t>. Teknik </a:t>
            </a:r>
            <a:r>
              <a:rPr lang="tr-TR" dirty="0">
                <a:latin typeface="+mj-lt"/>
              </a:rPr>
              <a:t>servisimize gelen cihazlar hassas </a:t>
            </a:r>
            <a:r>
              <a:rPr lang="tr-TR" dirty="0" err="1">
                <a:latin typeface="+mj-lt"/>
              </a:rPr>
              <a:t>kolimatör</a:t>
            </a:r>
            <a:r>
              <a:rPr lang="tr-TR" dirty="0">
                <a:latin typeface="+mj-lt"/>
              </a:rPr>
              <a:t> cihazları ile total </a:t>
            </a:r>
            <a:r>
              <a:rPr lang="tr-TR" dirty="0" err="1">
                <a:latin typeface="+mj-lt"/>
              </a:rPr>
              <a:t>stationların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kolimasyon</a:t>
            </a:r>
            <a:r>
              <a:rPr lang="tr-TR" dirty="0">
                <a:latin typeface="+mj-lt"/>
              </a:rPr>
              <a:t> yarları yapılır. Total </a:t>
            </a:r>
            <a:r>
              <a:rPr lang="tr-TR" dirty="0" err="1">
                <a:latin typeface="+mj-lt"/>
              </a:rPr>
              <a:t>station</a:t>
            </a:r>
            <a:r>
              <a:rPr lang="tr-TR" dirty="0">
                <a:latin typeface="+mj-lt"/>
              </a:rPr>
              <a:t> tamiri aşamasında yapılan işlemler: Düzeç ayarı, </a:t>
            </a:r>
            <a:r>
              <a:rPr lang="tr-TR" dirty="0" err="1">
                <a:latin typeface="+mj-lt"/>
              </a:rPr>
              <a:t>Kolimasyon</a:t>
            </a:r>
            <a:r>
              <a:rPr lang="tr-TR" dirty="0">
                <a:latin typeface="+mj-lt"/>
              </a:rPr>
              <a:t> ayarı, </a:t>
            </a:r>
            <a:r>
              <a:rPr lang="tr-TR" dirty="0" err="1" smtClean="0">
                <a:latin typeface="+mj-lt"/>
              </a:rPr>
              <a:t>şakül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ayarı, </a:t>
            </a:r>
            <a:r>
              <a:rPr lang="tr-TR" dirty="0" err="1">
                <a:latin typeface="+mj-lt"/>
              </a:rPr>
              <a:t>Tribrah</a:t>
            </a:r>
            <a:r>
              <a:rPr lang="tr-TR" dirty="0">
                <a:latin typeface="+mj-lt"/>
              </a:rPr>
              <a:t> kontrol ve tamiri, genel bakım ve kalibrasyon ayarları. </a:t>
            </a:r>
            <a:r>
              <a:rPr lang="tr-TR" dirty="0" err="1">
                <a:latin typeface="+mj-lt"/>
              </a:rPr>
              <a:t>Leica</a:t>
            </a:r>
            <a:r>
              <a:rPr lang="tr-TR" dirty="0">
                <a:latin typeface="+mj-lt"/>
              </a:rPr>
              <a:t> Yetkili Teknik servisimizde total </a:t>
            </a:r>
            <a:r>
              <a:rPr lang="tr-TR" dirty="0" err="1">
                <a:latin typeface="+mj-lt"/>
              </a:rPr>
              <a:t>station'ların</a:t>
            </a:r>
            <a:r>
              <a:rPr lang="tr-TR" dirty="0">
                <a:latin typeface="+mj-lt"/>
              </a:rPr>
              <a:t> tüm tamirleri yapılmaktadır. Cihazların açı ayarları optik </a:t>
            </a:r>
            <a:r>
              <a:rPr lang="tr-TR" dirty="0" err="1">
                <a:latin typeface="+mj-lt"/>
              </a:rPr>
              <a:t>kolimatör</a:t>
            </a:r>
            <a:r>
              <a:rPr lang="tr-TR" dirty="0">
                <a:latin typeface="+mj-lt"/>
              </a:rPr>
              <a:t> ile yapılmaktadır. kameralı robotik sistemle cihazların açı dairesi temizliği kontrol edilmektedir.</a:t>
            </a:r>
            <a:endParaRPr lang="tr-TR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96" y="1489435"/>
            <a:ext cx="5832826" cy="40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75" y="1621410"/>
            <a:ext cx="4701176" cy="37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b="1" dirty="0" err="1" smtClean="0">
                <a:solidFill>
                  <a:srgbClr val="002060"/>
                </a:solidFill>
              </a:rPr>
              <a:t>Teodolit</a:t>
            </a:r>
            <a:r>
              <a:rPr lang="tr-TR" b="1" dirty="0" smtClean="0">
                <a:solidFill>
                  <a:srgbClr val="002060"/>
                </a:solidFill>
              </a:rPr>
              <a:t>, Takeometre, Total Station, Açı Ölçüsü ve Uygulamaları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1728787"/>
            <a:ext cx="78200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12827</TotalTime>
  <Words>474</Words>
  <Application>Microsoft Office PowerPoint</Application>
  <PresentationFormat>Ekran Gösterisi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Yeşim Aliefendioğlu</cp:lastModifiedBy>
  <cp:revision>832</cp:revision>
  <cp:lastPrinted>2016-10-24T07:53:35Z</cp:lastPrinted>
  <dcterms:created xsi:type="dcterms:W3CDTF">2016-09-18T09:35:24Z</dcterms:created>
  <dcterms:modified xsi:type="dcterms:W3CDTF">2020-03-06T13:16:14Z</dcterms:modified>
</cp:coreProperties>
</file>