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BBC9A-15D1-4C97-8C12-0D8363B5FEC3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96251-46BD-4A1D-A12F-0BF116CAD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4704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BBC9A-15D1-4C97-8C12-0D8363B5FEC3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96251-46BD-4A1D-A12F-0BF116CAD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3853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BBC9A-15D1-4C97-8C12-0D8363B5FEC3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96251-46BD-4A1D-A12F-0BF116CAD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962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BBC9A-15D1-4C97-8C12-0D8363B5FEC3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96251-46BD-4A1D-A12F-0BF116CAD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9409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BBC9A-15D1-4C97-8C12-0D8363B5FEC3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96251-46BD-4A1D-A12F-0BF116CAD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6617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BBC9A-15D1-4C97-8C12-0D8363B5FEC3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96251-46BD-4A1D-A12F-0BF116CAD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232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BBC9A-15D1-4C97-8C12-0D8363B5FEC3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96251-46BD-4A1D-A12F-0BF116CAD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4281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BBC9A-15D1-4C97-8C12-0D8363B5FEC3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96251-46BD-4A1D-A12F-0BF116CAD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0146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BBC9A-15D1-4C97-8C12-0D8363B5FEC3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96251-46BD-4A1D-A12F-0BF116CAD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843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BBC9A-15D1-4C97-8C12-0D8363B5FEC3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96251-46BD-4A1D-A12F-0BF116CAD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8828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BBC9A-15D1-4C97-8C12-0D8363B5FEC3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96251-46BD-4A1D-A12F-0BF116CAD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002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BBC9A-15D1-4C97-8C12-0D8363B5FEC3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96251-46BD-4A1D-A12F-0BF116CAD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4859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844824"/>
            <a:ext cx="7772400" cy="1470025"/>
          </a:xfrm>
        </p:spPr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Biyokimyasal(Klinik) Analizler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8879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Normal çözeltiler: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Litresinde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iyonize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olabilen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veya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değiştirebilen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 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hidrojen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veya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eşdeğerini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içeren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çözeltilerdir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Normalite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(N)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çözeltinin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litresindeki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çözünmüş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maddenin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eşdeğer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sayısını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ifade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eder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	N = M x TD</a:t>
            </a:r>
          </a:p>
          <a:p>
            <a:pPr marL="0" indent="0">
              <a:buNone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Tesir değerliği: 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Asitlerin ortama verdiği H+ iyonu sayısı, bazların ortama verdiği OH-iyonu sayısı, tuzların ise ortama verdiği veya aldığı elektron sayısına tesir değerliği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denir.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590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hangingPunct="0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Yüzde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Ağırlık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Hacim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( w/v):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100 ml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çözeltideki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çözünen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maddenin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gram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cinsinden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ağırlığını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gösterir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Katı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maddenin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yüzde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çözeltisini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hazırlamak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için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istenilen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kadar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madde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yeterli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miktardaki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çözücüde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çözülerek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ml’ye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tamamlanır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hangingPunct="0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Örneğin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10’luk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hazırlamak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için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10 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yeterli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miktarda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distile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çözülerek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distile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suyla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100 ml ye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tamamlanır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hangingPunct="0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Sıvı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maddenin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ağırlık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olarak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yüzde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çözeltisi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ise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istenilen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yüzdeyi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elde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edecek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şekilde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seyreltme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işlemi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yapılarak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hazırlanır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590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hangingPunct="0"/>
            <a:r>
              <a:rPr lang="en-US" dirty="0" err="1"/>
              <a:t>Yüzde</a:t>
            </a:r>
            <a:r>
              <a:rPr lang="en-US" dirty="0"/>
              <a:t> </a:t>
            </a:r>
            <a:r>
              <a:rPr lang="en-US" dirty="0" err="1"/>
              <a:t>çözeltilerden</a:t>
            </a:r>
            <a:r>
              <a:rPr lang="en-US" dirty="0"/>
              <a:t> </a:t>
            </a:r>
            <a:r>
              <a:rPr lang="en-US" dirty="0" err="1"/>
              <a:t>hareketle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seyreltik</a:t>
            </a:r>
            <a:r>
              <a:rPr lang="en-US" dirty="0"/>
              <a:t> </a:t>
            </a:r>
            <a:r>
              <a:rPr lang="en-US" dirty="0" err="1"/>
              <a:t>çözeltiler</a:t>
            </a:r>
            <a:r>
              <a:rPr lang="en-US" dirty="0"/>
              <a:t> </a:t>
            </a:r>
            <a:r>
              <a:rPr lang="en-US" dirty="0" err="1"/>
              <a:t>hazırlamak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aşağıdaki</a:t>
            </a:r>
            <a:r>
              <a:rPr lang="en-US" dirty="0"/>
              <a:t> </a:t>
            </a:r>
            <a:r>
              <a:rPr lang="en-US" dirty="0" err="1"/>
              <a:t>eşitlikten</a:t>
            </a:r>
            <a:r>
              <a:rPr lang="en-US" dirty="0"/>
              <a:t> </a:t>
            </a:r>
            <a:r>
              <a:rPr lang="en-US" dirty="0" err="1"/>
              <a:t>yararlanılır</a:t>
            </a:r>
            <a:r>
              <a:rPr lang="en-US" dirty="0"/>
              <a:t>:</a:t>
            </a:r>
            <a:endParaRPr lang="tr-TR" dirty="0"/>
          </a:p>
          <a:p>
            <a:pPr marL="0" indent="0" hangingPunct="0">
              <a:buNone/>
            </a:pPr>
            <a:r>
              <a:rPr lang="en-US" dirty="0" smtClean="0"/>
              <a:t>                  </a:t>
            </a:r>
            <a:r>
              <a:rPr lang="en-US" dirty="0"/>
              <a:t>V1  x  C1  = V2  x  </a:t>
            </a:r>
            <a:r>
              <a:rPr lang="en-US" dirty="0" smtClean="0"/>
              <a:t>C2</a:t>
            </a:r>
            <a:endParaRPr lang="tr-TR" dirty="0" smtClean="0"/>
          </a:p>
          <a:p>
            <a:pPr hangingPunct="0"/>
            <a:r>
              <a:rPr lang="tr-TR" dirty="0" smtClean="0"/>
              <a:t>Örneğin: %50’lik </a:t>
            </a:r>
            <a:r>
              <a:rPr lang="tr-TR" dirty="0" err="1" smtClean="0"/>
              <a:t>HCI’den</a:t>
            </a:r>
            <a:r>
              <a:rPr lang="tr-TR" dirty="0" smtClean="0"/>
              <a:t> hareketle %5’lik 20 </a:t>
            </a:r>
            <a:r>
              <a:rPr lang="tr-TR" dirty="0" err="1" smtClean="0"/>
              <a:t>mL</a:t>
            </a:r>
            <a:r>
              <a:rPr lang="tr-TR" dirty="0" smtClean="0"/>
              <a:t> HCI hazırlayınız?</a:t>
            </a:r>
          </a:p>
          <a:p>
            <a:pPr hangingPunct="0"/>
            <a:r>
              <a:rPr lang="tr-TR" dirty="0" smtClean="0"/>
              <a:t>Çözüm:  %50 x V1 = 20 x %5     V1 = 2 </a:t>
            </a:r>
            <a:r>
              <a:rPr lang="tr-TR" dirty="0" err="1" smtClean="0"/>
              <a:t>mL</a:t>
            </a:r>
            <a:endParaRPr lang="tr-TR" dirty="0" smtClean="0"/>
          </a:p>
          <a:p>
            <a:pPr marL="0" indent="0" hangingPunct="0">
              <a:buNone/>
            </a:pPr>
            <a:r>
              <a:rPr lang="tr-TR" dirty="0" smtClean="0"/>
              <a:t>%50’lik HCI çözeltisinden 2 </a:t>
            </a:r>
            <a:r>
              <a:rPr lang="tr-TR" dirty="0" err="1" smtClean="0"/>
              <a:t>mL</a:t>
            </a:r>
            <a:r>
              <a:rPr lang="tr-TR" dirty="0" smtClean="0"/>
              <a:t> alınıp </a:t>
            </a:r>
            <a:r>
              <a:rPr lang="tr-TR" dirty="0" err="1" smtClean="0"/>
              <a:t>distle</a:t>
            </a:r>
            <a:r>
              <a:rPr lang="tr-TR" dirty="0" smtClean="0"/>
              <a:t> su ile 20 </a:t>
            </a:r>
            <a:r>
              <a:rPr lang="tr-TR" dirty="0" err="1" smtClean="0"/>
              <a:t>mL’ye</a:t>
            </a:r>
            <a:r>
              <a:rPr lang="tr-TR" dirty="0" smtClean="0"/>
              <a:t> tamamlanır.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6590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Yüzde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miligram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(mg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Klinik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laboratuvar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sonuçları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çoğunlukla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mg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cinsinden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ifade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edilir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100 ml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çözeltideki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çözünen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maddenin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mg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cinsinden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ağırlığını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ifade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eder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Örneğin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80 mg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glukoz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düzeyi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kanın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her 100 ml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sinde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80 mg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glukoz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bulunduğunu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ifade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eder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6590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Bazı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elektrolit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değerlerinin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yerine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mEq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/L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cinsindenn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verilmesi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klinikte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yaygın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olarak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görülmektedir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Gerekli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dönüşüm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için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aşağıdaki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eşitlikten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yararlanılır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hangingPunc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konsantrasyon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x 10  x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değerlik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 \ atom ağırlığı</a:t>
            </a:r>
          </a:p>
          <a:p>
            <a:pPr marL="0" indent="0" hangingPunc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=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mEq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/L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hangingPunct="0">
              <a:buNone/>
            </a:pPr>
            <a:r>
              <a:rPr lang="en-US" dirty="0" smtClean="0"/>
              <a:t>                               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65907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Analiz Yöntemleri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Kalitatif(nicel) analizler: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ir karışım içerisindeki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maddelerin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miktarlarini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ölçmek için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yapilan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analizdir. 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Gravimetri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volumetri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spektroskopik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yöntemleri örnek olarak verilebilir. 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Biyokimya laboratuvarında kullandığımız kan şekeri tayini,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biüre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deneyi örnek verilebilir. </a:t>
            </a:r>
          </a:p>
        </p:txBody>
      </p:sp>
    </p:spTree>
    <p:extLst>
      <p:ext uri="{BB962C8B-B14F-4D97-AF65-F5344CB8AC3E}">
        <p14:creationId xmlns:p14="http://schemas.microsoft.com/office/powerpoint/2010/main" val="3879858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Analiz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Kalitatif(nitel) analizler: </a:t>
            </a:r>
            <a:r>
              <a:rPr lang="sv-SE" dirty="0" err="1" smtClean="0">
                <a:latin typeface="Times New Roman" pitchFamily="18" charset="0"/>
                <a:cs typeface="Times New Roman" pitchFamily="18" charset="0"/>
              </a:rPr>
              <a:t>Karışımda</a:t>
            </a:r>
            <a:r>
              <a:rPr lang="sv-SE" dirty="0" smtClean="0">
                <a:latin typeface="Times New Roman" pitchFamily="18" charset="0"/>
                <a:cs typeface="Times New Roman" pitchFamily="18" charset="0"/>
              </a:rPr>
              <a:t> neler oldugunu anlamak i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ç</a:t>
            </a:r>
            <a:r>
              <a:rPr lang="sv-SE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sv-SE" smtClean="0">
                <a:latin typeface="Times New Roman" pitchFamily="18" charset="0"/>
                <a:cs typeface="Times New Roman" pitchFamily="18" charset="0"/>
              </a:rPr>
              <a:t>yapılan</a:t>
            </a:r>
            <a:r>
              <a:rPr lang="sv-SE" dirty="0" smtClean="0">
                <a:latin typeface="Times New Roman" pitchFamily="18" charset="0"/>
                <a:cs typeface="Times New Roman" pitchFamily="18" charset="0"/>
              </a:rPr>
              <a:t> analizdir.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Katyon ve anyon analizleri, kütle spektroskopisi örnek verilebilir. 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Biyokimya laboratuvarında kullandığımız idrarda protein aranması,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Nylander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eneyi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Moore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deneyi örnek olarak verilebilir.</a:t>
            </a: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9858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Referanslar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Biyokimya pratik föyü, 2004.</a:t>
            </a:r>
          </a:p>
          <a:p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Tietz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, Klinik Kimyada Temel İlkeler,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Burtis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CA,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Ashwood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ER, 5. baskıdan çeviri, Çeviren Prof. Dr. Diler Aslan, 2005,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Palme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Yayıncılık.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899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Klinik Analiz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Klinik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analiz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hastalıkların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teşhisinde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yararlanmak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amacıyla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çeşitli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biyolojik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materyaller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üzerinde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yapılan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kalitatif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kantitatif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analizleri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kapsar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amaçla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materyal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olarak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idrar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omurilik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sıvısı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daha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az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sıklıkla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da,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mide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duedonum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barsak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sıvıları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amniotik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sıvı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tükrük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v.s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kullanılır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analiz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sonuçları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laboratuvar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bulguları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olarak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isimlendirilir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9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/>
              <a:t>Serum: </a:t>
            </a:r>
            <a:r>
              <a:rPr lang="tr-TR" dirty="0"/>
              <a:t>pıhtı oluşumu sonrasında kandan geriye kalan </a:t>
            </a:r>
            <a:r>
              <a:rPr lang="tr-TR" dirty="0" smtClean="0"/>
              <a:t>sıvıya denir.</a:t>
            </a:r>
          </a:p>
          <a:p>
            <a:r>
              <a:rPr lang="tr-TR" b="1" dirty="0"/>
              <a:t>Plazma</a:t>
            </a:r>
            <a:r>
              <a:rPr lang="tr-TR" b="1" dirty="0" smtClean="0"/>
              <a:t>: </a:t>
            </a:r>
            <a:r>
              <a:rPr lang="tr-TR" dirty="0" err="1" smtClean="0"/>
              <a:t>antikoagulan</a:t>
            </a:r>
            <a:r>
              <a:rPr lang="tr-TR" dirty="0" smtClean="0"/>
              <a:t> konulan tüpe kan alındıktan sonra, </a:t>
            </a:r>
            <a:r>
              <a:rPr lang="tr-TR" dirty="0" err="1" smtClean="0"/>
              <a:t>santrifüjleme</a:t>
            </a:r>
            <a:r>
              <a:rPr lang="tr-TR" dirty="0" smtClean="0"/>
              <a:t> </a:t>
            </a:r>
            <a:r>
              <a:rPr lang="tr-TR" dirty="0"/>
              <a:t>sonrasında geride kalan sıvıya </a:t>
            </a:r>
            <a:r>
              <a:rPr lang="tr-TR" dirty="0" smtClean="0"/>
              <a:t>denir. </a:t>
            </a:r>
          </a:p>
          <a:p>
            <a:r>
              <a:rPr lang="tr-TR" b="1" dirty="0" err="1" smtClean="0"/>
              <a:t>Buffy</a:t>
            </a:r>
            <a:r>
              <a:rPr lang="tr-TR" b="1" dirty="0" smtClean="0"/>
              <a:t> </a:t>
            </a:r>
            <a:r>
              <a:rPr lang="tr-TR" b="1" dirty="0" err="1" smtClean="0"/>
              <a:t>coat</a:t>
            </a:r>
            <a:r>
              <a:rPr lang="tr-TR" b="1" dirty="0" smtClean="0"/>
              <a:t> (beyaz köpük): </a:t>
            </a:r>
            <a:r>
              <a:rPr lang="tr-TR" dirty="0" err="1" smtClean="0"/>
              <a:t>antikoagülanlı</a:t>
            </a:r>
            <a:r>
              <a:rPr lang="tr-TR" dirty="0" smtClean="0"/>
              <a:t> kan </a:t>
            </a:r>
            <a:r>
              <a:rPr lang="tr-TR" dirty="0"/>
              <a:t>santrifüj </a:t>
            </a:r>
            <a:r>
              <a:rPr lang="tr-TR" dirty="0" smtClean="0"/>
              <a:t>edildiğinde </a:t>
            </a:r>
            <a:r>
              <a:rPr lang="tr-TR" dirty="0"/>
              <a:t>altta kırmızı </a:t>
            </a:r>
            <a:r>
              <a:rPr lang="tr-TR" dirty="0" smtClean="0"/>
              <a:t>küreler, </a:t>
            </a:r>
            <a:r>
              <a:rPr lang="tr-TR" dirty="0"/>
              <a:t>üstte plazma olmak üzere iki ana </a:t>
            </a:r>
            <a:r>
              <a:rPr lang="tr-TR" dirty="0" smtClean="0"/>
              <a:t>kısım oluşur. </a:t>
            </a:r>
            <a:r>
              <a:rPr lang="tr-TR" dirty="0"/>
              <a:t>Arada kan pulcukları (</a:t>
            </a:r>
            <a:r>
              <a:rPr lang="tr-TR" dirty="0" err="1"/>
              <a:t>platelet-trombosit</a:t>
            </a:r>
            <a:r>
              <a:rPr lang="tr-TR" dirty="0"/>
              <a:t>)  ve beyaz kürelerden oluşan çok ince bir </a:t>
            </a:r>
            <a:r>
              <a:rPr lang="tr-TR" dirty="0" smtClean="0"/>
              <a:t>hat kalır buna </a:t>
            </a:r>
            <a:r>
              <a:rPr lang="tr-TR" dirty="0" err="1" smtClean="0"/>
              <a:t>buffy</a:t>
            </a:r>
            <a:r>
              <a:rPr lang="tr-TR" dirty="0" smtClean="0"/>
              <a:t> </a:t>
            </a:r>
            <a:r>
              <a:rPr lang="tr-TR" dirty="0" err="1" smtClean="0"/>
              <a:t>coat</a:t>
            </a:r>
            <a:r>
              <a:rPr lang="tr-TR" dirty="0" smtClean="0"/>
              <a:t> denir.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6860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Örnek Toplanması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Örneklerin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toplanmasıyla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ilgili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çok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sayıda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faktör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deneylerin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sonuçlarını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dolaylı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olarak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sonuçların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geçerliliği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değerlendirilmesini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etkileyebilmektedir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590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1) Örnek Alımından Önce Dikkat Edilecek Konular: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Beslenme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şekli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asta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lık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durumu ve hastalıkta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aldığı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ilaçlar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aptığı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eksersizlerinin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şiddeti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materyalinin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günün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hangi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saatinde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alındığı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alınırken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hastanın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duruş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şekli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Gebelik,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Cinsiyet ve yaş. </a:t>
            </a:r>
          </a:p>
          <a:p>
            <a:pPr marL="0" indent="0">
              <a:buNone/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590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2) Örnek alınırken dikkat edilecek konular: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alırken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hastanın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duruş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şekli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ildi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temizlemek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için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kullanılan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maddenin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türü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ygun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damarın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seçimi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venöz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tıkanma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olasılığı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anın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hemoliz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olmaması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alırken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dikkat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edilmesi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gereken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önemli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konulardır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6590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Örnek alınırken dikkat edilecek konular: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eğer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kapiller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damarlardan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alınacaksa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kapiller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tüpe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alınır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Eğer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serum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elde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edilecekse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damardan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alınan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temiz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tüpe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hemoliz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olmayacak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şekilde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yavaşça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boşaltılır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Bunun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için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iğne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enjektörden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çıkarılır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fışkırtmadan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hava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sızdırılarak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boşaltılır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Serumun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kendi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kendine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ayrılması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beklenir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Eğer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plazma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elde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edilecekse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antikoagülan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(oksalat, EDTA)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üzerine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alınır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tüp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çok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yavaş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döndürülerek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karışmaları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sağlanır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590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Laboratuvar Çözeltileri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Biyokimya laboratuvarlarında yapılan işlemler çözeltilerle birlikte gerçekleştirilmektedir. 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Bu yüzden çözelti hazırlamayı, çözelti konsantrasyonlarını ve bunların birbirine dönüşümünü bilmeliyiz.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590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Molar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çözelti: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Litresinde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mol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veya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molekül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gram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ağırlığında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çözünmüş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madde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içeren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çözeltilerdir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/>
              <a:t>Molarite</a:t>
            </a:r>
            <a:r>
              <a:rPr lang="en-US" dirty="0" smtClean="0"/>
              <a:t> </a:t>
            </a:r>
            <a:r>
              <a:rPr lang="en-US" dirty="0"/>
              <a:t>(M), </a:t>
            </a:r>
            <a:r>
              <a:rPr lang="en-US" dirty="0" err="1"/>
              <a:t>çözeltinin</a:t>
            </a:r>
            <a:r>
              <a:rPr lang="en-US" dirty="0"/>
              <a:t> </a:t>
            </a:r>
            <a:r>
              <a:rPr lang="en-US" dirty="0" err="1"/>
              <a:t>litresindeki</a:t>
            </a:r>
            <a:r>
              <a:rPr lang="en-US" dirty="0"/>
              <a:t> </a:t>
            </a:r>
            <a:r>
              <a:rPr lang="en-US" dirty="0" err="1"/>
              <a:t>çözünmüş</a:t>
            </a:r>
            <a:r>
              <a:rPr lang="en-US" dirty="0"/>
              <a:t> </a:t>
            </a:r>
            <a:r>
              <a:rPr lang="en-US" dirty="0" err="1"/>
              <a:t>maddenin</a:t>
            </a:r>
            <a:r>
              <a:rPr lang="en-US" dirty="0"/>
              <a:t> </a:t>
            </a:r>
            <a:r>
              <a:rPr lang="en-US" dirty="0" err="1"/>
              <a:t>mol</a:t>
            </a:r>
            <a:r>
              <a:rPr lang="en-US" dirty="0"/>
              <a:t> </a:t>
            </a:r>
            <a:r>
              <a:rPr lang="en-US" dirty="0" err="1"/>
              <a:t>sayısını</a:t>
            </a:r>
            <a:r>
              <a:rPr lang="en-US" dirty="0"/>
              <a:t> </a:t>
            </a:r>
            <a:r>
              <a:rPr lang="en-US" dirty="0" err="1" smtClean="0"/>
              <a:t>gösteri</a:t>
            </a:r>
            <a:r>
              <a:rPr lang="tr-TR" dirty="0" smtClean="0"/>
              <a:t>r. </a:t>
            </a:r>
          </a:p>
          <a:p>
            <a:pPr marL="0" indent="0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mol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\ litre =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Molarite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59070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716</Words>
  <Application>Microsoft Macintosh PowerPoint</Application>
  <PresentationFormat>On-screen Show (4:3)</PresentationFormat>
  <Paragraphs>63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Ofis Teması</vt:lpstr>
      <vt:lpstr>Biyokimyasal(Klinik) Analizler</vt:lpstr>
      <vt:lpstr>Klinik Analiz</vt:lpstr>
      <vt:lpstr>PowerPoint Presentation</vt:lpstr>
      <vt:lpstr>Örnek Toplanması</vt:lpstr>
      <vt:lpstr>1) Örnek Alımından Önce Dikkat Edilecek Konular:</vt:lpstr>
      <vt:lpstr>2) Örnek alınırken dikkat edilecek konular:</vt:lpstr>
      <vt:lpstr>Örnek alınırken dikkat edilecek konular:</vt:lpstr>
      <vt:lpstr>Laboratuvar Çözeltileri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Analiz Yöntemleri</vt:lpstr>
      <vt:lpstr>Analiz Yöntemleri</vt:lpstr>
      <vt:lpstr>Referanslar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Biyokimyasal(Klinik) Analizler ve Kullanılan Örnekler</dc:title>
  <dc:creator>flx</dc:creator>
  <cp:lastModifiedBy>ecem kaya</cp:lastModifiedBy>
  <cp:revision>21</cp:revision>
  <dcterms:created xsi:type="dcterms:W3CDTF">2017-12-07T13:36:02Z</dcterms:created>
  <dcterms:modified xsi:type="dcterms:W3CDTF">2018-01-26T03:41:03Z</dcterms:modified>
</cp:coreProperties>
</file>