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5646BA3-11BD-4C62-A96C-408ED6A70F4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1630634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646BA3-11BD-4C62-A96C-408ED6A70F4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3219630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646BA3-11BD-4C62-A96C-408ED6A70F4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53855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646BA3-11BD-4C62-A96C-408ED6A70F4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2416381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5646BA3-11BD-4C62-A96C-408ED6A70F4D}"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511444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646BA3-11BD-4C62-A96C-408ED6A70F4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695915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646BA3-11BD-4C62-A96C-408ED6A70F4D}"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1373503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646BA3-11BD-4C62-A96C-408ED6A70F4D}"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1015943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646BA3-11BD-4C62-A96C-408ED6A70F4D}"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31107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646BA3-11BD-4C62-A96C-408ED6A70F4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2577123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646BA3-11BD-4C62-A96C-408ED6A70F4D}"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D8788E-8F71-4EDA-92F3-E611654B9704}" type="slidenum">
              <a:rPr lang="tr-TR" smtClean="0"/>
              <a:t>‹#›</a:t>
            </a:fld>
            <a:endParaRPr lang="tr-TR"/>
          </a:p>
        </p:txBody>
      </p:sp>
    </p:spTree>
    <p:extLst>
      <p:ext uri="{BB962C8B-B14F-4D97-AF65-F5344CB8AC3E}">
        <p14:creationId xmlns:p14="http://schemas.microsoft.com/office/powerpoint/2010/main" val="356204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46BA3-11BD-4C62-A96C-408ED6A70F4D}"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8788E-8F71-4EDA-92F3-E611654B9704}" type="slidenum">
              <a:rPr lang="tr-TR" smtClean="0"/>
              <a:t>‹#›</a:t>
            </a:fld>
            <a:endParaRPr lang="tr-TR"/>
          </a:p>
        </p:txBody>
      </p:sp>
    </p:spTree>
    <p:extLst>
      <p:ext uri="{BB962C8B-B14F-4D97-AF65-F5344CB8AC3E}">
        <p14:creationId xmlns:p14="http://schemas.microsoft.com/office/powerpoint/2010/main" val="38940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19549"/>
            <a:ext cx="9144000" cy="2387600"/>
          </a:xfrm>
        </p:spPr>
        <p:txBody>
          <a:bodyPr/>
          <a:lstStyle/>
          <a:p>
            <a:r>
              <a:rPr lang="tr-TR" dirty="0" smtClean="0"/>
              <a:t>Kervansaray</a:t>
            </a:r>
            <a:endParaRPr lang="tr-TR" dirty="0"/>
          </a:p>
        </p:txBody>
      </p:sp>
      <p:sp>
        <p:nvSpPr>
          <p:cNvPr id="3" name="Alt Başlık 2"/>
          <p:cNvSpPr>
            <a:spLocks noGrp="1"/>
          </p:cNvSpPr>
          <p:nvPr>
            <p:ph type="subTitle" idx="1"/>
          </p:nvPr>
        </p:nvSpPr>
        <p:spPr>
          <a:xfrm>
            <a:off x="1524000" y="2735140"/>
            <a:ext cx="9144000" cy="1655762"/>
          </a:xfrm>
        </p:spPr>
        <p:txBody>
          <a:bodyPr/>
          <a:lstStyle/>
          <a:p>
            <a:r>
              <a:rPr lang="tr-TR" dirty="0" smtClean="0"/>
              <a:t>Kervanların güvenliği ve konaklaması için anayol kenarında tesis edilen vakıf yapıdır.</a:t>
            </a:r>
            <a:endParaRPr lang="tr-TR" dirty="0"/>
          </a:p>
        </p:txBody>
      </p:sp>
    </p:spTree>
    <p:extLst>
      <p:ext uri="{BB962C8B-B14F-4D97-AF65-F5344CB8AC3E}">
        <p14:creationId xmlns:p14="http://schemas.microsoft.com/office/powerpoint/2010/main" val="901451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86238"/>
            <a:ext cx="10515600" cy="4351338"/>
          </a:xfrm>
        </p:spPr>
        <p:txBody>
          <a:bodyPr>
            <a:normAutofit fontScale="77500" lnSpcReduction="20000"/>
          </a:bodyPr>
          <a:lstStyle/>
          <a:p>
            <a:pPr algn="just">
              <a:lnSpc>
                <a:spcPct val="150000"/>
              </a:lnSpc>
            </a:pPr>
            <a:r>
              <a:rPr lang="tr-TR" dirty="0" smtClean="0"/>
              <a:t>Kervansaraylar </a:t>
            </a:r>
            <a:r>
              <a:rPr lang="tr-TR" dirty="0" err="1" smtClean="0"/>
              <a:t>kitâbelerinde</a:t>
            </a:r>
            <a:r>
              <a:rPr lang="tr-TR" dirty="0" smtClean="0"/>
              <a:t> ve kaynaklarda han, </a:t>
            </a:r>
            <a:r>
              <a:rPr lang="tr-TR" dirty="0" err="1" smtClean="0"/>
              <a:t>ribât</a:t>
            </a:r>
            <a:r>
              <a:rPr lang="tr-TR" dirty="0" smtClean="0"/>
              <a:t> olarak da anılmaktadır. Günümüzde han, şehir içinde konaklama ve ticaret amacıyla inşa edilen yapılar için kullanılan bir kelime olmuştur. Hanlar mal yapımı ve ticaret işlerinin birlikte görüldüğü yerlerdi ve isimlerini de burada üretilen mallardan alıyorlardı. Şehirler arasındaki yollar üzerinde yaptırılan ve kuruluşları bakımından çeşitli ihtiyaçları karşılayacak şekilde olanlara ise kervansaray denilmektedir. Kervanlar burada geçici olarak konaklar, beraberlerinde getirdikleri malları pazarlar ve para işlemlerini yaparlardı. </a:t>
            </a:r>
            <a:r>
              <a:rPr lang="tr-TR" dirty="0" err="1" smtClean="0"/>
              <a:t>Ribât</a:t>
            </a:r>
            <a:r>
              <a:rPr lang="tr-TR" dirty="0" smtClean="0"/>
              <a:t> olarak da anılmaları kervansarayların kaynağını işaret etmektedir.</a:t>
            </a:r>
            <a:endParaRPr lang="tr-TR" dirty="0"/>
          </a:p>
        </p:txBody>
      </p:sp>
    </p:spTree>
    <p:extLst>
      <p:ext uri="{BB962C8B-B14F-4D97-AF65-F5344CB8AC3E}">
        <p14:creationId xmlns:p14="http://schemas.microsoft.com/office/powerpoint/2010/main" val="1049785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449" y="994352"/>
            <a:ext cx="10515600" cy="4351338"/>
          </a:xfrm>
        </p:spPr>
        <p:txBody>
          <a:bodyPr>
            <a:normAutofit fontScale="77500" lnSpcReduction="20000"/>
          </a:bodyPr>
          <a:lstStyle/>
          <a:p>
            <a:pPr algn="just">
              <a:lnSpc>
                <a:spcPct val="150000"/>
              </a:lnSpc>
            </a:pPr>
            <a:r>
              <a:rPr lang="tr-TR" dirty="0"/>
              <a:t>Anadolu, Selçuklu hâkimiyetine girmesinin ardından XII. yüzyılın sonlarında milletlerarası ticaretin merkezi olmuştur. Ekonomi politikalarını ve fetihlerini milletlerarası ticaretin konumuna göre düzenleyen Selçuklu sultanları Anadolu’nun bir ucundan diğer ucuna, ana ticaret yollarından ara yollara kadar her alanda kervansaray yaptırmışlardır. Sultanlar ve devlet adamları tarafından inşa ettirilen bu vakıf yapılarında yolcular üç gün boyunca kervansaray kurucusunun misafiri sayılır ve ücret alınmazdı. Selçuklu kervansaraylarında sefer sırasında ordunun konakladığı, yabancı hükümdarların ağırlandığı ve bu yapıların gerektiğinde hapishane ve sığınak olarak da kullanıldığı bilinmektedir.</a:t>
            </a:r>
          </a:p>
        </p:txBody>
      </p:sp>
    </p:spTree>
    <p:extLst>
      <p:ext uri="{BB962C8B-B14F-4D97-AF65-F5344CB8AC3E}">
        <p14:creationId xmlns:p14="http://schemas.microsoft.com/office/powerpoint/2010/main" val="2989170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075" y="1101231"/>
            <a:ext cx="10515600" cy="4351338"/>
          </a:xfrm>
        </p:spPr>
        <p:txBody>
          <a:bodyPr>
            <a:normAutofit lnSpcReduction="10000"/>
          </a:bodyPr>
          <a:lstStyle/>
          <a:p>
            <a:pPr algn="just">
              <a:lnSpc>
                <a:spcPct val="150000"/>
              </a:lnSpc>
            </a:pPr>
            <a:r>
              <a:rPr lang="tr-TR" dirty="0"/>
              <a:t>Selçuklu kervansarayları, kesme taş kaplı ve destek kuleleriyle güçlendirilmiş yüksek duvarlarıyla bir kaleyi andırmaktadır. Bu yapılar, kervanların güvenliği kadar kervanlarla yolculuk yapan kişilerin her türlü ihtiyacını karşılayacak şekilde düzenlenmiştir. Barınma ve yemek imkânlarının yanı sıra hamam, </a:t>
            </a:r>
            <a:r>
              <a:rPr lang="tr-TR" dirty="0" err="1"/>
              <a:t>mescid</a:t>
            </a:r>
            <a:r>
              <a:rPr lang="tr-TR" dirty="0"/>
              <a:t>, </a:t>
            </a:r>
            <a:r>
              <a:rPr lang="tr-TR" dirty="0" err="1"/>
              <a:t>eczahane</a:t>
            </a:r>
            <a:r>
              <a:rPr lang="tr-TR" dirty="0"/>
              <a:t> ve gerektiğinde hekim, fakir yolculara bedava ayakkabı, hayvanlar için yem, nalbant, veteriner, araba tamiri gibi hizmetler sunulmuştur.</a:t>
            </a:r>
          </a:p>
        </p:txBody>
      </p:sp>
    </p:spTree>
    <p:extLst>
      <p:ext uri="{BB962C8B-B14F-4D97-AF65-F5344CB8AC3E}">
        <p14:creationId xmlns:p14="http://schemas.microsoft.com/office/powerpoint/2010/main" val="135269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948" y="1148732"/>
            <a:ext cx="10515600" cy="4351338"/>
          </a:xfrm>
        </p:spPr>
        <p:txBody>
          <a:bodyPr>
            <a:normAutofit fontScale="77500" lnSpcReduction="20000"/>
          </a:bodyPr>
          <a:lstStyle/>
          <a:p>
            <a:pPr algn="just">
              <a:lnSpc>
                <a:spcPct val="150000"/>
              </a:lnSpc>
            </a:pPr>
            <a:r>
              <a:rPr lang="tr-TR" dirty="0"/>
              <a:t>Osmanlı döneminde genellikle yerleşim merkezlerinin ticaretle ilgili bölümlerinde ya da külliyelerin içinde kervansaraylara rastlanmaktadır. Osmanlı devlet politikası, menzilleri iskân etmek ve ıssız bölgeleri geliştirmek için menzil külliyelerinin yapımına önem vermiştir. Bu sebeple menzil külliyeleri içindeki menzil kervansaraylarının ayrı bir yeri vardır. Osmanlı devri kervansaraylarının çoğu işlev olarak açık bir avlu ve kapalı bölümlerden oluşmaktadır. Kare ya da dikdörtgen biçiminde ve revaklı olan bu avlunun çevresindeki mekânlar çoğunlukla iki katlı olarak inşa edilmiştir. Yolcuların kaldığı bölümde peykeler ve ocaklar bulunmakta, avlunun çevresinde ahırlar, depolar, yönetim birimleri vb. yer almaktadır. </a:t>
            </a:r>
          </a:p>
        </p:txBody>
      </p:sp>
    </p:spTree>
    <p:extLst>
      <p:ext uri="{BB962C8B-B14F-4D97-AF65-F5344CB8AC3E}">
        <p14:creationId xmlns:p14="http://schemas.microsoft.com/office/powerpoint/2010/main" val="37901750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353</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Kervansaray</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Kervansaray</dc:title>
  <dc:creator>ferda</dc:creator>
  <cp:lastModifiedBy>ferda</cp:lastModifiedBy>
  <cp:revision>3</cp:revision>
  <dcterms:created xsi:type="dcterms:W3CDTF">2018-11-02T16:55:20Z</dcterms:created>
  <dcterms:modified xsi:type="dcterms:W3CDTF">2019-05-27T11:16:20Z</dcterms:modified>
</cp:coreProperties>
</file>