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 id="2147483755" r:id="rId2"/>
  </p:sldMasterIdLst>
  <p:notesMasterIdLst>
    <p:notesMasterId r:id="rId27"/>
  </p:notesMasterIdLst>
  <p:sldIdLst>
    <p:sldId id="256" r:id="rId3"/>
    <p:sldId id="257" r:id="rId4"/>
    <p:sldId id="279" r:id="rId5"/>
    <p:sldId id="258" r:id="rId6"/>
    <p:sldId id="259" r:id="rId7"/>
    <p:sldId id="260" r:id="rId8"/>
    <p:sldId id="261" r:id="rId9"/>
    <p:sldId id="262" r:id="rId10"/>
    <p:sldId id="271" r:id="rId11"/>
    <p:sldId id="264" r:id="rId12"/>
    <p:sldId id="263" r:id="rId13"/>
    <p:sldId id="265" r:id="rId14"/>
    <p:sldId id="266" r:id="rId15"/>
    <p:sldId id="267" r:id="rId16"/>
    <p:sldId id="268" r:id="rId17"/>
    <p:sldId id="269" r:id="rId18"/>
    <p:sldId id="270" r:id="rId19"/>
    <p:sldId id="272" r:id="rId20"/>
    <p:sldId id="273" r:id="rId21"/>
    <p:sldId id="274" r:id="rId22"/>
    <p:sldId id="276" r:id="rId23"/>
    <p:sldId id="277" r:id="rId24"/>
    <p:sldId id="278" r:id="rId25"/>
    <p:sldId id="280"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A9FCF8DA-6C5F-45B0-A7C4-A803BAFC1464}">
          <p14:sldIdLst>
            <p14:sldId id="256"/>
          </p14:sldIdLst>
        </p14:section>
        <p14:section name="Başlıksız Bölüm" id="{86F3AFC5-FAB3-47C7-91DB-E44ED78AEC03}">
          <p14:sldIdLst>
            <p14:sldId id="257"/>
            <p14:sldId id="279"/>
            <p14:sldId id="258"/>
            <p14:sldId id="259"/>
            <p14:sldId id="260"/>
            <p14:sldId id="261"/>
            <p14:sldId id="262"/>
            <p14:sldId id="271"/>
            <p14:sldId id="264"/>
            <p14:sldId id="263"/>
            <p14:sldId id="265"/>
            <p14:sldId id="266"/>
            <p14:sldId id="267"/>
            <p14:sldId id="268"/>
            <p14:sldId id="269"/>
            <p14:sldId id="270"/>
            <p14:sldId id="272"/>
            <p14:sldId id="273"/>
            <p14:sldId id="274"/>
            <p14:sldId id="276"/>
            <p14:sldId id="277"/>
            <p14:sldId id="278"/>
            <p14:sldId id="28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ğitcan Gürşen" initials="YG" lastIdx="1" clrIdx="0">
    <p:extLst>
      <p:ext uri="{19B8F6BF-5375-455C-9EA6-DF929625EA0E}">
        <p15:presenceInfo xmlns:p15="http://schemas.microsoft.com/office/powerpoint/2012/main" xmlns="" userId="f9629fb5ef47e6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864"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E63CF-3464-4374-8396-A8252869D7F7}" type="datetimeFigureOut">
              <a:rPr lang="tr-TR" smtClean="0"/>
              <a:t>3.5.2020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4BA1C-CEBB-4019-AF1B-5C935DF2860F}" type="slidenum">
              <a:rPr lang="tr-TR" smtClean="0"/>
              <a:t>‹#›</a:t>
            </a:fld>
            <a:endParaRPr lang="tr-TR"/>
          </a:p>
        </p:txBody>
      </p:sp>
    </p:spTree>
    <p:extLst>
      <p:ext uri="{BB962C8B-B14F-4D97-AF65-F5344CB8AC3E}">
        <p14:creationId xmlns:p14="http://schemas.microsoft.com/office/powerpoint/2010/main" val="657597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9E4BA1C-CEBB-4019-AF1B-5C935DF2860F}" type="slidenum">
              <a:rPr lang="tr-TR" smtClean="0"/>
              <a:t>3</a:t>
            </a:fld>
            <a:endParaRPr lang="tr-TR"/>
          </a:p>
        </p:txBody>
      </p:sp>
    </p:spTree>
    <p:extLst>
      <p:ext uri="{BB962C8B-B14F-4D97-AF65-F5344CB8AC3E}">
        <p14:creationId xmlns:p14="http://schemas.microsoft.com/office/powerpoint/2010/main" val="59852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9E4BA1C-CEBB-4019-AF1B-5C935DF2860F}" type="slidenum">
              <a:rPr lang="tr-TR" smtClean="0"/>
              <a:t>23</a:t>
            </a:fld>
            <a:endParaRPr lang="tr-TR"/>
          </a:p>
        </p:txBody>
      </p:sp>
    </p:spTree>
    <p:extLst>
      <p:ext uri="{BB962C8B-B14F-4D97-AF65-F5344CB8AC3E}">
        <p14:creationId xmlns:p14="http://schemas.microsoft.com/office/powerpoint/2010/main" val="391126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xmlns=""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5CE951E3-0794-422C-AF76-0AD4A7FB19EB}"/>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5" name="Footer Placeholder 4">
            <a:extLst>
              <a:ext uri="{FF2B5EF4-FFF2-40B4-BE49-F238E27FC236}">
                <a16:creationId xmlns:a16="http://schemas.microsoft.com/office/drawing/2014/main" xmlns=""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4495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xmlns=""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D48EA59-A1BC-48B7-9495-6D5C6035B14B}"/>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6" name="Footer Placeholder 5">
            <a:extLst>
              <a:ext uri="{FF2B5EF4-FFF2-40B4-BE49-F238E27FC236}">
                <a16:creationId xmlns:a16="http://schemas.microsoft.com/office/drawing/2014/main" xmlns=""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6437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2BA5FF-4919-4FF8-9C04-06CE156B762F}"/>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5" name="Footer Placeholder 4">
            <a:extLst>
              <a:ext uri="{FF2B5EF4-FFF2-40B4-BE49-F238E27FC236}">
                <a16:creationId xmlns:a16="http://schemas.microsoft.com/office/drawing/2014/main" xmlns=""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8941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9CEECF-A221-4ECC-AD9C-E197D516D24C}"/>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5" name="Footer Placeholder 4">
            <a:extLst>
              <a:ext uri="{FF2B5EF4-FFF2-40B4-BE49-F238E27FC236}">
                <a16:creationId xmlns:a16="http://schemas.microsoft.com/office/drawing/2014/main" xmlns=""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1463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8250FE7-FD80-4502-8CB2-56A92A8B68C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94C0E05C-FECA-4D0E-A88E-FD34D63863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15F86FA7-7F23-42FF-B672-A76FB0ECE204}"/>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5" name="Alt Bilgi Yer Tutucusu 4">
            <a:extLst>
              <a:ext uri="{FF2B5EF4-FFF2-40B4-BE49-F238E27FC236}">
                <a16:creationId xmlns:a16="http://schemas.microsoft.com/office/drawing/2014/main" xmlns="" id="{6E3FB1FD-3D9D-4CA4-BCDB-D8C26DB5097E}"/>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xmlns="" id="{C50F623F-6FBD-4336-B166-0FD1706313B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23709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4E0AC2D-1EF0-4313-9A82-1EF60FBBD1A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338376A4-91D9-43D3-BDEA-87A2430B80B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D28173FC-3828-4993-BC09-FA6A12455C71}"/>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5" name="Alt Bilgi Yer Tutucusu 4">
            <a:extLst>
              <a:ext uri="{FF2B5EF4-FFF2-40B4-BE49-F238E27FC236}">
                <a16:creationId xmlns:a16="http://schemas.microsoft.com/office/drawing/2014/main" xmlns="" id="{6ED85AA8-E84A-4B0D-A304-D15ECD4DAA73}"/>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xmlns="" id="{84DBA77B-2EEF-47E1-BBAC-9799DD9352D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30289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F766FAF-D690-46C2-9058-650527BC5D0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993C237E-6615-45F3-9EFB-796D56C34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A9DDC7F1-A3BE-4214-99E3-07C8AD38816A}"/>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5" name="Alt Bilgi Yer Tutucusu 4">
            <a:extLst>
              <a:ext uri="{FF2B5EF4-FFF2-40B4-BE49-F238E27FC236}">
                <a16:creationId xmlns:a16="http://schemas.microsoft.com/office/drawing/2014/main" xmlns="" id="{AE012D2E-6E9F-4654-A154-54F4DC48FC40}"/>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xmlns="" id="{450A2B77-469B-4A96-B8B2-2B1EA920A68C}"/>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86814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E0B0DD1-4357-45D8-AC25-4E310EA567E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3430A64F-6168-4BC0-B783-7CA4B2E988E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98046033-7C53-40C3-9610-0722DF1B23A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EF533536-D38E-494E-B6A1-B5D569561DE5}"/>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6" name="Alt Bilgi Yer Tutucusu 5">
            <a:extLst>
              <a:ext uri="{FF2B5EF4-FFF2-40B4-BE49-F238E27FC236}">
                <a16:creationId xmlns:a16="http://schemas.microsoft.com/office/drawing/2014/main" xmlns="" id="{2C7D21B3-025E-413C-9E29-86A70500AD50}"/>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xmlns="" id="{5192E109-736A-4DEF-B2C3-0C2610BC140B}"/>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97148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295DEEC-20FC-4B23-836D-CF31E97BA27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C856A5D3-B13F-4FBE-9E74-5A601D520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AE2ABFCB-9986-4A66-B4A6-D280E620FE4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1B360520-F133-4DBA-AFB8-26B64DB79F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0FAD351C-C131-40B9-80A4-C1FF58F0922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041C4336-B1FD-4C54-B549-DA29198FB701}"/>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8" name="Alt Bilgi Yer Tutucusu 7">
            <a:extLst>
              <a:ext uri="{FF2B5EF4-FFF2-40B4-BE49-F238E27FC236}">
                <a16:creationId xmlns:a16="http://schemas.microsoft.com/office/drawing/2014/main" xmlns="" id="{FFBC2B47-31EB-4F0A-8613-66E5462D31EB}"/>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xmlns="" id="{2F9A9F0D-D7FF-4762-B81E-89C323C778AC}"/>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38987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EBC75C2-091A-40FF-A380-63FA650CEE4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34FC63A4-3EAA-4900-956B-6F74616D7C37}"/>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4" name="Alt Bilgi Yer Tutucusu 3">
            <a:extLst>
              <a:ext uri="{FF2B5EF4-FFF2-40B4-BE49-F238E27FC236}">
                <a16:creationId xmlns:a16="http://schemas.microsoft.com/office/drawing/2014/main" xmlns="" id="{EC5C3050-C2BB-4A9A-B55A-0E31C79CA21F}"/>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xmlns="" id="{5957770C-5C89-4CB1-8B5F-A125DA8CEE7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57731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42FE5318-C7E0-4EEB-9883-5154EAA82590}"/>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3" name="Alt Bilgi Yer Tutucusu 2">
            <a:extLst>
              <a:ext uri="{FF2B5EF4-FFF2-40B4-BE49-F238E27FC236}">
                <a16:creationId xmlns:a16="http://schemas.microsoft.com/office/drawing/2014/main" xmlns="" id="{662E8698-42A1-46A4-82D8-3F81C4DE23A4}"/>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xmlns="" id="{E35DC4DC-D3CA-451F-9D0C-61AACD6A65C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3933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xmlns=""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0BAE770-8363-44CD-8A22-AB26C5C5361B}"/>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5" name="Footer Placeholder 4">
            <a:extLst>
              <a:ext uri="{FF2B5EF4-FFF2-40B4-BE49-F238E27FC236}">
                <a16:creationId xmlns:a16="http://schemas.microsoft.com/office/drawing/2014/main" xmlns=""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2886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7A27DE8-8791-43B5-95B0-FCA31AB176C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2F935A8D-5C26-40D4-8ABE-B369DE412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5DA2A5E1-2F26-4AF3-93F9-72B6FC6752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B3F00838-EE14-4510-92DF-DDC21F9FD29B}"/>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6" name="Alt Bilgi Yer Tutucusu 5">
            <a:extLst>
              <a:ext uri="{FF2B5EF4-FFF2-40B4-BE49-F238E27FC236}">
                <a16:creationId xmlns:a16="http://schemas.microsoft.com/office/drawing/2014/main" xmlns="" id="{6447E59F-A719-4063-BA30-579C0F48E546}"/>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xmlns="" id="{F6BCCFF5-96C1-4AA8-965F-37DC75B55F20}"/>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55798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7742783-2E63-488B-9533-9DE8703CC47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F3B5B148-7561-43FA-B1A9-626A3D6A32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D4A759D4-6857-4769-AB35-D51873EB9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EE6591B1-CE5B-48C6-8593-D372B3E6101D}"/>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6" name="Alt Bilgi Yer Tutucusu 5">
            <a:extLst>
              <a:ext uri="{FF2B5EF4-FFF2-40B4-BE49-F238E27FC236}">
                <a16:creationId xmlns:a16="http://schemas.microsoft.com/office/drawing/2014/main" xmlns="" id="{4378CADF-574A-4046-89D7-2A3341A3BD82}"/>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xmlns="" id="{0121BD75-6D60-430B-8538-4F257FFF0750}"/>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54672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1244BF2-CAA5-4D4D-8AD3-5BB06930F1E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449CEE87-F089-4E68-9A11-EECBAA6A110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6C88490A-3716-487D-A7FE-941AFCA387B0}"/>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5" name="Alt Bilgi Yer Tutucusu 4">
            <a:extLst>
              <a:ext uri="{FF2B5EF4-FFF2-40B4-BE49-F238E27FC236}">
                <a16:creationId xmlns:a16="http://schemas.microsoft.com/office/drawing/2014/main" xmlns="" id="{DA3DAE0A-FBDA-47B3-B3F1-E566BD153D1C}"/>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xmlns="" id="{04A3211B-0F91-492C-9CA7-8592C9C2DB8C}"/>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64777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A967B802-464E-46F4-8A89-FB14172510C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B7CB84F3-037C-43B5-B9B5-6DD5F78C04F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9948D159-8EA5-4533-B34A-F6E42F3636F2}"/>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5" name="Alt Bilgi Yer Tutucusu 4">
            <a:extLst>
              <a:ext uri="{FF2B5EF4-FFF2-40B4-BE49-F238E27FC236}">
                <a16:creationId xmlns:a16="http://schemas.microsoft.com/office/drawing/2014/main" xmlns="" id="{CDA5126E-03CF-4B13-BA67-12DAD262AD7E}"/>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xmlns="" id="{14C355CD-703D-4C0B-B577-E1E05EE406C8}"/>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6286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xmlns=""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793FB3F-D2A6-4919-B57B-C08861D46303}"/>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5" name="Footer Placeholder 4">
            <a:extLst>
              <a:ext uri="{FF2B5EF4-FFF2-40B4-BE49-F238E27FC236}">
                <a16:creationId xmlns:a16="http://schemas.microsoft.com/office/drawing/2014/main" xmlns=""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6127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034240FE-0C6A-47E9-9B0A-7B3C60877372}"/>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6" name="Footer Placeholder 5">
            <a:extLst>
              <a:ext uri="{FF2B5EF4-FFF2-40B4-BE49-F238E27FC236}">
                <a16:creationId xmlns:a16="http://schemas.microsoft.com/office/drawing/2014/main" xmlns=""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54553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xmlns=""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2AA4E5D6-7075-4584-BD43-D966F0B58E6D}"/>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8" name="Footer Placeholder 7">
            <a:extLst>
              <a:ext uri="{FF2B5EF4-FFF2-40B4-BE49-F238E27FC236}">
                <a16:creationId xmlns:a16="http://schemas.microsoft.com/office/drawing/2014/main" xmlns=""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6569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xmlns=""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DA33410F-8A90-47F6-BD39-4AC0E4358351}"/>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4" name="Footer Placeholder 3">
            <a:extLst>
              <a:ext uri="{FF2B5EF4-FFF2-40B4-BE49-F238E27FC236}">
                <a16:creationId xmlns:a16="http://schemas.microsoft.com/office/drawing/2014/main" xmlns=""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7751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4548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xmlns=""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4498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xmlns=""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C33534F-EA91-4A50-B0F6-10D689E458EF}"/>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6" name="Footer Placeholder 5">
            <a:extLst>
              <a:ext uri="{FF2B5EF4-FFF2-40B4-BE49-F238E27FC236}">
                <a16:creationId xmlns:a16="http://schemas.microsoft.com/office/drawing/2014/main" xmlns=""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xmlns=""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75209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5/3/2020</a:t>
            </a:fld>
            <a:endParaRPr lang="en-US"/>
          </a:p>
        </p:txBody>
      </p:sp>
      <p:sp>
        <p:nvSpPr>
          <p:cNvPr id="5" name="Footer Placeholder 4">
            <a:extLst>
              <a:ext uri="{FF2B5EF4-FFF2-40B4-BE49-F238E27FC236}">
                <a16:creationId xmlns:a16="http://schemas.microsoft.com/office/drawing/2014/main" xmlns=""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420875957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35" r:id="rId6"/>
    <p:sldLayoutId id="2147483730" r:id="rId7"/>
    <p:sldLayoutId id="2147483731" r:id="rId8"/>
    <p:sldLayoutId id="2147483732" r:id="rId9"/>
    <p:sldLayoutId id="2147483733" r:id="rId10"/>
    <p:sldLayoutId id="2147483734" r:id="rId11"/>
    <p:sldLayoutId id="2147483736"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98707974-B03D-4955-BF23-691AA1841D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8ADEE534-C216-46E5-A5F6-E9C916687E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A389E12E-DF07-47CD-AE4A-44D7EC106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5/3/2020</a:t>
            </a:fld>
            <a:endParaRPr lang="en-US"/>
          </a:p>
        </p:txBody>
      </p:sp>
      <p:sp>
        <p:nvSpPr>
          <p:cNvPr id="5" name="Alt Bilgi Yer Tutucusu 4">
            <a:extLst>
              <a:ext uri="{FF2B5EF4-FFF2-40B4-BE49-F238E27FC236}">
                <a16:creationId xmlns:a16="http://schemas.microsoft.com/office/drawing/2014/main" xmlns="" id="{3DEE9D2E-B0D7-4E71-A91D-E30F8A298B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xmlns="" id="{681CDBCA-6559-4DC1-AB51-584C67BCEB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4777254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tr.wikipedia.org/wiki/Likya" TargetMode="External"/><Relationship Id="rId2" Type="http://schemas.openxmlformats.org/officeDocument/2006/relationships/image" Target="../media/image21.jpg"/><Relationship Id="rId1" Type="http://schemas.openxmlformats.org/officeDocument/2006/relationships/slideLayout" Target="../slideLayouts/slideLayout14.xml"/><Relationship Id="rId5" Type="http://schemas.openxmlformats.org/officeDocument/2006/relationships/hyperlink" Target="https://tr.wikipedia.org/wiki/M%C3%96_5._y%C3%BCzy%C4%B1l" TargetMode="External"/><Relationship Id="rId4" Type="http://schemas.openxmlformats.org/officeDocument/2006/relationships/hyperlink" Target="https://tr.wikipedia.org/wiki/M%C3%96_3._y%C3%BCzy%C4%B1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hyperlink" Target="https://www.dreamofholiday.com/tr/bolgeler/detay/kemer/14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tr.wikipedia.org/wiki/Helenistik" TargetMode="External"/><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Resim 4" descr="bina içeren bir resim&#10;&#10;Açıklama otomatik olarak oluşturuldu">
            <a:extLst>
              <a:ext uri="{FF2B5EF4-FFF2-40B4-BE49-F238E27FC236}">
                <a16:creationId xmlns:a16="http://schemas.microsoft.com/office/drawing/2014/main" xmlns="" id="{93982C3C-2D0C-4793-8001-414740F0E33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9334" b="1"/>
          <a:stretch/>
        </p:blipFill>
        <p:spPr>
          <a:xfrm>
            <a:off x="20" y="10"/>
            <a:ext cx="12191980" cy="6857990"/>
          </a:xfrm>
          <a:prstGeom prst="rect">
            <a:avLst/>
          </a:prstGeom>
        </p:spPr>
      </p:pic>
      <p:sp>
        <p:nvSpPr>
          <p:cNvPr id="2" name="Başlık 1">
            <a:extLst>
              <a:ext uri="{FF2B5EF4-FFF2-40B4-BE49-F238E27FC236}">
                <a16:creationId xmlns:a16="http://schemas.microsoft.com/office/drawing/2014/main" xmlns="" id="{A843D1A9-D98E-4AE3-B61D-B866205ECA5E}"/>
              </a:ext>
            </a:extLst>
          </p:cNvPr>
          <p:cNvSpPr>
            <a:spLocks noGrp="1"/>
          </p:cNvSpPr>
          <p:nvPr>
            <p:ph type="ctrTitle"/>
          </p:nvPr>
        </p:nvSpPr>
        <p:spPr>
          <a:xfrm>
            <a:off x="1524000" y="1122362"/>
            <a:ext cx="9144000" cy="2900518"/>
          </a:xfrm>
        </p:spPr>
        <p:txBody>
          <a:bodyPr>
            <a:normAutofit/>
          </a:bodyPr>
          <a:lstStyle/>
          <a:p>
            <a:r>
              <a:rPr lang="tr-TR">
                <a:solidFill>
                  <a:srgbClr val="FFFFFF"/>
                </a:solidFill>
              </a:rPr>
              <a:t>ANTALYA</a:t>
            </a:r>
          </a:p>
        </p:txBody>
      </p:sp>
      <p:sp>
        <p:nvSpPr>
          <p:cNvPr id="3" name="Alt Başlık 2">
            <a:extLst>
              <a:ext uri="{FF2B5EF4-FFF2-40B4-BE49-F238E27FC236}">
                <a16:creationId xmlns:a16="http://schemas.microsoft.com/office/drawing/2014/main" xmlns="" id="{850723F5-3A3A-4A15-AD3D-F082571F16B9}"/>
              </a:ext>
            </a:extLst>
          </p:cNvPr>
          <p:cNvSpPr>
            <a:spLocks noGrp="1"/>
          </p:cNvSpPr>
          <p:nvPr>
            <p:ph type="subTitle" idx="1"/>
          </p:nvPr>
        </p:nvSpPr>
        <p:spPr>
          <a:xfrm>
            <a:off x="1524000" y="4159404"/>
            <a:ext cx="9144000" cy="1098395"/>
          </a:xfrm>
        </p:spPr>
        <p:txBody>
          <a:bodyPr>
            <a:normAutofit/>
          </a:bodyPr>
          <a:lstStyle/>
          <a:p>
            <a:r>
              <a:rPr lang="tr-TR" dirty="0">
                <a:solidFill>
                  <a:srgbClr val="FFFFFF"/>
                </a:solidFill>
              </a:rPr>
              <a:t>SPOR VE TURİZM</a:t>
            </a:r>
          </a:p>
        </p:txBody>
      </p:sp>
    </p:spTree>
    <p:extLst>
      <p:ext uri="{BB962C8B-B14F-4D97-AF65-F5344CB8AC3E}">
        <p14:creationId xmlns:p14="http://schemas.microsoft.com/office/powerpoint/2010/main" val="2964185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DE4C27B6-DB04-4891-AF97-BA1671B17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ayna, su, mavi, fotoğraf içeren bir resim&#10;&#10;Açıklama otomatik olarak oluşturuldu">
            <a:extLst>
              <a:ext uri="{FF2B5EF4-FFF2-40B4-BE49-F238E27FC236}">
                <a16:creationId xmlns:a16="http://schemas.microsoft.com/office/drawing/2014/main" xmlns="" id="{A2CD259E-D643-4605-81D8-0C093520ACA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2405" r="-1" b="5624"/>
          <a:stretch/>
        </p:blipFill>
        <p:spPr>
          <a:xfrm>
            <a:off x="606719" y="-1"/>
            <a:ext cx="11585281" cy="6857999"/>
          </a:xfrm>
          <a:prstGeom prst="rect">
            <a:avLst/>
          </a:prstGeom>
        </p:spPr>
      </p:pic>
      <p:sp>
        <p:nvSpPr>
          <p:cNvPr id="19" name="Rectangle 18">
            <a:extLst>
              <a:ext uri="{FF2B5EF4-FFF2-40B4-BE49-F238E27FC236}">
                <a16:creationId xmlns:a16="http://schemas.microsoft.com/office/drawing/2014/main" xmlns="" id="{7316481C-0A49-4796-812B-0D64F063B7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33456832-FCEC-4EC6-B188-D7F13CE79228}"/>
              </a:ext>
            </a:extLst>
          </p:cNvPr>
          <p:cNvSpPr>
            <a:spLocks noGrp="1"/>
          </p:cNvSpPr>
          <p:nvPr>
            <p:ph type="title"/>
          </p:nvPr>
        </p:nvSpPr>
        <p:spPr>
          <a:xfrm>
            <a:off x="1036684" y="1152144"/>
            <a:ext cx="3953501" cy="3072393"/>
          </a:xfrm>
        </p:spPr>
        <p:txBody>
          <a:bodyPr vert="horz" lIns="91440" tIns="45720" rIns="91440" bIns="45720" rtlCol="0" anchor="b">
            <a:normAutofit/>
          </a:bodyPr>
          <a:lstStyle/>
          <a:p>
            <a:r>
              <a:rPr lang="en-US" sz="5600" dirty="0">
                <a:solidFill>
                  <a:schemeClr val="bg1"/>
                </a:solidFill>
              </a:rPr>
              <a:t>AKVARYUM</a:t>
            </a:r>
          </a:p>
        </p:txBody>
      </p:sp>
      <p:sp>
        <p:nvSpPr>
          <p:cNvPr id="21" name="Rectangle 20">
            <a:extLst>
              <a:ext uri="{FF2B5EF4-FFF2-40B4-BE49-F238E27FC236}">
                <a16:creationId xmlns:a16="http://schemas.microsoft.com/office/drawing/2014/main" xmlns=""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xmlns="" id="{5E0EAE70-C355-42D1-BF00-CA8A17A742A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8720" y="73152"/>
            <a:ext cx="1178966" cy="232963"/>
            <a:chOff x="1188720" y="73152"/>
            <a:chExt cx="1178966" cy="232963"/>
          </a:xfrm>
        </p:grpSpPr>
        <p:sp>
          <p:nvSpPr>
            <p:cNvPr id="24" name="Rectangle 64">
              <a:extLst>
                <a:ext uri="{FF2B5EF4-FFF2-40B4-BE49-F238E27FC236}">
                  <a16:creationId xmlns:a16="http://schemas.microsoft.com/office/drawing/2014/main" xmlns="" id="{E6E58C95-A3F9-4C87-B9A5-32A7A75DDF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xmlns="" id="{7B08CDDF-E602-4C1B-A248-A43292EB5D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xmlns="" id="{6298B977-8F47-48C6-8454-11EF9478EC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xmlns="" id="{06A6FB8E-FB47-44B7-810F-B88B4CCA06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xmlns="" id="{818DB8DB-4D04-42C0-BE68-842A9F29AE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xmlns="" id="{DBCFEA99-52A4-4E8E-B9C9-3D39B0E325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xmlns="" id="{A6C0BB10-7324-4D11-A497-57A85CDB62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xmlns="" id="{D7440F2E-8192-4FDF-AE8F-2833B7F403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xmlns="" id="{B9F7DA6A-1872-4697-A567-20A0115A05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xmlns="" id="{98BC1544-07ED-411D-880C-58CB114914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xmlns="" id="{BA70D948-9946-455F-8155-D274F01DAB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xmlns="" id="{807FCDBA-F7E3-4836-8253-15D212128F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xmlns="" id="{D6A9BF83-5C67-44B0-883C-82BCAA1923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xmlns="" id="{94BA7F92-7961-489E-83BD-5518EB1E99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xmlns="" id="{56ADE108-5AE8-4ACF-88B9-28A0B125B3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xmlns="" id="{75B2D25F-B666-4F19-816A-24456EAF46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xmlns="" id="{A7D581F0-987F-45C5-A849-CC1B41222F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xmlns="" id="{F388E533-92C3-428E-B078-81D6E1F2D9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xmlns="" id="{C68AEED3-AAB1-48A9-8FC3-C68AE6675B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xmlns="" id="{0A6CA6BC-FFA6-4C34-B200-6F61EE1730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xmlns=""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11">
            <a:extLst>
              <a:ext uri="{FF2B5EF4-FFF2-40B4-BE49-F238E27FC236}">
                <a16:creationId xmlns:a16="http://schemas.microsoft.com/office/drawing/2014/main" xmlns="" id="{A3BAF07C-C39E-42EB-BB22-8D46691D97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D8E9CF54-0466-4261-9E62-0249E60E18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15" name="Freeform 5">
              <a:extLst>
                <a:ext uri="{FF2B5EF4-FFF2-40B4-BE49-F238E27FC236}">
                  <a16:creationId xmlns:a16="http://schemas.microsoft.com/office/drawing/2014/main" xmlns="" id="{33E32106-E8B1-4F76-9EE6-58537738A3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a:extLst>
                <a:ext uri="{FF2B5EF4-FFF2-40B4-BE49-F238E27FC236}">
                  <a16:creationId xmlns:a16="http://schemas.microsoft.com/office/drawing/2014/main" xmlns="" id="{C32C2C46-A045-44FB-8A74-5EBD650C27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a:extLst>
                <a:ext uri="{FF2B5EF4-FFF2-40B4-BE49-F238E27FC236}">
                  <a16:creationId xmlns:a16="http://schemas.microsoft.com/office/drawing/2014/main" xmlns="" id="{6A76F79C-6683-4940-BCF7-4BCCCEE406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8">
              <a:extLst>
                <a:ext uri="{FF2B5EF4-FFF2-40B4-BE49-F238E27FC236}">
                  <a16:creationId xmlns:a16="http://schemas.microsoft.com/office/drawing/2014/main" xmlns="" id="{FF4675A3-6D07-4B1F-9BFC-AEBEA1AD06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9">
              <a:extLst>
                <a:ext uri="{FF2B5EF4-FFF2-40B4-BE49-F238E27FC236}">
                  <a16:creationId xmlns:a16="http://schemas.microsoft.com/office/drawing/2014/main" xmlns="" id="{765E127A-B6B7-4B1D-B7BD-6C8C969D29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0">
              <a:extLst>
                <a:ext uri="{FF2B5EF4-FFF2-40B4-BE49-F238E27FC236}">
                  <a16:creationId xmlns:a16="http://schemas.microsoft.com/office/drawing/2014/main" xmlns="" id="{3BCA9D9E-C72C-4751-BFA9-10B85CACE3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1">
              <a:extLst>
                <a:ext uri="{FF2B5EF4-FFF2-40B4-BE49-F238E27FC236}">
                  <a16:creationId xmlns:a16="http://schemas.microsoft.com/office/drawing/2014/main" xmlns="" id="{080C708C-69BF-441B-AB75-C98160ED06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a:extLst>
                <a:ext uri="{FF2B5EF4-FFF2-40B4-BE49-F238E27FC236}">
                  <a16:creationId xmlns:a16="http://schemas.microsoft.com/office/drawing/2014/main" xmlns="" id="{3E79964E-F8F1-4763-8892-7BC3DAE3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a:extLst>
                <a:ext uri="{FF2B5EF4-FFF2-40B4-BE49-F238E27FC236}">
                  <a16:creationId xmlns:a16="http://schemas.microsoft.com/office/drawing/2014/main" xmlns="" id="{FE09592A-FCC9-4AE5-BA0B-730C6F3BBE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14">
              <a:extLst>
                <a:ext uri="{FF2B5EF4-FFF2-40B4-BE49-F238E27FC236}">
                  <a16:creationId xmlns:a16="http://schemas.microsoft.com/office/drawing/2014/main" xmlns="" id="{96448994-820C-4BC1-ABF3-4579C6F99A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5">
              <a:extLst>
                <a:ext uri="{FF2B5EF4-FFF2-40B4-BE49-F238E27FC236}">
                  <a16:creationId xmlns:a16="http://schemas.microsoft.com/office/drawing/2014/main" xmlns="" id="{9BB0D192-565A-42B9-B292-CC032D71A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7" name="Freeform 16">
              <a:extLst>
                <a:ext uri="{FF2B5EF4-FFF2-40B4-BE49-F238E27FC236}">
                  <a16:creationId xmlns:a16="http://schemas.microsoft.com/office/drawing/2014/main" xmlns="" id="{6D1CA09C-5F40-4E92-A7E9-D1FCEE5128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8" name="Freeform 17">
              <a:extLst>
                <a:ext uri="{FF2B5EF4-FFF2-40B4-BE49-F238E27FC236}">
                  <a16:creationId xmlns:a16="http://schemas.microsoft.com/office/drawing/2014/main" xmlns="" id="{379F5AA5-2E14-4880-A5A6-07AEF2AD89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a:extLst>
                <a:ext uri="{FF2B5EF4-FFF2-40B4-BE49-F238E27FC236}">
                  <a16:creationId xmlns:a16="http://schemas.microsoft.com/office/drawing/2014/main" xmlns="" id="{EF14BD32-D239-4DA3-98B3-7752073657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a:extLst>
                <a:ext uri="{FF2B5EF4-FFF2-40B4-BE49-F238E27FC236}">
                  <a16:creationId xmlns:a16="http://schemas.microsoft.com/office/drawing/2014/main" xmlns="" id="{CF07B250-E5E4-4624-9BD7-8D513A67B7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a:extLst>
                <a:ext uri="{FF2B5EF4-FFF2-40B4-BE49-F238E27FC236}">
                  <a16:creationId xmlns:a16="http://schemas.microsoft.com/office/drawing/2014/main" xmlns="" id="{BCC5D120-7C8C-4290-865C-4EE6E4F245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1">
              <a:extLst>
                <a:ext uri="{FF2B5EF4-FFF2-40B4-BE49-F238E27FC236}">
                  <a16:creationId xmlns:a16="http://schemas.microsoft.com/office/drawing/2014/main" xmlns="" id="{C24688C6-CAE5-4EF2-B2BA-A138DA0A24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2">
              <a:extLst>
                <a:ext uri="{FF2B5EF4-FFF2-40B4-BE49-F238E27FC236}">
                  <a16:creationId xmlns:a16="http://schemas.microsoft.com/office/drawing/2014/main" xmlns="" id="{6BD31099-7C13-4901-A04F-632B1CD846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23">
              <a:extLst>
                <a:ext uri="{FF2B5EF4-FFF2-40B4-BE49-F238E27FC236}">
                  <a16:creationId xmlns:a16="http://schemas.microsoft.com/office/drawing/2014/main" xmlns="" id="{679F5FF7-82B2-4033-8FBE-63170C9378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Başlık 1">
            <a:extLst>
              <a:ext uri="{FF2B5EF4-FFF2-40B4-BE49-F238E27FC236}">
                <a16:creationId xmlns:a16="http://schemas.microsoft.com/office/drawing/2014/main" xmlns="" id="{25510845-43DF-46AD-A89B-5ADC94F51100}"/>
              </a:ext>
            </a:extLst>
          </p:cNvPr>
          <p:cNvSpPr>
            <a:spLocks noGrp="1"/>
          </p:cNvSpPr>
          <p:nvPr>
            <p:ph type="title"/>
          </p:nvPr>
        </p:nvSpPr>
        <p:spPr>
          <a:xfrm>
            <a:off x="888630" y="4760132"/>
            <a:ext cx="5093596" cy="1777829"/>
          </a:xfrm>
        </p:spPr>
        <p:txBody>
          <a:bodyPr vert="horz" lIns="91440" tIns="45720" rIns="91440" bIns="45720" rtlCol="0">
            <a:normAutofit/>
          </a:bodyPr>
          <a:lstStyle/>
          <a:p>
            <a:pPr algn="r"/>
            <a:r>
              <a:rPr lang="tr-TR" sz="4000"/>
              <a:t>ANTALYA KALE İÇİ</a:t>
            </a:r>
            <a:endParaRPr lang="en-US" sz="4000"/>
          </a:p>
        </p:txBody>
      </p:sp>
      <p:pic>
        <p:nvPicPr>
          <p:cNvPr id="5" name="İçerik Yer Tutucusu 4" descr="su, açık hava, vapur, bina içeren bir resim&#10;&#10;Açıklama otomatik olarak oluşturuldu">
            <a:extLst>
              <a:ext uri="{FF2B5EF4-FFF2-40B4-BE49-F238E27FC236}">
                <a16:creationId xmlns:a16="http://schemas.microsoft.com/office/drawing/2014/main" xmlns="" id="{F7648AC8-C69E-44AC-B66A-DC9DBFE7C475}"/>
              </a:ext>
            </a:extLst>
          </p:cNvPr>
          <p:cNvPicPr>
            <a:picLocks noChangeAspect="1"/>
          </p:cNvPicPr>
          <p:nvPr/>
        </p:nvPicPr>
        <p:blipFill rotWithShape="1">
          <a:blip r:embed="rId2">
            <a:extLst>
              <a:ext uri="{28A0092B-C50C-407E-A947-70E740481C1C}">
                <a14:useLocalDpi xmlns:a14="http://schemas.microsoft.com/office/drawing/2010/main" val="0"/>
              </a:ext>
            </a:extLst>
          </a:blip>
          <a:srcRect t="20635" b="12349"/>
          <a:stretch/>
        </p:blipFill>
        <p:spPr>
          <a:xfrm>
            <a:off x="20" y="2872"/>
            <a:ext cx="12191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9" name="Content Placeholder 8">
            <a:extLst>
              <a:ext uri="{FF2B5EF4-FFF2-40B4-BE49-F238E27FC236}">
                <a16:creationId xmlns:a16="http://schemas.microsoft.com/office/drawing/2014/main" xmlns="" id="{BEF6FF82-1987-4248-B324-614669F48373}"/>
              </a:ext>
            </a:extLst>
          </p:cNvPr>
          <p:cNvSpPr>
            <a:spLocks noGrp="1"/>
          </p:cNvSpPr>
          <p:nvPr>
            <p:ph idx="1"/>
          </p:nvPr>
        </p:nvSpPr>
        <p:spPr>
          <a:xfrm>
            <a:off x="6226706" y="4767660"/>
            <a:ext cx="5173613" cy="1770300"/>
          </a:xfrm>
        </p:spPr>
        <p:txBody>
          <a:bodyPr anchor="ctr">
            <a:normAutofit/>
          </a:bodyPr>
          <a:lstStyle/>
          <a:p>
            <a:endParaRPr lang="en-US" sz="1800"/>
          </a:p>
        </p:txBody>
      </p:sp>
    </p:spTree>
    <p:extLst>
      <p:ext uri="{BB962C8B-B14F-4D97-AF65-F5344CB8AC3E}">
        <p14:creationId xmlns:p14="http://schemas.microsoft.com/office/powerpoint/2010/main" val="32083629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descr="açık hava, bina, çayır, eski içeren bir resim&#10;&#10;Açıklama otomatik olarak oluşturuldu">
            <a:extLst>
              <a:ext uri="{FF2B5EF4-FFF2-40B4-BE49-F238E27FC236}">
                <a16:creationId xmlns:a16="http://schemas.microsoft.com/office/drawing/2014/main" xmlns="" id="{EF1BEFF0-318D-429B-BC27-E0833777E14F}"/>
              </a:ext>
            </a:extLst>
          </p:cNvPr>
          <p:cNvPicPr>
            <a:picLocks noChangeAspect="1"/>
          </p:cNvPicPr>
          <p:nvPr/>
        </p:nvPicPr>
        <p:blipFill rotWithShape="1">
          <a:blip r:embed="rId2">
            <a:extLst>
              <a:ext uri="{28A0092B-C50C-407E-A947-70E740481C1C}">
                <a14:useLocalDpi xmlns:a14="http://schemas.microsoft.com/office/drawing/2010/main" val="0"/>
              </a:ext>
            </a:extLst>
          </a:blip>
          <a:srcRect t="2535" b="22465"/>
          <a:stretch/>
        </p:blipFill>
        <p:spPr>
          <a:xfrm>
            <a:off x="20" y="10"/>
            <a:ext cx="12191980" cy="6857990"/>
          </a:xfrm>
          <a:prstGeom prst="rect">
            <a:avLst/>
          </a:prstGeom>
        </p:spPr>
      </p:pic>
      <p:sp>
        <p:nvSpPr>
          <p:cNvPr id="48"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a:extLst>
              <a:ext uri="{FF2B5EF4-FFF2-40B4-BE49-F238E27FC236}">
                <a16:creationId xmlns:a16="http://schemas.microsoft.com/office/drawing/2014/main" xmlns="" id="{6F474319-A6DD-47FE-8056-5F7622892F2F}"/>
              </a:ext>
            </a:extLst>
          </p:cNvPr>
          <p:cNvSpPr>
            <a:spLocks noGrp="1"/>
          </p:cNvSpPr>
          <p:nvPr>
            <p:ph type="title"/>
          </p:nvPr>
        </p:nvSpPr>
        <p:spPr>
          <a:xfrm>
            <a:off x="709448" y="1913950"/>
            <a:ext cx="4204137" cy="1342754"/>
          </a:xfrm>
        </p:spPr>
        <p:txBody>
          <a:bodyPr vert="horz" lIns="91440" tIns="45720" rIns="91440" bIns="45720" rtlCol="0">
            <a:normAutofit/>
          </a:bodyPr>
          <a:lstStyle/>
          <a:p>
            <a:pPr algn="ctr"/>
            <a:r>
              <a:rPr lang="tr-TR" sz="3300" b="1" dirty="0"/>
              <a:t>SERİK</a:t>
            </a:r>
            <a:r>
              <a:rPr lang="tr-TR" sz="3300" dirty="0"/>
              <a:t/>
            </a:r>
            <a:br>
              <a:rPr lang="tr-TR" sz="3300" dirty="0"/>
            </a:br>
            <a:endParaRPr lang="en-US" sz="3300" dirty="0"/>
          </a:p>
        </p:txBody>
      </p:sp>
      <p:cxnSp>
        <p:nvCxnSpPr>
          <p:cNvPr id="50" name="Straight Connector 49">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5" name="Content Placeholder 44">
            <a:extLst>
              <a:ext uri="{FF2B5EF4-FFF2-40B4-BE49-F238E27FC236}">
                <a16:creationId xmlns:a16="http://schemas.microsoft.com/office/drawing/2014/main" xmlns="" id="{8D04D8B2-6447-4DB1-A24D-0D3F7B9097AF}"/>
              </a:ext>
            </a:extLst>
          </p:cNvPr>
          <p:cNvSpPr>
            <a:spLocks noGrp="1"/>
          </p:cNvSpPr>
          <p:nvPr>
            <p:ph idx="1"/>
          </p:nvPr>
        </p:nvSpPr>
        <p:spPr>
          <a:xfrm>
            <a:off x="525516" y="3417573"/>
            <a:ext cx="4593021" cy="2619839"/>
          </a:xfrm>
        </p:spPr>
        <p:txBody>
          <a:bodyPr anchor="ctr">
            <a:normAutofit/>
          </a:bodyPr>
          <a:lstStyle/>
          <a:p>
            <a:r>
              <a:rPr lang="tr-TR" sz="1800" dirty="0"/>
              <a:t>ASPENDOS ANTİK TİYATROSU</a:t>
            </a:r>
          </a:p>
          <a:p>
            <a:r>
              <a:rPr lang="tr-TR" sz="1600" dirty="0"/>
              <a:t>Aspendos Tiyatrosu'nun M.S 138 ile 164 yılları arasında yapıldığı ve yapımının yaklaşık olarak 25 yıl sürdüğü bilinmektedir. </a:t>
            </a:r>
          </a:p>
          <a:p>
            <a:r>
              <a:rPr lang="tr-TR" sz="1600" dirty="0"/>
              <a:t>Burada şarap tanrısının yanı sıra şarap tanrısı ve tiyatro kurucusunun kabartması yer almaktadır. </a:t>
            </a:r>
            <a:endParaRPr lang="en-US" sz="1600" dirty="0"/>
          </a:p>
        </p:txBody>
      </p:sp>
    </p:spTree>
    <p:extLst>
      <p:ext uri="{BB962C8B-B14F-4D97-AF65-F5344CB8AC3E}">
        <p14:creationId xmlns:p14="http://schemas.microsoft.com/office/powerpoint/2010/main" val="205657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descr="açık hava, bina, su, köprü içeren bir resim&#10;&#10;Açıklama otomatik olarak oluşturuldu">
            <a:extLst>
              <a:ext uri="{FF2B5EF4-FFF2-40B4-BE49-F238E27FC236}">
                <a16:creationId xmlns:a16="http://schemas.microsoft.com/office/drawing/2014/main" xmlns="" id="{E983A003-4897-481C-B25D-9B7CEDB96D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693" b="9307"/>
          <a:stretch/>
        </p:blipFill>
        <p:spPr>
          <a:xfrm>
            <a:off x="20" y="10"/>
            <a:ext cx="12191980" cy="6857990"/>
          </a:xfrm>
          <a:prstGeom prst="rect">
            <a:avLst/>
          </a:prstGeom>
        </p:spPr>
      </p:pic>
      <p:sp>
        <p:nvSpPr>
          <p:cNvPr id="10"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a:extLst>
              <a:ext uri="{FF2B5EF4-FFF2-40B4-BE49-F238E27FC236}">
                <a16:creationId xmlns:a16="http://schemas.microsoft.com/office/drawing/2014/main" xmlns="" id="{0168C000-F664-44E1-B832-34C07A25C89F}"/>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tr-TR" sz="4000" dirty="0"/>
              <a:t>ASPENDOS KÖPRÜSÜ</a:t>
            </a:r>
            <a:endParaRPr lang="en-US" sz="4000" dirty="0"/>
          </a:p>
        </p:txBody>
      </p:sp>
      <p:cxnSp>
        <p:nvCxnSpPr>
          <p:cNvPr id="12" name="Straight Connector 11">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18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descr="su, açık hava, doğa, nehir içeren bir resim&#10;&#10;Açıklama otomatik olarak oluşturuldu">
            <a:extLst>
              <a:ext uri="{FF2B5EF4-FFF2-40B4-BE49-F238E27FC236}">
                <a16:creationId xmlns:a16="http://schemas.microsoft.com/office/drawing/2014/main" xmlns="" id="{F402F9D8-A664-4891-9620-3FB2D8D8CB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a:extLst>
              <a:ext uri="{FF2B5EF4-FFF2-40B4-BE49-F238E27FC236}">
                <a16:creationId xmlns:a16="http://schemas.microsoft.com/office/drawing/2014/main" xmlns="" id="{85E1AC8C-D374-4C4E-BDE5-2CB237544B0B}"/>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tr-TR" sz="4000" dirty="0"/>
              <a:t>MANAVGAT</a:t>
            </a:r>
            <a:br>
              <a:rPr lang="tr-TR" sz="4000" dirty="0"/>
            </a:br>
            <a:endParaRPr lang="en-US" sz="4000" dirty="0"/>
          </a:p>
        </p:txBody>
      </p:sp>
      <p:cxnSp>
        <p:nvCxnSpPr>
          <p:cNvPr id="12" name="Straight Connector 11">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05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descr="su, açık hava, nehir, doğa içeren bir resim&#10;&#10;Açıklama otomatik olarak oluşturuldu">
            <a:extLst>
              <a:ext uri="{FF2B5EF4-FFF2-40B4-BE49-F238E27FC236}">
                <a16:creationId xmlns:a16="http://schemas.microsoft.com/office/drawing/2014/main" xmlns="" id="{3192A60F-03D4-4503-AF52-31BC384E3F0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a:extLst>
              <a:ext uri="{FF2B5EF4-FFF2-40B4-BE49-F238E27FC236}">
                <a16:creationId xmlns:a16="http://schemas.microsoft.com/office/drawing/2014/main" xmlns="" id="{4405E0C2-FE5E-4B3A-900F-6394652E4070}"/>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tr-TR" sz="4000" dirty="0"/>
              <a:t>KÖPRÜLÜ KANYON</a:t>
            </a:r>
            <a:endParaRPr lang="en-US" sz="4000" dirty="0"/>
          </a:p>
        </p:txBody>
      </p:sp>
      <p:cxnSp>
        <p:nvCxnSpPr>
          <p:cNvPr id="12" name="Straight Connector 11">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79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descr="su, açık hava, doğa, taş içeren bir resim&#10;&#10;Açıklama otomatik olarak oluşturuldu">
            <a:extLst>
              <a:ext uri="{FF2B5EF4-FFF2-40B4-BE49-F238E27FC236}">
                <a16:creationId xmlns:a16="http://schemas.microsoft.com/office/drawing/2014/main" xmlns="" id="{34258C4F-7184-4BC9-BD85-99C601A7976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9"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a:extLst>
              <a:ext uri="{FF2B5EF4-FFF2-40B4-BE49-F238E27FC236}">
                <a16:creationId xmlns:a16="http://schemas.microsoft.com/office/drawing/2014/main" xmlns="" id="{BD337EEB-98F0-450E-8261-43B1B24A73BF}"/>
              </a:ext>
            </a:extLst>
          </p:cNvPr>
          <p:cNvSpPr>
            <a:spLocks noGrp="1"/>
          </p:cNvSpPr>
          <p:nvPr>
            <p:ph type="title"/>
          </p:nvPr>
        </p:nvSpPr>
        <p:spPr>
          <a:xfrm>
            <a:off x="709448" y="1913950"/>
            <a:ext cx="4204137" cy="1342754"/>
          </a:xfrm>
        </p:spPr>
        <p:txBody>
          <a:bodyPr vert="horz" lIns="91440" tIns="45720" rIns="91440" bIns="45720" rtlCol="0">
            <a:normAutofit/>
          </a:bodyPr>
          <a:lstStyle/>
          <a:p>
            <a:pPr algn="ctr"/>
            <a:r>
              <a:rPr lang="tr-TR" sz="3300" dirty="0"/>
              <a:t>KEMER</a:t>
            </a:r>
            <a:br>
              <a:rPr lang="tr-TR" sz="3300" dirty="0"/>
            </a:br>
            <a:r>
              <a:rPr lang="tr-TR" sz="3300" dirty="0"/>
              <a:t>PHASALİS ANTİK KENTİ </a:t>
            </a:r>
            <a:endParaRPr lang="en-US" sz="3300" dirty="0"/>
          </a:p>
        </p:txBody>
      </p:sp>
      <p:cxnSp>
        <p:nvCxnSpPr>
          <p:cNvPr id="21" name="Straight Connector 20">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xmlns="" id="{2328A006-6706-40B5-A697-58467DCEE9E6}"/>
              </a:ext>
            </a:extLst>
          </p:cNvPr>
          <p:cNvSpPr>
            <a:spLocks noGrp="1"/>
          </p:cNvSpPr>
          <p:nvPr>
            <p:ph idx="1"/>
          </p:nvPr>
        </p:nvSpPr>
        <p:spPr>
          <a:xfrm>
            <a:off x="525516" y="3417573"/>
            <a:ext cx="4593021" cy="2619839"/>
          </a:xfrm>
        </p:spPr>
        <p:txBody>
          <a:bodyPr anchor="ctr">
            <a:normAutofit/>
          </a:bodyPr>
          <a:lstStyle/>
          <a:p>
            <a:r>
              <a:rPr lang="tr-TR" sz="1800" dirty="0"/>
              <a:t>PHASALİS ANTİK KENTİ</a:t>
            </a:r>
          </a:p>
          <a:p>
            <a:r>
              <a:rPr lang="tr-TR" sz="1600" dirty="0"/>
              <a:t>M.Ö. 7. yüzyılda </a:t>
            </a:r>
            <a:r>
              <a:rPr lang="tr-TR" sz="1600" b="1" dirty="0" err="1"/>
              <a:t>Lakios</a:t>
            </a:r>
            <a:r>
              <a:rPr lang="tr-TR" sz="1600" dirty="0"/>
              <a:t> önderliğinde Rodoslu koloniciler tarafından kurulmuş.</a:t>
            </a:r>
          </a:p>
          <a:p>
            <a:r>
              <a:rPr lang="tr-TR" sz="1500" b="1" dirty="0"/>
              <a:t>M.S. 2.</a:t>
            </a:r>
            <a:r>
              <a:rPr lang="tr-TR" sz="1500" dirty="0"/>
              <a:t> yüzyılda</a:t>
            </a:r>
            <a:r>
              <a:rPr lang="tr-TR" sz="1500" b="1" dirty="0"/>
              <a:t> Roma İmparatorluğu</a:t>
            </a:r>
            <a:r>
              <a:rPr lang="tr-TR" sz="1500" dirty="0"/>
              <a:t> tarafından ele geçirilmiş ve hemen ardından </a:t>
            </a:r>
            <a:r>
              <a:rPr lang="tr-TR" sz="1500" b="1" dirty="0" err="1"/>
              <a:t>Lykia</a:t>
            </a:r>
            <a:r>
              <a:rPr lang="tr-TR" sz="1500" b="1" dirty="0"/>
              <a:t> Birliği</a:t>
            </a:r>
            <a:r>
              <a:rPr lang="tr-TR" sz="1500" dirty="0"/>
              <a:t>’ne katılmış.</a:t>
            </a:r>
            <a:endParaRPr lang="en-US" sz="1500" dirty="0"/>
          </a:p>
        </p:txBody>
      </p:sp>
    </p:spTree>
    <p:extLst>
      <p:ext uri="{BB962C8B-B14F-4D97-AF65-F5344CB8AC3E}">
        <p14:creationId xmlns:p14="http://schemas.microsoft.com/office/powerpoint/2010/main" val="385688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descr="dağ, açık hava, kar, doğa içeren bir resim&#10;&#10;Açıklama otomatik olarak oluşturuldu">
            <a:extLst>
              <a:ext uri="{FF2B5EF4-FFF2-40B4-BE49-F238E27FC236}">
                <a16:creationId xmlns:a16="http://schemas.microsoft.com/office/drawing/2014/main" xmlns="" id="{88D060DF-5338-4DE0-B56D-064CCD05328E}"/>
              </a:ext>
            </a:extLst>
          </p:cNvPr>
          <p:cNvPicPr>
            <a:picLocks noChangeAspect="1"/>
          </p:cNvPicPr>
          <p:nvPr/>
        </p:nvPicPr>
        <p:blipFill rotWithShape="1">
          <a:blip r:embed="rId2">
            <a:extLst>
              <a:ext uri="{28A0092B-C50C-407E-A947-70E740481C1C}">
                <a14:useLocalDpi xmlns:a14="http://schemas.microsoft.com/office/drawing/2010/main" val="0"/>
              </a:ext>
            </a:extLst>
          </a:blip>
          <a:srcRect t="11513" b="4217"/>
          <a:stretch/>
        </p:blipFill>
        <p:spPr>
          <a:xfrm>
            <a:off x="-1" y="10"/>
            <a:ext cx="12192000" cy="6857990"/>
          </a:xfrm>
          <a:prstGeom prst="rect">
            <a:avLst/>
          </a:prstGeom>
        </p:spPr>
      </p:pic>
      <p:sp>
        <p:nvSpPr>
          <p:cNvPr id="12"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a:extLst>
              <a:ext uri="{FF2B5EF4-FFF2-40B4-BE49-F238E27FC236}">
                <a16:creationId xmlns:a16="http://schemas.microsoft.com/office/drawing/2014/main" xmlns="" id="{AA5C26F5-5C21-43AF-898C-FB70E3C99083}"/>
              </a:ext>
            </a:extLst>
          </p:cNvPr>
          <p:cNvSpPr>
            <a:spLocks noGrp="1"/>
          </p:cNvSpPr>
          <p:nvPr>
            <p:ph type="title"/>
          </p:nvPr>
        </p:nvSpPr>
        <p:spPr>
          <a:xfrm>
            <a:off x="709448" y="1913950"/>
            <a:ext cx="4204137" cy="1342754"/>
          </a:xfrm>
        </p:spPr>
        <p:txBody>
          <a:bodyPr>
            <a:normAutofit/>
          </a:bodyPr>
          <a:lstStyle/>
          <a:p>
            <a:pPr algn="ctr"/>
            <a:r>
              <a:rPr lang="tr-TR" sz="3600" dirty="0"/>
              <a:t> 	TAHTALI DAĞI</a:t>
            </a:r>
          </a:p>
        </p:txBody>
      </p:sp>
      <p:cxnSp>
        <p:nvCxnSpPr>
          <p:cNvPr id="14" name="Straight Connector 13">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xmlns="" id="{7DBFFFC2-FA51-4F14-9CDE-AF382F0DB6E7}"/>
              </a:ext>
            </a:extLst>
          </p:cNvPr>
          <p:cNvSpPr>
            <a:spLocks noGrp="1"/>
          </p:cNvSpPr>
          <p:nvPr>
            <p:ph idx="1"/>
          </p:nvPr>
        </p:nvSpPr>
        <p:spPr>
          <a:xfrm>
            <a:off x="525516" y="3417573"/>
            <a:ext cx="4593021" cy="2619839"/>
          </a:xfrm>
        </p:spPr>
        <p:txBody>
          <a:bodyPr anchor="ctr">
            <a:normAutofit/>
          </a:bodyPr>
          <a:lstStyle/>
          <a:p>
            <a:r>
              <a:rPr lang="tr-TR" sz="1800" dirty="0"/>
              <a:t>Zirvesi 2365 metre ve deniz seviyesinden 726 metre yüksekte.</a:t>
            </a:r>
          </a:p>
          <a:p>
            <a:r>
              <a:rPr lang="tr-TR" sz="1800" dirty="0"/>
              <a:t>Teleferik ile çıkılabilen bu dağ da aynı zaman da paraşüt de yapılabilmektedir.</a:t>
            </a:r>
            <a:endParaRPr lang="en-US" sz="1800" dirty="0"/>
          </a:p>
        </p:txBody>
      </p:sp>
    </p:spTree>
    <p:extLst>
      <p:ext uri="{BB962C8B-B14F-4D97-AF65-F5344CB8AC3E}">
        <p14:creationId xmlns:p14="http://schemas.microsoft.com/office/powerpoint/2010/main" val="154900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descr="açık hava, çayır, su, otlama içeren bir resim&#10;&#10;Açıklama otomatik olarak oluşturuldu">
            <a:extLst>
              <a:ext uri="{FF2B5EF4-FFF2-40B4-BE49-F238E27FC236}">
                <a16:creationId xmlns:a16="http://schemas.microsoft.com/office/drawing/2014/main" xmlns="" id="{2837227E-4B66-4DFB-908B-B4B5A8C3B887}"/>
              </a:ext>
            </a:extLst>
          </p:cNvPr>
          <p:cNvPicPr>
            <a:picLocks noChangeAspect="1"/>
          </p:cNvPicPr>
          <p:nvPr/>
        </p:nvPicPr>
        <p:blipFill rotWithShape="1">
          <a:blip r:embed="rId2">
            <a:extLst>
              <a:ext uri="{28A0092B-C50C-407E-A947-70E740481C1C}">
                <a14:useLocalDpi xmlns:a14="http://schemas.microsoft.com/office/drawing/2010/main" val="0"/>
              </a:ext>
            </a:extLst>
          </a:blip>
          <a:srcRect b="15414"/>
          <a:stretch/>
        </p:blipFill>
        <p:spPr>
          <a:xfrm>
            <a:off x="20" y="10"/>
            <a:ext cx="12191980" cy="6857990"/>
          </a:xfrm>
          <a:prstGeom prst="rect">
            <a:avLst/>
          </a:prstGeom>
        </p:spPr>
      </p:pic>
      <p:sp>
        <p:nvSpPr>
          <p:cNvPr id="19"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a:extLst>
              <a:ext uri="{FF2B5EF4-FFF2-40B4-BE49-F238E27FC236}">
                <a16:creationId xmlns:a16="http://schemas.microsoft.com/office/drawing/2014/main" xmlns="" id="{FAEDCE80-FDCD-4E70-91C6-080D41F10602}"/>
              </a:ext>
            </a:extLst>
          </p:cNvPr>
          <p:cNvSpPr>
            <a:spLocks noGrp="1"/>
          </p:cNvSpPr>
          <p:nvPr>
            <p:ph type="title"/>
          </p:nvPr>
        </p:nvSpPr>
        <p:spPr>
          <a:xfrm>
            <a:off x="709448" y="1913950"/>
            <a:ext cx="4204137" cy="1342754"/>
          </a:xfrm>
        </p:spPr>
        <p:txBody>
          <a:bodyPr vert="horz" lIns="91440" tIns="45720" rIns="91440" bIns="45720" rtlCol="0">
            <a:normAutofit/>
          </a:bodyPr>
          <a:lstStyle/>
          <a:p>
            <a:pPr algn="ctr"/>
            <a:r>
              <a:rPr lang="tr-TR" sz="3600" dirty="0"/>
              <a:t>KUMLUCA</a:t>
            </a:r>
            <a:br>
              <a:rPr lang="tr-TR" sz="3600" dirty="0"/>
            </a:br>
            <a:endParaRPr lang="en-US" sz="3600" dirty="0"/>
          </a:p>
        </p:txBody>
      </p:sp>
      <p:cxnSp>
        <p:nvCxnSpPr>
          <p:cNvPr id="21" name="Straight Connector 20">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xmlns="" id="{53CF8475-ADEA-461F-A3C2-BCC7E50D42B8}"/>
              </a:ext>
            </a:extLst>
          </p:cNvPr>
          <p:cNvSpPr>
            <a:spLocks noGrp="1"/>
          </p:cNvSpPr>
          <p:nvPr>
            <p:ph idx="1"/>
          </p:nvPr>
        </p:nvSpPr>
        <p:spPr>
          <a:xfrm>
            <a:off x="525516" y="3417573"/>
            <a:ext cx="4593021" cy="2619839"/>
          </a:xfrm>
        </p:spPr>
        <p:txBody>
          <a:bodyPr anchor="ctr">
            <a:normAutofit/>
          </a:bodyPr>
          <a:lstStyle/>
          <a:p>
            <a:r>
              <a:rPr lang="tr-TR" sz="1800" dirty="0"/>
              <a:t>OLYMPOS ANTİK KENTİ</a:t>
            </a:r>
          </a:p>
          <a:p>
            <a:r>
              <a:rPr lang="tr-TR" sz="1600" dirty="0"/>
              <a:t>Olympos M.Ö. 3. Yüzyılda kurulmuş, Likya kentlerinden birisidir.</a:t>
            </a:r>
          </a:p>
          <a:p>
            <a:r>
              <a:rPr lang="tr-TR" sz="1900" dirty="0"/>
              <a:t>Döneminde ekonomik konsey tarafından 3 oy hakkı ile temsil edilmiş büyük bir kenttir Olympos. Bu da, o dönemde Olympos’ta 100.000 civarı insan yaşadığı anlamına gelmektedir.</a:t>
            </a:r>
            <a:endParaRPr lang="en-US" sz="1900" dirty="0"/>
          </a:p>
        </p:txBody>
      </p:sp>
    </p:spTree>
    <p:extLst>
      <p:ext uri="{BB962C8B-B14F-4D97-AF65-F5344CB8AC3E}">
        <p14:creationId xmlns:p14="http://schemas.microsoft.com/office/powerpoint/2010/main" val="356969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su, doğa, açık hava, dağ içeren bir resim&#10;&#10;Açıklama otomatik olarak oluşturuldu">
            <a:extLst>
              <a:ext uri="{FF2B5EF4-FFF2-40B4-BE49-F238E27FC236}">
                <a16:creationId xmlns:a16="http://schemas.microsoft.com/office/drawing/2014/main" xmlns="" id="{30AC18D5-DC12-40B4-B20A-06CDA552D94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190" r="4553" b="11457"/>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xmlns=""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xmlns="" id="{64D26BB2-8804-42B7-B9CA-547D4AB48A4A}"/>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KEKOVA</a:t>
            </a:r>
          </a:p>
        </p:txBody>
      </p:sp>
      <p:sp>
        <p:nvSpPr>
          <p:cNvPr id="21" name="Rectangle: Rounded Corners 20">
            <a:extLst>
              <a:ext uri="{FF2B5EF4-FFF2-40B4-BE49-F238E27FC236}">
                <a16:creationId xmlns:a16="http://schemas.microsoft.com/office/drawing/2014/main" xmlns=""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2413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descr="su, tatil köyü, vapur, pek çok içeren bir resim&#10;&#10;Açıklama otomatik olarak oluşturuldu">
            <a:extLst>
              <a:ext uri="{FF2B5EF4-FFF2-40B4-BE49-F238E27FC236}">
                <a16:creationId xmlns:a16="http://schemas.microsoft.com/office/drawing/2014/main" xmlns="" id="{16D41957-022A-42F0-A136-125A39D295FE}"/>
              </a:ext>
            </a:extLst>
          </p:cNvPr>
          <p:cNvPicPr>
            <a:picLocks noChangeAspect="1"/>
          </p:cNvPicPr>
          <p:nvPr/>
        </p:nvPicPr>
        <p:blipFill rotWithShape="1">
          <a:blip r:embed="rId2">
            <a:extLst>
              <a:ext uri="{28A0092B-C50C-407E-A947-70E740481C1C}">
                <a14:useLocalDpi xmlns:a14="http://schemas.microsoft.com/office/drawing/2010/main" val="0"/>
              </a:ext>
            </a:extLst>
          </a:blip>
          <a:srcRect r="11111"/>
          <a:stretch/>
        </p:blipFill>
        <p:spPr>
          <a:xfrm>
            <a:off x="-1" y="10"/>
            <a:ext cx="12192000" cy="6857990"/>
          </a:xfrm>
          <a:prstGeom prst="rect">
            <a:avLst/>
          </a:prstGeom>
        </p:spPr>
      </p:pic>
      <p:sp>
        <p:nvSpPr>
          <p:cNvPr id="14"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a:extLst>
              <a:ext uri="{FF2B5EF4-FFF2-40B4-BE49-F238E27FC236}">
                <a16:creationId xmlns:a16="http://schemas.microsoft.com/office/drawing/2014/main" xmlns="" id="{C1B5C4E7-6257-4D40-B7E3-BBE817AA8F30}"/>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2,426 milyon (2019)</a:t>
            </a:r>
          </a:p>
        </p:txBody>
      </p:sp>
      <p:sp>
        <p:nvSpPr>
          <p:cNvPr id="9" name="Content Placeholder 8">
            <a:extLst>
              <a:ext uri="{FF2B5EF4-FFF2-40B4-BE49-F238E27FC236}">
                <a16:creationId xmlns:a16="http://schemas.microsoft.com/office/drawing/2014/main" xmlns="" id="{D3498782-B963-4486-908A-6692D42DA4EE}"/>
              </a:ext>
            </a:extLst>
          </p:cNvPr>
          <p:cNvSpPr>
            <a:spLocks noGrp="1"/>
          </p:cNvSpPr>
          <p:nvPr>
            <p:ph idx="1"/>
          </p:nvPr>
        </p:nvSpPr>
        <p:spPr>
          <a:xfrm>
            <a:off x="7782910" y="5242675"/>
            <a:ext cx="4330262" cy="683284"/>
          </a:xfrm>
        </p:spPr>
        <p:txBody>
          <a:bodyPr vert="horz" lIns="91440" tIns="45720" rIns="91440" bIns="45720" rtlCol="0">
            <a:normAutofit/>
          </a:bodyPr>
          <a:lstStyle/>
          <a:p>
            <a:pPr marL="0" indent="0" algn="ctr">
              <a:buNone/>
            </a:pPr>
            <a:r>
              <a:rPr lang="en-US" sz="2000" cap="all"/>
              <a:t>Fakat bu sayı yazın 13 milyon 642 bin kişi eklenmekte ( 2018)</a:t>
            </a:r>
          </a:p>
        </p:txBody>
      </p:sp>
      <p:cxnSp>
        <p:nvCxnSpPr>
          <p:cNvPr id="16" name="Straight Connector 15">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35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18">
            <a:extLst>
              <a:ext uri="{FF2B5EF4-FFF2-40B4-BE49-F238E27FC236}">
                <a16:creationId xmlns:a16="http://schemas.microsoft.com/office/drawing/2014/main" xmlns="" id="{A3BAF07C-C39E-42EB-BB22-8D46691D97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0">
            <a:extLst>
              <a:ext uri="{FF2B5EF4-FFF2-40B4-BE49-F238E27FC236}">
                <a16:creationId xmlns:a16="http://schemas.microsoft.com/office/drawing/2014/main" xmlns="" id="{D8E9CF54-0466-4261-9E62-0249E60E18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22" name="Freeform 5">
              <a:extLst>
                <a:ext uri="{FF2B5EF4-FFF2-40B4-BE49-F238E27FC236}">
                  <a16:creationId xmlns:a16="http://schemas.microsoft.com/office/drawing/2014/main" xmlns="" id="{33E32106-E8B1-4F76-9EE6-58537738A3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6">
              <a:extLst>
                <a:ext uri="{FF2B5EF4-FFF2-40B4-BE49-F238E27FC236}">
                  <a16:creationId xmlns:a16="http://schemas.microsoft.com/office/drawing/2014/main" xmlns="" id="{C32C2C46-A045-44FB-8A74-5EBD650C27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7">
              <a:extLst>
                <a:ext uri="{FF2B5EF4-FFF2-40B4-BE49-F238E27FC236}">
                  <a16:creationId xmlns:a16="http://schemas.microsoft.com/office/drawing/2014/main" xmlns="" id="{6A76F79C-6683-4940-BCF7-4BCCCEE406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8">
              <a:extLst>
                <a:ext uri="{FF2B5EF4-FFF2-40B4-BE49-F238E27FC236}">
                  <a16:creationId xmlns:a16="http://schemas.microsoft.com/office/drawing/2014/main" xmlns="" id="{FF4675A3-6D07-4B1F-9BFC-AEBEA1AD06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9">
              <a:extLst>
                <a:ext uri="{FF2B5EF4-FFF2-40B4-BE49-F238E27FC236}">
                  <a16:creationId xmlns:a16="http://schemas.microsoft.com/office/drawing/2014/main" xmlns="" id="{765E127A-B6B7-4B1D-B7BD-6C8C969D29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0">
              <a:extLst>
                <a:ext uri="{FF2B5EF4-FFF2-40B4-BE49-F238E27FC236}">
                  <a16:creationId xmlns:a16="http://schemas.microsoft.com/office/drawing/2014/main" xmlns="" id="{3BCA9D9E-C72C-4751-BFA9-10B85CACE3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1">
              <a:extLst>
                <a:ext uri="{FF2B5EF4-FFF2-40B4-BE49-F238E27FC236}">
                  <a16:creationId xmlns:a16="http://schemas.microsoft.com/office/drawing/2014/main" xmlns="" id="{080C708C-69BF-441B-AB75-C98160ED06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2">
              <a:extLst>
                <a:ext uri="{FF2B5EF4-FFF2-40B4-BE49-F238E27FC236}">
                  <a16:creationId xmlns:a16="http://schemas.microsoft.com/office/drawing/2014/main" xmlns="" id="{3E79964E-F8F1-4763-8892-7BC3DAE3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3">
              <a:extLst>
                <a:ext uri="{FF2B5EF4-FFF2-40B4-BE49-F238E27FC236}">
                  <a16:creationId xmlns:a16="http://schemas.microsoft.com/office/drawing/2014/main" xmlns="" id="{FE09592A-FCC9-4AE5-BA0B-730C6F3BBE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14">
              <a:extLst>
                <a:ext uri="{FF2B5EF4-FFF2-40B4-BE49-F238E27FC236}">
                  <a16:creationId xmlns:a16="http://schemas.microsoft.com/office/drawing/2014/main" xmlns="" id="{96448994-820C-4BC1-ABF3-4579C6F99A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15">
              <a:extLst>
                <a:ext uri="{FF2B5EF4-FFF2-40B4-BE49-F238E27FC236}">
                  <a16:creationId xmlns:a16="http://schemas.microsoft.com/office/drawing/2014/main" xmlns="" id="{9BB0D192-565A-42B9-B292-CC032D71A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3" name="Freeform 16">
              <a:extLst>
                <a:ext uri="{FF2B5EF4-FFF2-40B4-BE49-F238E27FC236}">
                  <a16:creationId xmlns:a16="http://schemas.microsoft.com/office/drawing/2014/main" xmlns="" id="{6D1CA09C-5F40-4E92-A7E9-D1FCEE5128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4" name="Freeform 17">
              <a:extLst>
                <a:ext uri="{FF2B5EF4-FFF2-40B4-BE49-F238E27FC236}">
                  <a16:creationId xmlns:a16="http://schemas.microsoft.com/office/drawing/2014/main" xmlns="" id="{379F5AA5-2E14-4880-A5A6-07AEF2AD89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18">
              <a:extLst>
                <a:ext uri="{FF2B5EF4-FFF2-40B4-BE49-F238E27FC236}">
                  <a16:creationId xmlns:a16="http://schemas.microsoft.com/office/drawing/2014/main" xmlns="" id="{EF14BD32-D239-4DA3-98B3-7752073657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9">
              <a:extLst>
                <a:ext uri="{FF2B5EF4-FFF2-40B4-BE49-F238E27FC236}">
                  <a16:creationId xmlns:a16="http://schemas.microsoft.com/office/drawing/2014/main" xmlns="" id="{CF07B250-E5E4-4624-9BD7-8D513A67B7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0">
              <a:extLst>
                <a:ext uri="{FF2B5EF4-FFF2-40B4-BE49-F238E27FC236}">
                  <a16:creationId xmlns:a16="http://schemas.microsoft.com/office/drawing/2014/main" xmlns="" id="{BCC5D120-7C8C-4290-865C-4EE6E4F245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1">
              <a:extLst>
                <a:ext uri="{FF2B5EF4-FFF2-40B4-BE49-F238E27FC236}">
                  <a16:creationId xmlns:a16="http://schemas.microsoft.com/office/drawing/2014/main" xmlns="" id="{C24688C6-CAE5-4EF2-B2BA-A138DA0A24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2">
              <a:extLst>
                <a:ext uri="{FF2B5EF4-FFF2-40B4-BE49-F238E27FC236}">
                  <a16:creationId xmlns:a16="http://schemas.microsoft.com/office/drawing/2014/main" xmlns="" id="{6BD31099-7C13-4901-A04F-632B1CD846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23">
              <a:extLst>
                <a:ext uri="{FF2B5EF4-FFF2-40B4-BE49-F238E27FC236}">
                  <a16:creationId xmlns:a16="http://schemas.microsoft.com/office/drawing/2014/main" xmlns="" id="{679F5FF7-82B2-4033-8FBE-63170C9378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Başlık 1">
            <a:extLst>
              <a:ext uri="{FF2B5EF4-FFF2-40B4-BE49-F238E27FC236}">
                <a16:creationId xmlns:a16="http://schemas.microsoft.com/office/drawing/2014/main" xmlns="" id="{AE25FFFC-8E64-4273-8093-CFC449B83178}"/>
              </a:ext>
            </a:extLst>
          </p:cNvPr>
          <p:cNvSpPr>
            <a:spLocks noGrp="1"/>
          </p:cNvSpPr>
          <p:nvPr>
            <p:ph type="title"/>
          </p:nvPr>
        </p:nvSpPr>
        <p:spPr>
          <a:xfrm>
            <a:off x="888630" y="4760132"/>
            <a:ext cx="5093596" cy="1777829"/>
          </a:xfrm>
        </p:spPr>
        <p:txBody>
          <a:bodyPr vert="horz" lIns="91440" tIns="45720" rIns="91440" bIns="45720" rtlCol="0">
            <a:normAutofit/>
          </a:bodyPr>
          <a:lstStyle/>
          <a:p>
            <a:pPr algn="r"/>
            <a:r>
              <a:rPr lang="tr-TR" sz="4000"/>
              <a:t>KAŞ</a:t>
            </a:r>
            <a:br>
              <a:rPr lang="tr-TR" sz="4000"/>
            </a:br>
            <a:endParaRPr lang="en-US" sz="4000"/>
          </a:p>
        </p:txBody>
      </p:sp>
      <p:pic>
        <p:nvPicPr>
          <p:cNvPr id="5" name="İçerik Yer Tutucusu 4" descr="vapur, bina, su, açık hava içeren bir resim&#10;&#10;Açıklama otomatik olarak oluşturuldu">
            <a:extLst>
              <a:ext uri="{FF2B5EF4-FFF2-40B4-BE49-F238E27FC236}">
                <a16:creationId xmlns:a16="http://schemas.microsoft.com/office/drawing/2014/main" xmlns="" id="{EAB00798-086E-40D4-9A87-283E921D75B0}"/>
              </a:ext>
            </a:extLst>
          </p:cNvPr>
          <p:cNvPicPr>
            <a:picLocks noChangeAspect="1"/>
          </p:cNvPicPr>
          <p:nvPr/>
        </p:nvPicPr>
        <p:blipFill rotWithShape="1">
          <a:blip r:embed="rId2">
            <a:extLst>
              <a:ext uri="{28A0092B-C50C-407E-A947-70E740481C1C}">
                <a14:useLocalDpi xmlns:a14="http://schemas.microsoft.com/office/drawing/2010/main" val="0"/>
              </a:ext>
            </a:extLst>
          </a:blip>
          <a:srcRect t="12044" b="7751"/>
          <a:stretch/>
        </p:blipFill>
        <p:spPr>
          <a:xfrm>
            <a:off x="20" y="2872"/>
            <a:ext cx="12191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43" name="Content Placeholder 15">
            <a:extLst>
              <a:ext uri="{FF2B5EF4-FFF2-40B4-BE49-F238E27FC236}">
                <a16:creationId xmlns:a16="http://schemas.microsoft.com/office/drawing/2014/main" xmlns="" id="{49051F37-0D51-470B-B969-F6E061D2AE36}"/>
              </a:ext>
            </a:extLst>
          </p:cNvPr>
          <p:cNvSpPr>
            <a:spLocks noGrp="1"/>
          </p:cNvSpPr>
          <p:nvPr>
            <p:ph idx="1"/>
          </p:nvPr>
        </p:nvSpPr>
        <p:spPr>
          <a:xfrm>
            <a:off x="6226706" y="4767660"/>
            <a:ext cx="5173613" cy="1770300"/>
          </a:xfrm>
        </p:spPr>
        <p:txBody>
          <a:bodyPr anchor="ctr">
            <a:normAutofit/>
          </a:bodyPr>
          <a:lstStyle/>
          <a:p>
            <a:endParaRPr lang="en-US" sz="1800"/>
          </a:p>
        </p:txBody>
      </p:sp>
    </p:spTree>
    <p:extLst>
      <p:ext uri="{BB962C8B-B14F-4D97-AF65-F5344CB8AC3E}">
        <p14:creationId xmlns:p14="http://schemas.microsoft.com/office/powerpoint/2010/main" val="91936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descr="taş, açık hava, taşlı, dağ içeren bir resim&#10;&#10;Açıklama otomatik olarak oluşturuldu">
            <a:extLst>
              <a:ext uri="{FF2B5EF4-FFF2-40B4-BE49-F238E27FC236}">
                <a16:creationId xmlns:a16="http://schemas.microsoft.com/office/drawing/2014/main" xmlns="" id="{A40D58BF-2965-4BED-AB04-A957F43F1561}"/>
              </a:ext>
            </a:extLst>
          </p:cNvPr>
          <p:cNvPicPr>
            <a:picLocks noChangeAspect="1"/>
          </p:cNvPicPr>
          <p:nvPr/>
        </p:nvPicPr>
        <p:blipFill rotWithShape="1">
          <a:blip r:embed="rId2">
            <a:extLst>
              <a:ext uri="{28A0092B-C50C-407E-A947-70E740481C1C}">
                <a14:useLocalDpi xmlns:a14="http://schemas.microsoft.com/office/drawing/2010/main" val="0"/>
              </a:ext>
            </a:extLst>
          </a:blip>
          <a:srcRect t="4501" b="11230"/>
          <a:stretch/>
        </p:blipFill>
        <p:spPr>
          <a:xfrm>
            <a:off x="-1" y="10"/>
            <a:ext cx="12192000" cy="6857990"/>
          </a:xfrm>
          <a:prstGeom prst="rect">
            <a:avLst/>
          </a:prstGeom>
        </p:spPr>
      </p:pic>
      <p:sp>
        <p:nvSpPr>
          <p:cNvPr id="46"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a:extLst>
              <a:ext uri="{FF2B5EF4-FFF2-40B4-BE49-F238E27FC236}">
                <a16:creationId xmlns:a16="http://schemas.microsoft.com/office/drawing/2014/main" xmlns="" id="{868B3D70-D5D5-4DA8-8821-0AF75CED1100}"/>
              </a:ext>
            </a:extLst>
          </p:cNvPr>
          <p:cNvSpPr>
            <a:spLocks noGrp="1"/>
          </p:cNvSpPr>
          <p:nvPr>
            <p:ph type="title"/>
          </p:nvPr>
        </p:nvSpPr>
        <p:spPr>
          <a:xfrm>
            <a:off x="709448" y="1913950"/>
            <a:ext cx="4204137" cy="1342754"/>
          </a:xfrm>
        </p:spPr>
        <p:txBody>
          <a:bodyPr vert="horz" lIns="91440" tIns="45720" rIns="91440" bIns="45720" rtlCol="0">
            <a:normAutofit/>
          </a:bodyPr>
          <a:lstStyle/>
          <a:p>
            <a:pPr algn="ctr"/>
            <a:r>
              <a:rPr lang="tr-TR" sz="3600"/>
              <a:t> DEMRE    </a:t>
            </a:r>
            <a:endParaRPr lang="en-US" sz="3600"/>
          </a:p>
        </p:txBody>
      </p:sp>
      <p:cxnSp>
        <p:nvCxnSpPr>
          <p:cNvPr id="48" name="Straight Connector 47">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xmlns="" id="{2C63599B-D630-4F22-B804-CABD12975D05}"/>
              </a:ext>
            </a:extLst>
          </p:cNvPr>
          <p:cNvSpPr>
            <a:spLocks noGrp="1"/>
          </p:cNvSpPr>
          <p:nvPr>
            <p:ph idx="1"/>
          </p:nvPr>
        </p:nvSpPr>
        <p:spPr>
          <a:xfrm>
            <a:off x="525516" y="3417573"/>
            <a:ext cx="4593021" cy="2619839"/>
          </a:xfrm>
        </p:spPr>
        <p:txBody>
          <a:bodyPr anchor="ctr">
            <a:normAutofit/>
          </a:bodyPr>
          <a:lstStyle/>
          <a:p>
            <a:r>
              <a:rPr lang="tr-TR" sz="1800"/>
              <a:t>Myra (Demre) her zaman </a:t>
            </a:r>
            <a:r>
              <a:rPr lang="tr-TR" sz="1800">
                <a:hlinkClick r:id="rId3" tooltip="Likya"/>
              </a:rPr>
              <a:t>Likya</a:t>
            </a:r>
            <a:r>
              <a:rPr lang="tr-TR" sz="1800"/>
              <a:t>'nın en önemli şehirlerinden birisi olarak bilinir. En erken sikkeler </a:t>
            </a:r>
            <a:r>
              <a:rPr lang="tr-TR" sz="1800">
                <a:hlinkClick r:id="rId4" tooltip="MÖ 3. yüzyıl"/>
              </a:rPr>
              <a:t>MÖ 3. yüzyıl</a:t>
            </a:r>
            <a:r>
              <a:rPr lang="tr-TR" sz="1800"/>
              <a:t> tarihlenir. Fakat şehrin en azından </a:t>
            </a:r>
            <a:r>
              <a:rPr lang="tr-TR" sz="1800">
                <a:hlinkClick r:id="rId5" tooltip="MÖ 5. yüzyıl"/>
              </a:rPr>
              <a:t>MÖ 5. yüzyılda</a:t>
            </a:r>
            <a:r>
              <a:rPr lang="tr-TR" sz="1800"/>
              <a:t> kurulduğu tahmin edilmektedir.</a:t>
            </a:r>
            <a:endParaRPr lang="en-US" sz="1800" dirty="0"/>
          </a:p>
        </p:txBody>
      </p:sp>
    </p:spTree>
    <p:extLst>
      <p:ext uri="{BB962C8B-B14F-4D97-AF65-F5344CB8AC3E}">
        <p14:creationId xmlns:p14="http://schemas.microsoft.com/office/powerpoint/2010/main" val="255177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A3BAF07C-C39E-42EB-BB22-8D46691D97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xmlns="" id="{D8E9CF54-0466-4261-9E62-0249E60E18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26" name="Freeform 5">
              <a:extLst>
                <a:ext uri="{FF2B5EF4-FFF2-40B4-BE49-F238E27FC236}">
                  <a16:creationId xmlns:a16="http://schemas.microsoft.com/office/drawing/2014/main" xmlns="" id="{33E32106-E8B1-4F76-9EE6-58537738A3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6">
              <a:extLst>
                <a:ext uri="{FF2B5EF4-FFF2-40B4-BE49-F238E27FC236}">
                  <a16:creationId xmlns:a16="http://schemas.microsoft.com/office/drawing/2014/main" xmlns="" id="{C32C2C46-A045-44FB-8A74-5EBD650C27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7">
              <a:extLst>
                <a:ext uri="{FF2B5EF4-FFF2-40B4-BE49-F238E27FC236}">
                  <a16:creationId xmlns:a16="http://schemas.microsoft.com/office/drawing/2014/main" xmlns="" id="{6A76F79C-6683-4940-BCF7-4BCCCEE406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8">
              <a:extLst>
                <a:ext uri="{FF2B5EF4-FFF2-40B4-BE49-F238E27FC236}">
                  <a16:creationId xmlns:a16="http://schemas.microsoft.com/office/drawing/2014/main" xmlns="" id="{FF4675A3-6D07-4B1F-9BFC-AEBEA1AD06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9">
              <a:extLst>
                <a:ext uri="{FF2B5EF4-FFF2-40B4-BE49-F238E27FC236}">
                  <a16:creationId xmlns:a16="http://schemas.microsoft.com/office/drawing/2014/main" xmlns="" id="{765E127A-B6B7-4B1D-B7BD-6C8C969D29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0">
              <a:extLst>
                <a:ext uri="{FF2B5EF4-FFF2-40B4-BE49-F238E27FC236}">
                  <a16:creationId xmlns:a16="http://schemas.microsoft.com/office/drawing/2014/main" xmlns="" id="{3BCA9D9E-C72C-4751-BFA9-10B85CACE3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1">
              <a:extLst>
                <a:ext uri="{FF2B5EF4-FFF2-40B4-BE49-F238E27FC236}">
                  <a16:creationId xmlns:a16="http://schemas.microsoft.com/office/drawing/2014/main" xmlns="" id="{080C708C-69BF-441B-AB75-C98160ED06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2">
              <a:extLst>
                <a:ext uri="{FF2B5EF4-FFF2-40B4-BE49-F238E27FC236}">
                  <a16:creationId xmlns:a16="http://schemas.microsoft.com/office/drawing/2014/main" xmlns="" id="{3E79964E-F8F1-4763-8892-7BC3DAE3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3">
              <a:extLst>
                <a:ext uri="{FF2B5EF4-FFF2-40B4-BE49-F238E27FC236}">
                  <a16:creationId xmlns:a16="http://schemas.microsoft.com/office/drawing/2014/main" xmlns="" id="{FE09592A-FCC9-4AE5-BA0B-730C6F3BBE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5" name="Freeform 14">
              <a:extLst>
                <a:ext uri="{FF2B5EF4-FFF2-40B4-BE49-F238E27FC236}">
                  <a16:creationId xmlns:a16="http://schemas.microsoft.com/office/drawing/2014/main" xmlns="" id="{96448994-820C-4BC1-ABF3-4579C6F99A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15">
              <a:extLst>
                <a:ext uri="{FF2B5EF4-FFF2-40B4-BE49-F238E27FC236}">
                  <a16:creationId xmlns:a16="http://schemas.microsoft.com/office/drawing/2014/main" xmlns="" id="{9BB0D192-565A-42B9-B292-CC032D71A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7" name="Freeform 16">
              <a:extLst>
                <a:ext uri="{FF2B5EF4-FFF2-40B4-BE49-F238E27FC236}">
                  <a16:creationId xmlns:a16="http://schemas.microsoft.com/office/drawing/2014/main" xmlns="" id="{6D1CA09C-5F40-4E92-A7E9-D1FCEE5128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8" name="Freeform 17">
              <a:extLst>
                <a:ext uri="{FF2B5EF4-FFF2-40B4-BE49-F238E27FC236}">
                  <a16:creationId xmlns:a16="http://schemas.microsoft.com/office/drawing/2014/main" xmlns="" id="{379F5AA5-2E14-4880-A5A6-07AEF2AD89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8">
              <a:extLst>
                <a:ext uri="{FF2B5EF4-FFF2-40B4-BE49-F238E27FC236}">
                  <a16:creationId xmlns:a16="http://schemas.microsoft.com/office/drawing/2014/main" xmlns="" id="{EF14BD32-D239-4DA3-98B3-7752073657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9">
              <a:extLst>
                <a:ext uri="{FF2B5EF4-FFF2-40B4-BE49-F238E27FC236}">
                  <a16:creationId xmlns:a16="http://schemas.microsoft.com/office/drawing/2014/main" xmlns="" id="{CF07B250-E5E4-4624-9BD7-8D513A67B7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20">
              <a:extLst>
                <a:ext uri="{FF2B5EF4-FFF2-40B4-BE49-F238E27FC236}">
                  <a16:creationId xmlns:a16="http://schemas.microsoft.com/office/drawing/2014/main" xmlns="" id="{BCC5D120-7C8C-4290-865C-4EE6E4F245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21">
              <a:extLst>
                <a:ext uri="{FF2B5EF4-FFF2-40B4-BE49-F238E27FC236}">
                  <a16:creationId xmlns:a16="http://schemas.microsoft.com/office/drawing/2014/main" xmlns="" id="{C24688C6-CAE5-4EF2-B2BA-A138DA0A24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22">
              <a:extLst>
                <a:ext uri="{FF2B5EF4-FFF2-40B4-BE49-F238E27FC236}">
                  <a16:creationId xmlns:a16="http://schemas.microsoft.com/office/drawing/2014/main" xmlns="" id="{6BD31099-7C13-4901-A04F-632B1CD846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23">
              <a:extLst>
                <a:ext uri="{FF2B5EF4-FFF2-40B4-BE49-F238E27FC236}">
                  <a16:creationId xmlns:a16="http://schemas.microsoft.com/office/drawing/2014/main" xmlns="" id="{679F5FF7-82B2-4033-8FBE-63170C9378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Başlık 1">
            <a:extLst>
              <a:ext uri="{FF2B5EF4-FFF2-40B4-BE49-F238E27FC236}">
                <a16:creationId xmlns:a16="http://schemas.microsoft.com/office/drawing/2014/main" xmlns="" id="{2103E360-51CE-4711-90FF-575B989E6ECF}"/>
              </a:ext>
            </a:extLst>
          </p:cNvPr>
          <p:cNvSpPr>
            <a:spLocks noGrp="1"/>
          </p:cNvSpPr>
          <p:nvPr>
            <p:ph type="title"/>
          </p:nvPr>
        </p:nvSpPr>
        <p:spPr>
          <a:xfrm>
            <a:off x="888630" y="4563895"/>
            <a:ext cx="5109005" cy="1777829"/>
          </a:xfrm>
        </p:spPr>
        <p:txBody>
          <a:bodyPr vert="horz" lIns="91440" tIns="45720" rIns="91440" bIns="45720" rtlCol="0">
            <a:normAutofit/>
          </a:bodyPr>
          <a:lstStyle/>
          <a:p>
            <a:pPr algn="r"/>
            <a:r>
              <a:rPr lang="tr-TR" sz="4000" dirty="0"/>
              <a:t>LİKYA YOLU</a:t>
            </a:r>
            <a:endParaRPr lang="en-US" sz="4000" dirty="0"/>
          </a:p>
        </p:txBody>
      </p:sp>
      <p:pic>
        <p:nvPicPr>
          <p:cNvPr id="7" name="Resim 6" descr="metin, harita içeren bir resim&#10;&#10;Açıklama otomatik olarak oluşturuldu">
            <a:extLst>
              <a:ext uri="{FF2B5EF4-FFF2-40B4-BE49-F238E27FC236}">
                <a16:creationId xmlns:a16="http://schemas.microsoft.com/office/drawing/2014/main" xmlns="" id="{80E79455-EF15-4102-A1D9-A4CD0F3B37DD}"/>
              </a:ext>
            </a:extLst>
          </p:cNvPr>
          <p:cNvPicPr>
            <a:picLocks noChangeAspect="1"/>
          </p:cNvPicPr>
          <p:nvPr/>
        </p:nvPicPr>
        <p:blipFill rotWithShape="1">
          <a:blip r:embed="rId2">
            <a:extLst>
              <a:ext uri="{28A0092B-C50C-407E-A947-70E740481C1C}">
                <a14:useLocalDpi xmlns:a14="http://schemas.microsoft.com/office/drawing/2010/main" val="0"/>
              </a:ext>
            </a:extLst>
          </a:blip>
          <a:srcRect l="21306" r="5932" b="1"/>
          <a:stretch/>
        </p:blipFill>
        <p:spPr>
          <a:xfrm>
            <a:off x="113197" y="45911"/>
            <a:ext cx="5997616" cy="4306823"/>
          </a:xfrm>
          <a:custGeom>
            <a:avLst/>
            <a:gdLst/>
            <a:ahLst/>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p:spPr>
      </p:pic>
      <p:pic>
        <p:nvPicPr>
          <p:cNvPr id="5" name="İçerik Yer Tutucusu 4" descr="doğa, açık hava, dağ, çayır içeren bir resim&#10;&#10;Açıklama otomatik olarak oluşturuldu">
            <a:extLst>
              <a:ext uri="{FF2B5EF4-FFF2-40B4-BE49-F238E27FC236}">
                <a16:creationId xmlns:a16="http://schemas.microsoft.com/office/drawing/2014/main" xmlns="" id="{1E0F98C1-2B5A-4F5C-8A0A-CFD27C69A9D8}"/>
              </a:ext>
            </a:extLst>
          </p:cNvPr>
          <p:cNvPicPr>
            <a:picLocks noChangeAspect="1"/>
          </p:cNvPicPr>
          <p:nvPr/>
        </p:nvPicPr>
        <p:blipFill rotWithShape="1">
          <a:blip r:embed="rId3">
            <a:extLst>
              <a:ext uri="{28A0092B-C50C-407E-A947-70E740481C1C}">
                <a14:useLocalDpi xmlns:a14="http://schemas.microsoft.com/office/drawing/2010/main" val="0"/>
              </a:ext>
            </a:extLst>
          </a:blip>
          <a:srcRect l="2494" r="7263"/>
          <a:stretch/>
        </p:blipFill>
        <p:spPr>
          <a:xfrm>
            <a:off x="6176435" y="10"/>
            <a:ext cx="6015565" cy="4299555"/>
          </a:xfrm>
          <a:custGeom>
            <a:avLst/>
            <a:gdLst/>
            <a:ahLst/>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p:spPr>
      </p:pic>
      <p:sp>
        <p:nvSpPr>
          <p:cNvPr id="20" name="Content Placeholder 19">
            <a:extLst>
              <a:ext uri="{FF2B5EF4-FFF2-40B4-BE49-F238E27FC236}">
                <a16:creationId xmlns:a16="http://schemas.microsoft.com/office/drawing/2014/main" xmlns="" id="{646A708F-7876-46EC-BEB3-D6636B71AEFB}"/>
              </a:ext>
            </a:extLst>
          </p:cNvPr>
          <p:cNvSpPr>
            <a:spLocks noGrp="1"/>
          </p:cNvSpPr>
          <p:nvPr>
            <p:ph idx="1"/>
          </p:nvPr>
        </p:nvSpPr>
        <p:spPr>
          <a:xfrm>
            <a:off x="6191776" y="4571423"/>
            <a:ext cx="5208544" cy="1770300"/>
          </a:xfrm>
        </p:spPr>
        <p:txBody>
          <a:bodyPr anchor="ctr">
            <a:normAutofit/>
          </a:bodyPr>
          <a:lstStyle/>
          <a:p>
            <a:r>
              <a:rPr lang="tr-TR" sz="1600" dirty="0"/>
              <a:t>Fethiye'den başlayarak Antalya'ya kadar uzanan ve tarihte Likya olarak adlandırılır.</a:t>
            </a:r>
          </a:p>
          <a:p>
            <a:r>
              <a:rPr lang="tr-TR" sz="1600" dirty="0"/>
              <a:t>555 kilometrelik güzergahtır.</a:t>
            </a:r>
            <a:endParaRPr lang="en-US" sz="1600" dirty="0"/>
          </a:p>
        </p:txBody>
      </p:sp>
    </p:spTree>
    <p:extLst>
      <p:ext uri="{BB962C8B-B14F-4D97-AF65-F5344CB8AC3E}">
        <p14:creationId xmlns:p14="http://schemas.microsoft.com/office/powerpoint/2010/main" val="2211897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Resim 8" descr="iç mekan, yiyecek, tablo, doldurulmuş içeren bir resim&#10;&#10;Açıklama otomatik olarak oluşturuldu">
            <a:extLst>
              <a:ext uri="{FF2B5EF4-FFF2-40B4-BE49-F238E27FC236}">
                <a16:creationId xmlns:a16="http://schemas.microsoft.com/office/drawing/2014/main" xmlns="" id="{7A97CCEE-5469-4C01-9AC9-B96568CE4CAE}"/>
              </a:ext>
            </a:extLst>
          </p:cNvPr>
          <p:cNvPicPr>
            <a:picLocks noChangeAspect="1"/>
          </p:cNvPicPr>
          <p:nvPr/>
        </p:nvPicPr>
        <p:blipFill rotWithShape="1">
          <a:blip r:embed="rId3">
            <a:extLst>
              <a:ext uri="{28A0092B-C50C-407E-A947-70E740481C1C}">
                <a14:useLocalDpi xmlns:a14="http://schemas.microsoft.com/office/drawing/2010/main" val="0"/>
              </a:ext>
            </a:extLst>
          </a:blip>
          <a:srcRect t="7380" b="8034"/>
          <a:stretch/>
        </p:blipFill>
        <p:spPr>
          <a:xfrm>
            <a:off x="20" y="10"/>
            <a:ext cx="6095980" cy="3428990"/>
          </a:xfrm>
          <a:prstGeom prst="rect">
            <a:avLst/>
          </a:prstGeom>
        </p:spPr>
      </p:pic>
      <p:pic>
        <p:nvPicPr>
          <p:cNvPr id="5" name="İçerik Yer Tutucusu 4" descr="yiyecek, iç mekan, tabak, tablo içeren bir resim&#10;&#10;Açıklama otomatik olarak oluşturuldu">
            <a:extLst>
              <a:ext uri="{FF2B5EF4-FFF2-40B4-BE49-F238E27FC236}">
                <a16:creationId xmlns:a16="http://schemas.microsoft.com/office/drawing/2014/main" xmlns="" id="{76E220CD-0725-4237-A870-4A57E0994DF3}"/>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2180" b="7820"/>
          <a:stretch/>
        </p:blipFill>
        <p:spPr>
          <a:xfrm>
            <a:off x="6096000" y="10"/>
            <a:ext cx="6096000" cy="3428990"/>
          </a:xfrm>
          <a:prstGeom prst="rect">
            <a:avLst/>
          </a:prstGeom>
        </p:spPr>
      </p:pic>
      <p:pic>
        <p:nvPicPr>
          <p:cNvPr id="7" name="Resim 6" descr="tabak, yiyecek, tablo, beyaz içeren bir resim&#10;&#10;Açıklama otomatik olarak oluşturuldu">
            <a:extLst>
              <a:ext uri="{FF2B5EF4-FFF2-40B4-BE49-F238E27FC236}">
                <a16:creationId xmlns:a16="http://schemas.microsoft.com/office/drawing/2014/main" xmlns="" id="{F6F9B75D-94C5-4C74-82DE-C72B78DEC1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240" b="12491"/>
          <a:stretch/>
        </p:blipFill>
        <p:spPr>
          <a:xfrm>
            <a:off x="20" y="3429000"/>
            <a:ext cx="6095980" cy="3429000"/>
          </a:xfrm>
          <a:prstGeom prst="rect">
            <a:avLst/>
          </a:prstGeom>
        </p:spPr>
      </p:pic>
      <p:pic>
        <p:nvPicPr>
          <p:cNvPr id="11" name="Resim 10" descr="yiyecek, iç mekan, yonga, bardak içeren bir resim&#10;&#10;Açıklama otomatik olarak oluşturuldu">
            <a:extLst>
              <a:ext uri="{FF2B5EF4-FFF2-40B4-BE49-F238E27FC236}">
                <a16:creationId xmlns:a16="http://schemas.microsoft.com/office/drawing/2014/main" xmlns="" id="{7603AE23-E93E-467F-98B5-28EEE63B601B}"/>
              </a:ext>
            </a:extLst>
          </p:cNvPr>
          <p:cNvPicPr>
            <a:picLocks noChangeAspect="1"/>
          </p:cNvPicPr>
          <p:nvPr/>
        </p:nvPicPr>
        <p:blipFill rotWithShape="1">
          <a:blip r:embed="rId6">
            <a:extLst>
              <a:ext uri="{28A0092B-C50C-407E-A947-70E740481C1C}">
                <a14:useLocalDpi xmlns:a14="http://schemas.microsoft.com/office/drawing/2010/main" val="0"/>
              </a:ext>
            </a:extLst>
          </a:blip>
          <a:srcRect t="15730"/>
          <a:stretch/>
        </p:blipFill>
        <p:spPr>
          <a:xfrm>
            <a:off x="6096000" y="3429000"/>
            <a:ext cx="6096000" cy="3429000"/>
          </a:xfrm>
          <a:prstGeom prst="rect">
            <a:avLst/>
          </a:prstGeom>
        </p:spPr>
      </p:pic>
      <p:sp>
        <p:nvSpPr>
          <p:cNvPr id="16" name="Rectangle 15">
            <a:extLst>
              <a:ext uri="{FF2B5EF4-FFF2-40B4-BE49-F238E27FC236}">
                <a16:creationId xmlns:a16="http://schemas.microsoft.com/office/drawing/2014/main" xmlns="" id="{B497CCB5-5FC2-473C-AFCC-2430CEF1DF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ame 17">
            <a:extLst>
              <a:ext uri="{FF2B5EF4-FFF2-40B4-BE49-F238E27FC236}">
                <a16:creationId xmlns:a16="http://schemas.microsoft.com/office/drawing/2014/main" xmlns="" id="{599C8C75-BFDF-44E7-A028-EEB5EDD588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Başlık 1">
            <a:extLst>
              <a:ext uri="{FF2B5EF4-FFF2-40B4-BE49-F238E27FC236}">
                <a16:creationId xmlns:a16="http://schemas.microsoft.com/office/drawing/2014/main" xmlns="" id="{FB6EA215-F4D8-488A-BFC3-F06C13576305}"/>
              </a:ext>
            </a:extLst>
          </p:cNvPr>
          <p:cNvSpPr>
            <a:spLocks noGrp="1"/>
          </p:cNvSpPr>
          <p:nvPr>
            <p:ph type="title"/>
          </p:nvPr>
        </p:nvSpPr>
        <p:spPr>
          <a:xfrm>
            <a:off x="4286858" y="2761554"/>
            <a:ext cx="3618284" cy="1345720"/>
          </a:xfrm>
          <a:noFill/>
        </p:spPr>
        <p:txBody>
          <a:bodyPr vert="horz" lIns="91440" tIns="45720" rIns="91440" bIns="45720" rtlCol="0" anchor="ctr">
            <a:normAutofit fontScale="90000"/>
          </a:bodyPr>
          <a:lstStyle/>
          <a:p>
            <a:pPr algn="ctr"/>
            <a:r>
              <a:rPr lang="tr-TR" sz="2800" kern="1200" dirty="0">
                <a:solidFill>
                  <a:srgbClr val="080808"/>
                </a:solidFill>
                <a:latin typeface="+mj-lt"/>
                <a:ea typeface="+mj-ea"/>
                <a:cs typeface="+mj-cs"/>
              </a:rPr>
              <a:t>Antalya özgü yemeklere örnek;</a:t>
            </a:r>
            <a:br>
              <a:rPr lang="tr-TR" sz="2800" kern="1200" dirty="0">
                <a:solidFill>
                  <a:srgbClr val="080808"/>
                </a:solidFill>
                <a:latin typeface="+mj-lt"/>
                <a:ea typeface="+mj-ea"/>
                <a:cs typeface="+mj-cs"/>
              </a:rPr>
            </a:br>
            <a:r>
              <a:rPr lang="tr-TR" sz="2800" kern="1200" dirty="0">
                <a:solidFill>
                  <a:srgbClr val="080808"/>
                </a:solidFill>
                <a:latin typeface="+mj-lt"/>
                <a:ea typeface="+mj-ea"/>
                <a:cs typeface="+mj-cs"/>
              </a:rPr>
              <a:t>Alanya </a:t>
            </a:r>
            <a:r>
              <a:rPr lang="tr-TR" sz="2800" kern="1200" dirty="0" err="1">
                <a:solidFill>
                  <a:srgbClr val="080808"/>
                </a:solidFill>
                <a:latin typeface="+mj-lt"/>
                <a:ea typeface="+mj-ea"/>
                <a:cs typeface="+mj-cs"/>
              </a:rPr>
              <a:t>bohçası,Girit</a:t>
            </a:r>
            <a:r>
              <a:rPr lang="tr-TR" sz="2800" kern="1200" dirty="0">
                <a:solidFill>
                  <a:srgbClr val="080808"/>
                </a:solidFill>
                <a:latin typeface="+mj-lt"/>
                <a:ea typeface="+mj-ea"/>
                <a:cs typeface="+mj-cs"/>
              </a:rPr>
              <a:t> </a:t>
            </a:r>
            <a:r>
              <a:rPr lang="tr-TR" sz="2800" kern="1200" dirty="0" err="1">
                <a:solidFill>
                  <a:srgbClr val="080808"/>
                </a:solidFill>
                <a:latin typeface="+mj-lt"/>
                <a:ea typeface="+mj-ea"/>
                <a:cs typeface="+mj-cs"/>
              </a:rPr>
              <a:t>kebabı,Antalya</a:t>
            </a:r>
            <a:r>
              <a:rPr lang="tr-TR" sz="2800" kern="1200" dirty="0">
                <a:solidFill>
                  <a:srgbClr val="080808"/>
                </a:solidFill>
                <a:latin typeface="+mj-lt"/>
                <a:ea typeface="+mj-ea"/>
                <a:cs typeface="+mj-cs"/>
              </a:rPr>
              <a:t> </a:t>
            </a:r>
            <a:r>
              <a:rPr lang="tr-TR" sz="2800" kern="1200" dirty="0" err="1">
                <a:solidFill>
                  <a:srgbClr val="080808"/>
                </a:solidFill>
                <a:latin typeface="+mj-lt"/>
                <a:ea typeface="+mj-ea"/>
                <a:cs typeface="+mj-cs"/>
              </a:rPr>
              <a:t>p</a:t>
            </a:r>
            <a:r>
              <a:rPr lang="tr-TR" sz="2800" dirty="0" err="1">
                <a:solidFill>
                  <a:srgbClr val="080808"/>
                </a:solidFill>
              </a:rPr>
              <a:t>iyazı,Bergomat</a:t>
            </a:r>
            <a:r>
              <a:rPr lang="tr-TR" sz="2800" dirty="0">
                <a:solidFill>
                  <a:srgbClr val="080808"/>
                </a:solidFill>
              </a:rPr>
              <a:t> reçeli</a:t>
            </a:r>
            <a:endParaRPr lang="en-US" sz="2800" kern="1200" dirty="0">
              <a:solidFill>
                <a:srgbClr val="080808"/>
              </a:solidFill>
              <a:latin typeface="+mj-lt"/>
              <a:ea typeface="+mj-ea"/>
              <a:cs typeface="+mj-cs"/>
            </a:endParaRPr>
          </a:p>
        </p:txBody>
      </p:sp>
    </p:spTree>
    <p:extLst>
      <p:ext uri="{BB962C8B-B14F-4D97-AF65-F5344CB8AC3E}">
        <p14:creationId xmlns:p14="http://schemas.microsoft.com/office/powerpoint/2010/main" val="148441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3">
            <a:extLst>
              <a:ext uri="{FF2B5EF4-FFF2-40B4-BE49-F238E27FC236}">
                <a16:creationId xmlns:a16="http://schemas.microsoft.com/office/drawing/2014/main" xmlns="" id="{928F64C6-FE22-4FC1-A763-DFCC514811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xmlns="" id="{730137F7-2BBF-48BB-BD1F-1DA88CA06FF8}"/>
              </a:ext>
            </a:extLst>
          </p:cNvPr>
          <p:cNvSpPr>
            <a:spLocks noGrp="1"/>
          </p:cNvSpPr>
          <p:nvPr>
            <p:ph type="title"/>
          </p:nvPr>
        </p:nvSpPr>
        <p:spPr>
          <a:xfrm>
            <a:off x="5021821" y="3812954"/>
            <a:ext cx="6465287" cy="1516014"/>
          </a:xfrm>
        </p:spPr>
        <p:txBody>
          <a:bodyPr vert="horz" lIns="91440" tIns="45720" rIns="91440" bIns="45720" rtlCol="0" anchor="b">
            <a:normAutofit fontScale="90000"/>
          </a:bodyPr>
          <a:lstStyle/>
          <a:p>
            <a:r>
              <a:rPr lang="en-US" sz="3400" kern="1200" dirty="0">
                <a:solidFill>
                  <a:srgbClr val="FFFFFF"/>
                </a:solidFill>
                <a:latin typeface="+mj-lt"/>
                <a:ea typeface="+mj-ea"/>
                <a:cs typeface="+mj-cs"/>
              </a:rPr>
              <a:t>Antalya da ultra </a:t>
            </a:r>
            <a:r>
              <a:rPr lang="en-US" sz="3400" kern="1200" dirty="0" err="1">
                <a:solidFill>
                  <a:srgbClr val="FFFFFF"/>
                </a:solidFill>
                <a:latin typeface="+mj-lt"/>
                <a:ea typeface="+mj-ea"/>
                <a:cs typeface="+mj-cs"/>
              </a:rPr>
              <a:t>lüks</a:t>
            </a:r>
            <a:r>
              <a:rPr lang="en-US" sz="3400" kern="1200" dirty="0">
                <a:solidFill>
                  <a:srgbClr val="FFFFFF"/>
                </a:solidFill>
                <a:latin typeface="+mj-lt"/>
                <a:ea typeface="+mj-ea"/>
                <a:cs typeface="+mj-cs"/>
              </a:rPr>
              <a:t> </a:t>
            </a:r>
            <a:r>
              <a:rPr lang="en-US" sz="3400" kern="1200" dirty="0" err="1">
                <a:solidFill>
                  <a:srgbClr val="FFFFFF"/>
                </a:solidFill>
                <a:latin typeface="+mj-lt"/>
                <a:ea typeface="+mj-ea"/>
                <a:cs typeface="+mj-cs"/>
              </a:rPr>
              <a:t>oteller</a:t>
            </a:r>
            <a:r>
              <a:rPr lang="en-US" sz="3400" kern="1200" dirty="0">
                <a:solidFill>
                  <a:srgbClr val="FFFFFF"/>
                </a:solidFill>
                <a:latin typeface="+mj-lt"/>
                <a:ea typeface="+mj-ea"/>
                <a:cs typeface="+mj-cs"/>
              </a:rPr>
              <a:t> de  </a:t>
            </a:r>
            <a:r>
              <a:rPr lang="en-US" sz="3400" kern="1200" dirty="0" err="1">
                <a:solidFill>
                  <a:srgbClr val="FFFFFF"/>
                </a:solidFill>
                <a:latin typeface="+mj-lt"/>
                <a:ea typeface="+mj-ea"/>
                <a:cs typeface="+mj-cs"/>
              </a:rPr>
              <a:t>mevcuttur</a:t>
            </a:r>
            <a:r>
              <a:rPr lang="en-US" sz="3400" kern="1200" dirty="0">
                <a:solidFill>
                  <a:srgbClr val="FFFFFF"/>
                </a:solidFill>
                <a:latin typeface="+mj-lt"/>
                <a:ea typeface="+mj-ea"/>
                <a:cs typeface="+mj-cs"/>
              </a:rPr>
              <a:t>, </a:t>
            </a:r>
            <a:r>
              <a:rPr lang="en-US" sz="3400" kern="1200" dirty="0" err="1">
                <a:solidFill>
                  <a:srgbClr val="FFFFFF"/>
                </a:solidFill>
                <a:latin typeface="+mj-lt"/>
                <a:ea typeface="+mj-ea"/>
                <a:cs typeface="+mj-cs"/>
              </a:rPr>
              <a:t>butik</a:t>
            </a:r>
            <a:r>
              <a:rPr lang="en-US" sz="3400" kern="1200" dirty="0">
                <a:solidFill>
                  <a:srgbClr val="FFFFFF"/>
                </a:solidFill>
                <a:latin typeface="+mj-lt"/>
                <a:ea typeface="+mj-ea"/>
                <a:cs typeface="+mj-cs"/>
              </a:rPr>
              <a:t> </a:t>
            </a:r>
            <a:r>
              <a:rPr lang="en-US" sz="3400" kern="1200" dirty="0" err="1">
                <a:solidFill>
                  <a:srgbClr val="FFFFFF"/>
                </a:solidFill>
                <a:latin typeface="+mj-lt"/>
                <a:ea typeface="+mj-ea"/>
                <a:cs typeface="+mj-cs"/>
              </a:rPr>
              <a:t>oteller</a:t>
            </a:r>
            <a:r>
              <a:rPr lang="en-US" sz="3400" kern="1200" dirty="0">
                <a:solidFill>
                  <a:srgbClr val="FFFFFF"/>
                </a:solidFill>
                <a:latin typeface="+mj-lt"/>
                <a:ea typeface="+mj-ea"/>
                <a:cs typeface="+mj-cs"/>
              </a:rPr>
              <a:t> de </a:t>
            </a:r>
            <a:r>
              <a:rPr lang="en-US" sz="3400" kern="1200" dirty="0" err="1">
                <a:solidFill>
                  <a:srgbClr val="FFFFFF"/>
                </a:solidFill>
                <a:latin typeface="+mj-lt"/>
                <a:ea typeface="+mj-ea"/>
                <a:cs typeface="+mj-cs"/>
              </a:rPr>
              <a:t>seçim</a:t>
            </a:r>
            <a:r>
              <a:rPr lang="en-US" sz="3400" kern="1200" dirty="0">
                <a:solidFill>
                  <a:srgbClr val="FFFFFF"/>
                </a:solidFill>
                <a:latin typeface="+mj-lt"/>
                <a:ea typeface="+mj-ea"/>
                <a:cs typeface="+mj-cs"/>
              </a:rPr>
              <a:t> </a:t>
            </a:r>
            <a:r>
              <a:rPr lang="en-US" sz="3400" kern="1200" dirty="0" err="1">
                <a:solidFill>
                  <a:srgbClr val="FFFFFF"/>
                </a:solidFill>
                <a:latin typeface="+mj-lt"/>
                <a:ea typeface="+mj-ea"/>
                <a:cs typeface="+mj-cs"/>
              </a:rPr>
              <a:t>sizin</a:t>
            </a:r>
            <a:r>
              <a:rPr lang="en-US" sz="3400" kern="1200" dirty="0">
                <a:solidFill>
                  <a:srgbClr val="FFFFFF"/>
                </a:solidFill>
                <a:latin typeface="+mj-lt"/>
                <a:ea typeface="+mj-ea"/>
                <a:cs typeface="+mj-cs"/>
              </a:rPr>
              <a:t> </a:t>
            </a:r>
            <a:r>
              <a:rPr lang="en-US" sz="3400" kern="1200" dirty="0">
                <a:solidFill>
                  <a:srgbClr val="FFFFFF"/>
                </a:solidFill>
                <a:latin typeface="+mj-lt"/>
                <a:ea typeface="+mj-ea"/>
                <a:cs typeface="+mj-cs"/>
                <a:sym typeface="Wingdings" panose="05000000000000000000" pitchFamily="2" charset="2"/>
              </a:rPr>
              <a:t>…</a:t>
            </a:r>
            <a:r>
              <a:rPr lang="tr-TR" sz="3400" kern="1200" dirty="0">
                <a:solidFill>
                  <a:srgbClr val="FFFFFF"/>
                </a:solidFill>
                <a:latin typeface="+mj-lt"/>
                <a:ea typeface="+mj-ea"/>
                <a:cs typeface="+mj-cs"/>
                <a:sym typeface="Wingdings" panose="05000000000000000000" pitchFamily="2" charset="2"/>
              </a:rPr>
              <a:t/>
            </a:r>
            <a:br>
              <a:rPr lang="tr-TR" sz="3400" kern="1200" dirty="0">
                <a:solidFill>
                  <a:srgbClr val="FFFFFF"/>
                </a:solidFill>
                <a:latin typeface="+mj-lt"/>
                <a:ea typeface="+mj-ea"/>
                <a:cs typeface="+mj-cs"/>
                <a:sym typeface="Wingdings" panose="05000000000000000000" pitchFamily="2" charset="2"/>
              </a:rPr>
            </a:br>
            <a:r>
              <a:rPr lang="tr-TR" sz="3400" kern="1200" dirty="0">
                <a:solidFill>
                  <a:srgbClr val="FFFFFF"/>
                </a:solidFill>
                <a:latin typeface="+mj-lt"/>
                <a:ea typeface="+mj-ea"/>
                <a:cs typeface="+mj-cs"/>
                <a:sym typeface="Wingdings" panose="05000000000000000000" pitchFamily="2" charset="2"/>
              </a:rPr>
              <a:t/>
            </a:r>
            <a:br>
              <a:rPr lang="tr-TR" sz="3400" kern="1200" dirty="0">
                <a:solidFill>
                  <a:srgbClr val="FFFFFF"/>
                </a:solidFill>
                <a:latin typeface="+mj-lt"/>
                <a:ea typeface="+mj-ea"/>
                <a:cs typeface="+mj-cs"/>
                <a:sym typeface="Wingdings" panose="05000000000000000000" pitchFamily="2" charset="2"/>
              </a:rPr>
            </a:br>
            <a:r>
              <a:rPr lang="tr-TR" sz="2000" kern="1200" dirty="0">
                <a:solidFill>
                  <a:srgbClr val="FFFFFF"/>
                </a:solidFill>
                <a:latin typeface="+mj-lt"/>
                <a:ea typeface="+mj-ea"/>
                <a:cs typeface="+mj-cs"/>
                <a:sym typeface="Wingdings" panose="05000000000000000000" pitchFamily="2" charset="2"/>
              </a:rPr>
              <a:t>Yiğitcan Gürşen 140170101 </a:t>
            </a:r>
            <a:endParaRPr lang="en-US" sz="2000" kern="1200" dirty="0">
              <a:solidFill>
                <a:srgbClr val="FFFFFF"/>
              </a:solidFill>
              <a:latin typeface="+mj-lt"/>
              <a:ea typeface="+mj-ea"/>
              <a:cs typeface="+mj-cs"/>
            </a:endParaRPr>
          </a:p>
        </p:txBody>
      </p:sp>
      <p:pic>
        <p:nvPicPr>
          <p:cNvPr id="13" name="Resim 12" descr="bina, şehir içeren bir resim&#10;&#10;Açıklama otomatik olarak oluşturuldu">
            <a:extLst>
              <a:ext uri="{FF2B5EF4-FFF2-40B4-BE49-F238E27FC236}">
                <a16:creationId xmlns:a16="http://schemas.microsoft.com/office/drawing/2014/main" xmlns="" id="{14FEF72F-A777-429A-820E-78DB934E97E3}"/>
              </a:ext>
            </a:extLst>
          </p:cNvPr>
          <p:cNvPicPr>
            <a:picLocks noChangeAspect="1"/>
          </p:cNvPicPr>
          <p:nvPr/>
        </p:nvPicPr>
        <p:blipFill rotWithShape="1">
          <a:blip r:embed="rId2">
            <a:extLst>
              <a:ext uri="{28A0092B-C50C-407E-A947-70E740481C1C}">
                <a14:useLocalDpi xmlns:a14="http://schemas.microsoft.com/office/drawing/2010/main" val="0"/>
              </a:ext>
            </a:extLst>
          </a:blip>
          <a:srcRect l="11986" r="11203" b="1"/>
          <a:stretch/>
        </p:blipFill>
        <p:spPr>
          <a:xfrm>
            <a:off x="317635" y="321733"/>
            <a:ext cx="4151681" cy="3026834"/>
          </a:xfrm>
          <a:prstGeom prst="rect">
            <a:avLst/>
          </a:prstGeom>
        </p:spPr>
      </p:pic>
      <p:pic>
        <p:nvPicPr>
          <p:cNvPr id="11" name="İçerik Yer Tutucusu 10">
            <a:extLst>
              <a:ext uri="{FF2B5EF4-FFF2-40B4-BE49-F238E27FC236}">
                <a16:creationId xmlns:a16="http://schemas.microsoft.com/office/drawing/2014/main" xmlns="" id="{0F9ED1C2-177D-4B84-8255-159DB0057BE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022" r="32067" b="1"/>
          <a:stretch/>
        </p:blipFill>
        <p:spPr>
          <a:xfrm>
            <a:off x="4638955" y="321733"/>
            <a:ext cx="3539976" cy="2985818"/>
          </a:xfrm>
          <a:prstGeom prst="rect">
            <a:avLst/>
          </a:prstGeom>
        </p:spPr>
      </p:pic>
      <p:pic>
        <p:nvPicPr>
          <p:cNvPr id="19" name="Resim 18" descr="yaşama, tablo, bina, sandalye içeren bir resim&#10;&#10;Açıklama otomatik olarak oluşturuldu">
            <a:extLst>
              <a:ext uri="{FF2B5EF4-FFF2-40B4-BE49-F238E27FC236}">
                <a16:creationId xmlns:a16="http://schemas.microsoft.com/office/drawing/2014/main" xmlns="" id="{A27C5F04-0C87-4007-82F1-E65D37563184}"/>
              </a:ext>
            </a:extLst>
          </p:cNvPr>
          <p:cNvPicPr>
            <a:picLocks noChangeAspect="1"/>
          </p:cNvPicPr>
          <p:nvPr/>
        </p:nvPicPr>
        <p:blipFill rotWithShape="1">
          <a:blip r:embed="rId4">
            <a:extLst>
              <a:ext uri="{28A0092B-C50C-407E-A947-70E740481C1C}">
                <a14:useLocalDpi xmlns:a14="http://schemas.microsoft.com/office/drawing/2010/main" val="0"/>
              </a:ext>
            </a:extLst>
          </a:blip>
          <a:srcRect l="28268" r="8379" b="-3"/>
          <a:stretch/>
        </p:blipFill>
        <p:spPr>
          <a:xfrm>
            <a:off x="8348570" y="321734"/>
            <a:ext cx="3535590" cy="2985818"/>
          </a:xfrm>
          <a:prstGeom prst="rect">
            <a:avLst/>
          </a:prstGeom>
        </p:spPr>
      </p:pic>
      <p:cxnSp>
        <p:nvCxnSpPr>
          <p:cNvPr id="31" name="Straight Connector 25">
            <a:extLst>
              <a:ext uri="{FF2B5EF4-FFF2-40B4-BE49-F238E27FC236}">
                <a16:creationId xmlns:a16="http://schemas.microsoft.com/office/drawing/2014/main" xmlns="" id="{5C34627B-48E6-4F4D-B843-97717A86B4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5" name="Resim 14" descr="dağ, su, açık hava, sandalye içeren bir resim&#10;&#10;Açıklama otomatik olarak oluşturuldu">
            <a:extLst>
              <a:ext uri="{FF2B5EF4-FFF2-40B4-BE49-F238E27FC236}">
                <a16:creationId xmlns:a16="http://schemas.microsoft.com/office/drawing/2014/main" xmlns="" id="{B6BAD558-608D-4F78-82C5-1B4748ACBB33}"/>
              </a:ext>
            </a:extLst>
          </p:cNvPr>
          <p:cNvPicPr>
            <a:picLocks noChangeAspect="1"/>
          </p:cNvPicPr>
          <p:nvPr/>
        </p:nvPicPr>
        <p:blipFill rotWithShape="1">
          <a:blip r:embed="rId5">
            <a:extLst>
              <a:ext uri="{28A0092B-C50C-407E-A947-70E740481C1C}">
                <a14:useLocalDpi xmlns:a14="http://schemas.microsoft.com/office/drawing/2010/main" val="0"/>
              </a:ext>
            </a:extLst>
          </a:blip>
          <a:srcRect t="10043" r="-3" b="-3"/>
          <a:stretch/>
        </p:blipFill>
        <p:spPr>
          <a:xfrm>
            <a:off x="317635" y="3509433"/>
            <a:ext cx="4160452" cy="3026833"/>
          </a:xfrm>
          <a:prstGeom prst="rect">
            <a:avLst/>
          </a:prstGeom>
        </p:spPr>
      </p:pic>
    </p:spTree>
    <p:extLst>
      <p:ext uri="{BB962C8B-B14F-4D97-AF65-F5344CB8AC3E}">
        <p14:creationId xmlns:p14="http://schemas.microsoft.com/office/powerpoint/2010/main" val="310947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A93692D1-EB94-4301-B221-625A388D1D2A}"/>
              </a:ext>
            </a:extLst>
          </p:cNvPr>
          <p:cNvSpPr>
            <a:spLocks noGrp="1"/>
          </p:cNvSpPr>
          <p:nvPr>
            <p:ph type="title"/>
          </p:nvPr>
        </p:nvSpPr>
        <p:spPr>
          <a:xfrm>
            <a:off x="841247" y="474146"/>
            <a:ext cx="10515593" cy="1197864"/>
          </a:xfrm>
        </p:spPr>
        <p:txBody>
          <a:bodyPr>
            <a:normAutofit/>
          </a:bodyPr>
          <a:lstStyle/>
          <a:p>
            <a:r>
              <a:rPr lang="tr-TR" sz="2400" dirty="0"/>
              <a:t>Antalya İlçeleri: Akseki, Aksu, Alanya, Demre, </a:t>
            </a:r>
            <a:r>
              <a:rPr lang="tr-TR" sz="2400" dirty="0" err="1"/>
              <a:t>Döşemealtı</a:t>
            </a:r>
            <a:r>
              <a:rPr lang="tr-TR" sz="2400" dirty="0"/>
              <a:t>, Elmalı, Fenike, Gazipaşa, Manavgat, Konyaaltı, Serik, Kumluca, Kaş, Korkuteli, İbradı, Gündoğmuş, </a:t>
            </a:r>
            <a:r>
              <a:rPr lang="tr-TR" sz="2400" dirty="0">
                <a:hlinkClick r:id="rId3"/>
              </a:rPr>
              <a:t>Kemer</a:t>
            </a:r>
            <a:r>
              <a:rPr lang="tr-TR" sz="2400" dirty="0"/>
              <a:t>, </a:t>
            </a:r>
            <a:r>
              <a:rPr lang="tr-TR" sz="2400" dirty="0" err="1"/>
              <a:t>Muratpaşa</a:t>
            </a:r>
            <a:r>
              <a:rPr lang="tr-TR" sz="2400" dirty="0"/>
              <a:t>, Kepez, </a:t>
            </a:r>
          </a:p>
        </p:txBody>
      </p:sp>
      <p:cxnSp>
        <p:nvCxnSpPr>
          <p:cNvPr id="14" name="Straight Connector 13">
            <a:extLst>
              <a:ext uri="{FF2B5EF4-FFF2-40B4-BE49-F238E27FC236}">
                <a16:creationId xmlns:a16="http://schemas.microsoft.com/office/drawing/2014/main" xmlns="" id="{EDF5FE34-0A41-407A-8D94-10FCF68F1D0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5" name="İçerik Yer Tutucusu 4" descr="dağ, su, bina, açık hava içeren bir resim&#10;&#10;Açıklama otomatik olarak oluşturuldu">
            <a:extLst>
              <a:ext uri="{FF2B5EF4-FFF2-40B4-BE49-F238E27FC236}">
                <a16:creationId xmlns:a16="http://schemas.microsoft.com/office/drawing/2014/main" xmlns="" id="{A5C33BC2-8B5B-488F-85CB-017B2FAA120A}"/>
              </a:ext>
            </a:extLst>
          </p:cNvPr>
          <p:cNvPicPr>
            <a:picLocks noChangeAspect="1"/>
          </p:cNvPicPr>
          <p:nvPr/>
        </p:nvPicPr>
        <p:blipFill rotWithShape="1">
          <a:blip r:embed="rId4">
            <a:extLst>
              <a:ext uri="{28A0092B-C50C-407E-A947-70E740481C1C}">
                <a14:useLocalDpi xmlns:a14="http://schemas.microsoft.com/office/drawing/2010/main" val="0"/>
              </a:ext>
            </a:extLst>
          </a:blip>
          <a:srcRect l="16558" r="1" b="1"/>
          <a:stretch/>
        </p:blipFill>
        <p:spPr>
          <a:xfrm>
            <a:off x="835153" y="2002117"/>
            <a:ext cx="6215794" cy="4171569"/>
          </a:xfrm>
          <a:prstGeom prst="rect">
            <a:avLst/>
          </a:prstGeom>
        </p:spPr>
      </p:pic>
      <p:sp>
        <p:nvSpPr>
          <p:cNvPr id="9" name="Content Placeholder 8">
            <a:extLst>
              <a:ext uri="{FF2B5EF4-FFF2-40B4-BE49-F238E27FC236}">
                <a16:creationId xmlns:a16="http://schemas.microsoft.com/office/drawing/2014/main" xmlns="" id="{D20CF27C-90AC-490D-92FC-97759E7B13F3}"/>
              </a:ext>
            </a:extLst>
          </p:cNvPr>
          <p:cNvSpPr>
            <a:spLocks noGrp="1"/>
          </p:cNvSpPr>
          <p:nvPr>
            <p:ph idx="1"/>
          </p:nvPr>
        </p:nvSpPr>
        <p:spPr>
          <a:xfrm>
            <a:off x="7533314" y="1999578"/>
            <a:ext cx="3823525" cy="4171568"/>
          </a:xfrm>
        </p:spPr>
        <p:txBody>
          <a:bodyPr anchor="ctr">
            <a:normAutofit/>
          </a:bodyPr>
          <a:lstStyle/>
          <a:p>
            <a:r>
              <a:rPr lang="tr-TR" sz="1600" dirty="0"/>
              <a:t>Geçmişten günümüze kadar ki Antalya şehri hakimiyet serüvenine bakarsak: Likyalılar, Lidyalılar, </a:t>
            </a:r>
            <a:r>
              <a:rPr lang="tr-TR" sz="1600" dirty="0" err="1"/>
              <a:t>Pamfilyalılar</a:t>
            </a:r>
            <a:r>
              <a:rPr lang="tr-TR" sz="1600" dirty="0"/>
              <a:t>, Bergamalılar, Romalılar, Bizanslılar, Selçuklular ve Osmanlıları </a:t>
            </a:r>
            <a:r>
              <a:rPr lang="tr-TR" sz="1600" dirty="0" err="1"/>
              <a:t>görüyoruz.Antalya</a:t>
            </a:r>
            <a:r>
              <a:rPr lang="tr-TR" sz="1600" dirty="0"/>
              <a:t> şehrinde onlarca antik kent yapıları bulunmaktadır.</a:t>
            </a:r>
          </a:p>
          <a:p>
            <a:r>
              <a:rPr lang="tr-TR" sz="1700" dirty="0"/>
              <a:t>Ekonomik etkinlikler anlamında, kentin en büyük gelir sahası turizm olmakla birlikte; ticaret ve tarımsal üretim alanlarında da oldukça gelişmiş ağlara sahiptir.</a:t>
            </a:r>
            <a:endParaRPr lang="en-US" sz="1700" dirty="0"/>
          </a:p>
        </p:txBody>
      </p:sp>
    </p:spTree>
    <p:extLst>
      <p:ext uri="{BB962C8B-B14F-4D97-AF65-F5344CB8AC3E}">
        <p14:creationId xmlns:p14="http://schemas.microsoft.com/office/powerpoint/2010/main" val="7679675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6782053-29DF-4016-9B3E-720CD1E294E8}"/>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2500" dirty="0"/>
              <a:t>Antalya </a:t>
            </a:r>
            <a:r>
              <a:rPr lang="en-US" sz="2500"/>
              <a:t>merkezinden</a:t>
            </a:r>
            <a:r>
              <a:rPr lang="en-US" sz="2500" dirty="0"/>
              <a:t> </a:t>
            </a:r>
            <a:r>
              <a:rPr lang="en-US" sz="2500"/>
              <a:t>ziyade</a:t>
            </a:r>
            <a:r>
              <a:rPr lang="en-US" sz="2500" dirty="0"/>
              <a:t> </a:t>
            </a:r>
            <a:r>
              <a:rPr lang="en-US" sz="2500"/>
              <a:t>ilçeleri</a:t>
            </a:r>
            <a:r>
              <a:rPr lang="en-US" sz="2500" dirty="0"/>
              <a:t> </a:t>
            </a:r>
            <a:r>
              <a:rPr lang="en-US" sz="2500"/>
              <a:t>daha</a:t>
            </a:r>
            <a:r>
              <a:rPr lang="en-US" sz="2500" dirty="0"/>
              <a:t> </a:t>
            </a:r>
            <a:r>
              <a:rPr lang="en-US" sz="2500"/>
              <a:t>popüler</a:t>
            </a:r>
            <a:r>
              <a:rPr lang="en-US" sz="2500" dirty="0"/>
              <a:t> </a:t>
            </a:r>
            <a:r>
              <a:rPr lang="en-US" sz="2500"/>
              <a:t>durumda</a:t>
            </a:r>
            <a:r>
              <a:rPr lang="en-US" sz="2500" dirty="0"/>
              <a:t>.</a:t>
            </a:r>
            <a:br>
              <a:rPr lang="en-US" sz="2500" dirty="0"/>
            </a:br>
            <a:r>
              <a:rPr lang="en-US" sz="2500" dirty="0"/>
              <a:t/>
            </a:r>
            <a:br>
              <a:rPr lang="en-US" sz="2500" dirty="0"/>
            </a:br>
            <a:endParaRPr lang="en-US" sz="2500" dirty="0"/>
          </a:p>
        </p:txBody>
      </p:sp>
      <p:pic>
        <p:nvPicPr>
          <p:cNvPr id="5" name="İçerik Yer Tutucusu 4" descr="su, vapur, pek çok, mavi içeren bir resim&#10;&#10;Açıklama otomatik olarak oluşturuldu">
            <a:extLst>
              <a:ext uri="{FF2B5EF4-FFF2-40B4-BE49-F238E27FC236}">
                <a16:creationId xmlns:a16="http://schemas.microsoft.com/office/drawing/2014/main" xmlns="" id="{B3BBC822-DE22-4646-BAAA-B12D9DBAC92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122"/>
          <a:stretch/>
        </p:blipFill>
        <p:spPr>
          <a:xfrm>
            <a:off x="20" y="10"/>
            <a:ext cx="12191980" cy="6857990"/>
          </a:xfrm>
          <a:prstGeom prst="rect">
            <a:avLst/>
          </a:prstGeom>
        </p:spPr>
      </p:pic>
      <p:sp>
        <p:nvSpPr>
          <p:cNvPr id="6" name="Dikdörtgen 5">
            <a:extLst>
              <a:ext uri="{FF2B5EF4-FFF2-40B4-BE49-F238E27FC236}">
                <a16:creationId xmlns:a16="http://schemas.microsoft.com/office/drawing/2014/main" xmlns="" id="{206EE9C8-5423-42DC-BA48-C2167BAD0ED7}"/>
              </a:ext>
            </a:extLst>
          </p:cNvPr>
          <p:cNvSpPr/>
          <p:nvPr/>
        </p:nvSpPr>
        <p:spPr>
          <a:xfrm>
            <a:off x="1653436" y="313151"/>
            <a:ext cx="3595310" cy="9148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spcAft>
                <a:spcPts val="600"/>
              </a:spcAft>
            </a:pPr>
            <a:r>
              <a:rPr lang="tr-TR" sz="3600" b="1" i="1"/>
              <a:t>ALANYA</a:t>
            </a:r>
          </a:p>
        </p:txBody>
      </p:sp>
    </p:spTree>
    <p:extLst>
      <p:ext uri="{BB962C8B-B14F-4D97-AF65-F5344CB8AC3E}">
        <p14:creationId xmlns:p14="http://schemas.microsoft.com/office/powerpoint/2010/main" val="376610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descr="su, açık hava, doğa, dağ içeren bir resim&#10;&#10;Açıklama otomatik olarak oluşturuldu">
            <a:extLst>
              <a:ext uri="{FF2B5EF4-FFF2-40B4-BE49-F238E27FC236}">
                <a16:creationId xmlns:a16="http://schemas.microsoft.com/office/drawing/2014/main" xmlns="" id="{21A44FDD-CDF6-43F2-8D67-952590ACDA56}"/>
              </a:ext>
            </a:extLst>
          </p:cNvPr>
          <p:cNvPicPr>
            <a:picLocks noChangeAspect="1"/>
          </p:cNvPicPr>
          <p:nvPr/>
        </p:nvPicPr>
        <p:blipFill rotWithShape="1">
          <a:blip r:embed="rId2">
            <a:extLst>
              <a:ext uri="{28A0092B-C50C-407E-A947-70E740481C1C}">
                <a14:useLocalDpi xmlns:a14="http://schemas.microsoft.com/office/drawing/2010/main" val="0"/>
              </a:ext>
            </a:extLst>
          </a:blip>
          <a:srcRect t="9940" b="5790"/>
          <a:stretch/>
        </p:blipFill>
        <p:spPr>
          <a:xfrm>
            <a:off x="20" y="10"/>
            <a:ext cx="12191980" cy="6857990"/>
          </a:xfrm>
          <a:prstGeom prst="rect">
            <a:avLst/>
          </a:prstGeom>
        </p:spPr>
      </p:pic>
      <p:sp>
        <p:nvSpPr>
          <p:cNvPr id="14"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a:extLst>
              <a:ext uri="{FF2B5EF4-FFF2-40B4-BE49-F238E27FC236}">
                <a16:creationId xmlns:a16="http://schemas.microsoft.com/office/drawing/2014/main" xmlns="" id="{F22DFF50-50AC-4DA4-A8A9-FD1F465B47EC}"/>
              </a:ext>
            </a:extLst>
          </p:cNvPr>
          <p:cNvSpPr>
            <a:spLocks noGrp="1"/>
          </p:cNvSpPr>
          <p:nvPr>
            <p:ph type="title"/>
          </p:nvPr>
        </p:nvSpPr>
        <p:spPr>
          <a:xfrm>
            <a:off x="709448" y="1913950"/>
            <a:ext cx="4204137" cy="1342754"/>
          </a:xfrm>
        </p:spPr>
        <p:txBody>
          <a:bodyPr vert="horz" lIns="91440" tIns="45720" rIns="91440" bIns="45720" rtlCol="0">
            <a:normAutofit/>
          </a:bodyPr>
          <a:lstStyle/>
          <a:p>
            <a:pPr algn="ctr"/>
            <a:r>
              <a:rPr lang="en-US" sz="2000"/>
              <a:t/>
            </a:r>
            <a:br>
              <a:rPr lang="en-US" sz="2000"/>
            </a:br>
            <a:r>
              <a:rPr lang="en-US" sz="2000" b="1"/>
              <a:t>Alanya</a:t>
            </a:r>
            <a:r>
              <a:rPr lang="en-US" sz="2000" b="1" dirty="0"/>
              <a:t> </a:t>
            </a:r>
            <a:r>
              <a:rPr lang="en-US" sz="2000" b="1"/>
              <a:t>Kalesi</a:t>
            </a:r>
            <a:r>
              <a:rPr lang="en-US" sz="2000"/>
              <a:t/>
            </a:r>
            <a:br>
              <a:rPr lang="en-US" sz="2000"/>
            </a:br>
            <a:r>
              <a:rPr lang="en-US" sz="2000"/>
              <a:t> 2000 yılında UNESCO Dünya Mirası Geçici Listesi'ne dahil edilmiştir.</a:t>
            </a:r>
          </a:p>
        </p:txBody>
      </p:sp>
      <p:cxnSp>
        <p:nvCxnSpPr>
          <p:cNvPr id="16" name="Straight Connector 15">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xmlns="" id="{0C074E57-8A08-4252-8538-0D0E8945F636}"/>
              </a:ext>
            </a:extLst>
          </p:cNvPr>
          <p:cNvSpPr>
            <a:spLocks noGrp="1"/>
          </p:cNvSpPr>
          <p:nvPr>
            <p:ph idx="1"/>
          </p:nvPr>
        </p:nvSpPr>
        <p:spPr>
          <a:xfrm>
            <a:off x="525516" y="3417573"/>
            <a:ext cx="4593021" cy="2619839"/>
          </a:xfrm>
        </p:spPr>
        <p:txBody>
          <a:bodyPr anchor="ctr">
            <a:normAutofit/>
          </a:bodyPr>
          <a:lstStyle/>
          <a:p>
            <a:r>
              <a:rPr lang="tr-TR" sz="1800"/>
              <a:t>Eski dönemlerde Kandeleri olarak adlandırılan Alanya yerleşimine kale Helenistik dönemde inşa edilmiştir. Günümüzdeki tarihi dokusu 13.yüzyıl Selçuklu eseri olan kalenin tarihi </a:t>
            </a:r>
            <a:r>
              <a:rPr lang="tr-TR" sz="1800">
                <a:hlinkClick r:id="rId3" tooltip="Helenistik"/>
              </a:rPr>
              <a:t>Helenistik</a:t>
            </a:r>
            <a:r>
              <a:rPr lang="tr-TR" sz="1800"/>
              <a:t> döneme kadar inmektedir.</a:t>
            </a:r>
            <a:endParaRPr lang="en-US" sz="1800"/>
          </a:p>
        </p:txBody>
      </p:sp>
    </p:spTree>
    <p:extLst>
      <p:ext uri="{BB962C8B-B14F-4D97-AF65-F5344CB8AC3E}">
        <p14:creationId xmlns:p14="http://schemas.microsoft.com/office/powerpoint/2010/main" val="317693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5FD6F79-F67B-4045-9106-14D959E78CA0}"/>
              </a:ext>
            </a:extLst>
          </p:cNvPr>
          <p:cNvSpPr>
            <a:spLocks noGrp="1"/>
          </p:cNvSpPr>
          <p:nvPr>
            <p:ph type="title"/>
          </p:nvPr>
        </p:nvSpPr>
        <p:spPr>
          <a:xfrm>
            <a:off x="888630" y="4760132"/>
            <a:ext cx="5093596" cy="1777829"/>
          </a:xfrm>
        </p:spPr>
        <p:txBody>
          <a:bodyPr vert="horz" lIns="91440" tIns="45720" rIns="91440" bIns="45720" rtlCol="0">
            <a:normAutofit/>
          </a:bodyPr>
          <a:lstStyle/>
          <a:p>
            <a:pPr algn="r"/>
            <a:r>
              <a:rPr lang="en-US" sz="4000"/>
              <a:t>DAMLATAŞ MAĞARASI</a:t>
            </a:r>
            <a:br>
              <a:rPr lang="en-US" sz="4000"/>
            </a:br>
            <a:r>
              <a:rPr lang="en-US" sz="4000"/>
              <a:t>15 bin yıllık bir süreçte oluşmuştur.</a:t>
            </a:r>
          </a:p>
        </p:txBody>
      </p:sp>
      <p:sp>
        <p:nvSpPr>
          <p:cNvPr id="45" name="Content Placeholder 12">
            <a:extLst>
              <a:ext uri="{FF2B5EF4-FFF2-40B4-BE49-F238E27FC236}">
                <a16:creationId xmlns:a16="http://schemas.microsoft.com/office/drawing/2014/main" xmlns="" id="{03E6B1DA-F7F9-469A-B4CB-EFA1F7ABA2C9}"/>
              </a:ext>
            </a:extLst>
          </p:cNvPr>
          <p:cNvSpPr>
            <a:spLocks noGrp="1"/>
          </p:cNvSpPr>
          <p:nvPr>
            <p:ph idx="1"/>
          </p:nvPr>
        </p:nvSpPr>
        <p:spPr>
          <a:xfrm>
            <a:off x="6226706" y="4767660"/>
            <a:ext cx="5173613" cy="1770300"/>
          </a:xfrm>
        </p:spPr>
        <p:txBody>
          <a:bodyPr anchor="ctr">
            <a:normAutofit/>
          </a:bodyPr>
          <a:lstStyle/>
          <a:p>
            <a:endParaRPr lang="en-US" sz="1800"/>
          </a:p>
        </p:txBody>
      </p:sp>
      <p:pic>
        <p:nvPicPr>
          <p:cNvPr id="9" name="İçerik Yer Tutucusu 8" descr="doğa, mağara, açık hava, cadde içeren bir resim&#10;&#10;Açıklama otomatik olarak oluşturuldu">
            <a:extLst>
              <a:ext uri="{FF2B5EF4-FFF2-40B4-BE49-F238E27FC236}">
                <a16:creationId xmlns:a16="http://schemas.microsoft.com/office/drawing/2014/main" xmlns="" id="{16D0BF56-D216-45FC-977C-52F974643574}"/>
              </a:ext>
            </a:extLst>
          </p:cNvPr>
          <p:cNvPicPr>
            <a:picLocks noChangeAspect="1"/>
          </p:cNvPicPr>
          <p:nvPr/>
        </p:nvPicPr>
        <p:blipFill rotWithShape="1">
          <a:blip r:embed="rId2">
            <a:extLst>
              <a:ext uri="{28A0092B-C50C-407E-A947-70E740481C1C}">
                <a14:useLocalDpi xmlns:a14="http://schemas.microsoft.com/office/drawing/2010/main" val="0"/>
              </a:ext>
            </a:extLst>
          </a:blip>
          <a:srcRect t="36735" b="7001"/>
          <a:stretch/>
        </p:blipFill>
        <p:spPr>
          <a:xfrm>
            <a:off x="20" y="2872"/>
            <a:ext cx="12191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Tree>
    <p:extLst>
      <p:ext uri="{BB962C8B-B14F-4D97-AF65-F5344CB8AC3E}">
        <p14:creationId xmlns:p14="http://schemas.microsoft.com/office/powerpoint/2010/main" val="2548237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11D160B-180E-4D8F-8CD1-3139EC915E0A}"/>
              </a:ext>
            </a:extLst>
          </p:cNvPr>
          <p:cNvSpPr>
            <a:spLocks noGrp="1"/>
          </p:cNvSpPr>
          <p:nvPr>
            <p:ph type="title"/>
          </p:nvPr>
        </p:nvSpPr>
        <p:spPr>
          <a:xfrm>
            <a:off x="888630" y="4760132"/>
            <a:ext cx="5093596" cy="1777829"/>
          </a:xfrm>
        </p:spPr>
        <p:txBody>
          <a:bodyPr vert="horz" lIns="91440" tIns="45720" rIns="91440" bIns="45720" rtlCol="0">
            <a:normAutofit/>
          </a:bodyPr>
          <a:lstStyle/>
          <a:p>
            <a:pPr algn="r"/>
            <a:r>
              <a:rPr lang="tr-TR" sz="4000"/>
              <a:t>KONYAALTI</a:t>
            </a:r>
            <a:endParaRPr lang="en-US" sz="4000"/>
          </a:p>
        </p:txBody>
      </p:sp>
      <p:sp>
        <p:nvSpPr>
          <p:cNvPr id="18" name="Content Placeholder 17">
            <a:extLst>
              <a:ext uri="{FF2B5EF4-FFF2-40B4-BE49-F238E27FC236}">
                <a16:creationId xmlns:a16="http://schemas.microsoft.com/office/drawing/2014/main" xmlns="" id="{069D79E0-A307-493E-B228-9F98963DAB64}"/>
              </a:ext>
            </a:extLst>
          </p:cNvPr>
          <p:cNvSpPr>
            <a:spLocks noGrp="1"/>
          </p:cNvSpPr>
          <p:nvPr>
            <p:ph idx="1"/>
          </p:nvPr>
        </p:nvSpPr>
        <p:spPr>
          <a:xfrm>
            <a:off x="6226706" y="4767660"/>
            <a:ext cx="5173613" cy="1770300"/>
          </a:xfrm>
        </p:spPr>
        <p:txBody>
          <a:bodyPr anchor="ctr">
            <a:normAutofit/>
          </a:bodyPr>
          <a:lstStyle/>
          <a:p>
            <a:r>
              <a:rPr lang="tr-TR" sz="1800" dirty="0"/>
              <a:t>Antalya’nın merkezi sayılan ilçe, büyük plajı ile ünlüdür.</a:t>
            </a:r>
          </a:p>
          <a:p>
            <a:r>
              <a:rPr lang="tr-TR" sz="1800" dirty="0"/>
              <a:t>Meşhur falezleri ve kale içi ile ünlenmiştir.</a:t>
            </a:r>
          </a:p>
          <a:p>
            <a:endParaRPr lang="tr-TR" sz="1800" dirty="0"/>
          </a:p>
        </p:txBody>
      </p:sp>
      <p:pic>
        <p:nvPicPr>
          <p:cNvPr id="5" name="İçerik Yer Tutucusu 4" descr="su, açık hava, dağ, doğa içeren bir resim&#10;&#10;Açıklama otomatik olarak oluşturuldu">
            <a:extLst>
              <a:ext uri="{FF2B5EF4-FFF2-40B4-BE49-F238E27FC236}">
                <a16:creationId xmlns:a16="http://schemas.microsoft.com/office/drawing/2014/main" xmlns="" id="{4ADA2945-3C3D-4686-904D-EA3207D7A311}"/>
              </a:ext>
            </a:extLst>
          </p:cNvPr>
          <p:cNvPicPr>
            <a:picLocks noChangeAspect="1"/>
          </p:cNvPicPr>
          <p:nvPr/>
        </p:nvPicPr>
        <p:blipFill rotWithShape="1">
          <a:blip r:embed="rId2">
            <a:extLst>
              <a:ext uri="{28A0092B-C50C-407E-A947-70E740481C1C}">
                <a14:useLocalDpi xmlns:a14="http://schemas.microsoft.com/office/drawing/2010/main" val="0"/>
              </a:ext>
            </a:extLst>
          </a:blip>
          <a:srcRect t="22763" b="9008"/>
          <a:stretch/>
        </p:blipFill>
        <p:spPr>
          <a:xfrm>
            <a:off x="20" y="2872"/>
            <a:ext cx="12191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Tree>
    <p:extLst>
      <p:ext uri="{BB962C8B-B14F-4D97-AF65-F5344CB8AC3E}">
        <p14:creationId xmlns:p14="http://schemas.microsoft.com/office/powerpoint/2010/main" val="870802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descr="yer, iç mekan, tavan, bina içeren bir resim&#10;&#10;Açıklama otomatik olarak oluşturuldu">
            <a:extLst>
              <a:ext uri="{FF2B5EF4-FFF2-40B4-BE49-F238E27FC236}">
                <a16:creationId xmlns:a16="http://schemas.microsoft.com/office/drawing/2014/main" xmlns="" id="{0CF74008-4054-4BA5-803F-8B3CCC74AB86}"/>
              </a:ext>
            </a:extLst>
          </p:cNvPr>
          <p:cNvPicPr>
            <a:picLocks noChangeAspect="1"/>
          </p:cNvPicPr>
          <p:nvPr/>
        </p:nvPicPr>
        <p:blipFill rotWithShape="1">
          <a:blip r:embed="rId2">
            <a:extLst>
              <a:ext uri="{28A0092B-C50C-407E-A947-70E740481C1C}">
                <a14:useLocalDpi xmlns:a14="http://schemas.microsoft.com/office/drawing/2010/main" val="0"/>
              </a:ext>
            </a:extLst>
          </a:blip>
          <a:srcRect t="2375" b="7625"/>
          <a:stretch/>
        </p:blipFill>
        <p:spPr>
          <a:xfrm>
            <a:off x="-1" y="10"/>
            <a:ext cx="12192000" cy="6857990"/>
          </a:xfrm>
          <a:prstGeom prst="rect">
            <a:avLst/>
          </a:prstGeom>
        </p:spPr>
      </p:pic>
      <p:sp>
        <p:nvSpPr>
          <p:cNvPr id="20"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a:extLst>
              <a:ext uri="{FF2B5EF4-FFF2-40B4-BE49-F238E27FC236}">
                <a16:creationId xmlns:a16="http://schemas.microsoft.com/office/drawing/2014/main" xmlns="" id="{C2D4ABA3-A8FE-433E-8655-91F9EB33702D}"/>
              </a:ext>
            </a:extLst>
          </p:cNvPr>
          <p:cNvSpPr>
            <a:spLocks noGrp="1"/>
          </p:cNvSpPr>
          <p:nvPr>
            <p:ph type="title"/>
          </p:nvPr>
        </p:nvSpPr>
        <p:spPr>
          <a:xfrm>
            <a:off x="709448" y="1913950"/>
            <a:ext cx="4204137" cy="1342754"/>
          </a:xfrm>
        </p:spPr>
        <p:txBody>
          <a:bodyPr vert="horz" lIns="91440" tIns="45720" rIns="91440" bIns="45720" rtlCol="0">
            <a:normAutofit/>
          </a:bodyPr>
          <a:lstStyle/>
          <a:p>
            <a:pPr algn="ctr"/>
            <a:r>
              <a:rPr lang="tr-TR" sz="3600" i="0"/>
              <a:t>ANTALYA MÜZESİ</a:t>
            </a:r>
            <a:endParaRPr lang="en-US" sz="3600"/>
          </a:p>
        </p:txBody>
      </p:sp>
      <p:cxnSp>
        <p:nvCxnSpPr>
          <p:cNvPr id="21" name="Straight Connector 24">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8" name="Content Placeholder 17">
            <a:extLst>
              <a:ext uri="{FF2B5EF4-FFF2-40B4-BE49-F238E27FC236}">
                <a16:creationId xmlns:a16="http://schemas.microsoft.com/office/drawing/2014/main" xmlns="" id="{A8DEA641-EF87-4D85-B135-C8A9B48AAD0D}"/>
              </a:ext>
            </a:extLst>
          </p:cNvPr>
          <p:cNvSpPr>
            <a:spLocks noGrp="1"/>
          </p:cNvSpPr>
          <p:nvPr>
            <p:ph idx="1"/>
          </p:nvPr>
        </p:nvSpPr>
        <p:spPr>
          <a:xfrm>
            <a:off x="525516" y="3417573"/>
            <a:ext cx="4593021" cy="2619839"/>
          </a:xfrm>
        </p:spPr>
        <p:txBody>
          <a:bodyPr anchor="ctr">
            <a:normAutofit/>
          </a:bodyPr>
          <a:lstStyle/>
          <a:p>
            <a:r>
              <a:rPr lang="tr-TR" sz="1800"/>
              <a:t>Alt Paleolitik Çağ'dan Roma Dönem’ine kadar uzanan bir döneme tanıklık ediyor. Antalya sınırlarında yaşamış üç önemli Akdeniz antik uygarlığı Likya”, “Pamfilya” ve “Pisidya”ya adanan Antalya Müzesi, 1988’de “Avrupa Konseyi Yılın Müzesi” ödülünü aldı.</a:t>
            </a:r>
            <a:endParaRPr lang="en-US" sz="1800" dirty="0"/>
          </a:p>
        </p:txBody>
      </p:sp>
    </p:spTree>
    <p:extLst>
      <p:ext uri="{BB962C8B-B14F-4D97-AF65-F5344CB8AC3E}">
        <p14:creationId xmlns:p14="http://schemas.microsoft.com/office/powerpoint/2010/main" val="315522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FBD4BA0-5E13-4403-B4A7-40DF3A0185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622F0806-F5D8-4CCD-A924-6CC3D7BB26F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xmlns="" id="{C48C9CA8-31F2-4E7F-B5F8-52BB1996DC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xmlns="" id="{C590ED89-E9C6-402B-8700-DCDA669522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xmlns="" id="{1A6861F9-7385-40F8-BA83-B8DFF7F33E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xmlns="" id="{D41F8744-72EA-46E8-ABFE-852031D4A8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xmlns="" id="{9F0E0968-3DB0-43C4-8318-A6D9119D4A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xmlns="" id="{33CE9E31-D43C-454C-BFBE-C030D98E2A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xmlns="" id="{3927A156-CD49-44E3-BA78-CE0AA02505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xmlns="" id="{2B83C26B-3353-4E6D-86D4-9461A7A864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xmlns="" id="{2FB70090-1FB7-4335-9B1E-1E7EC6A2FB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xmlns="" id="{B862257F-455F-4E18-A480-B22E8EFE14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xmlns="" id="{3C9DF0C4-8430-481B-B3E7-B8F79BC0F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xmlns="" id="{91D50B8E-D94F-4944-9FD2-08DD35E29B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xmlns="" id="{9B0A066C-DC3D-4E53-AC63-00DF45416C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xmlns="" id="{D2D040EF-76C0-496D-8C72-9DB143C3AD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xmlns="" id="{15FC8221-21EA-4D83-809B-108B7E0C5B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xmlns="" id="{5A181F7D-35FA-49F3-8BCB-5D7250BA42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xmlns="" id="{188DFD0A-AECC-43FC-B06B-D2A8A2EB9F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xmlns="" id="{1769DE60-D3FA-40D0-96A4-6BEAD0C386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xmlns="" id="{18E5EA87-065F-44FB-B99A-484483E31A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5" name="İçerik Yer Tutucusu 4" descr="kar, kayak, açık hava, eğim içeren bir resim&#10;&#10;Açıklama otomatik olarak oluşturuldu">
            <a:extLst>
              <a:ext uri="{FF2B5EF4-FFF2-40B4-BE49-F238E27FC236}">
                <a16:creationId xmlns:a16="http://schemas.microsoft.com/office/drawing/2014/main" xmlns="" id="{CCBDA61B-CB79-452F-8298-AE4E92FCB1E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256" r="-1" b="4777"/>
          <a:stretch/>
        </p:blipFill>
        <p:spPr>
          <a:xfrm>
            <a:off x="20" y="10"/>
            <a:ext cx="12188932" cy="5696067"/>
          </a:xfrm>
          <a:custGeom>
            <a:avLst/>
            <a:gdLst/>
            <a:ahLst/>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p:spPr>
      </p:pic>
      <p:sp>
        <p:nvSpPr>
          <p:cNvPr id="2" name="Başlık 1">
            <a:extLst>
              <a:ext uri="{FF2B5EF4-FFF2-40B4-BE49-F238E27FC236}">
                <a16:creationId xmlns:a16="http://schemas.microsoft.com/office/drawing/2014/main" xmlns="" id="{5C21D6E7-DA1A-4A4B-A29E-2019A892D945}"/>
              </a:ext>
            </a:extLst>
          </p:cNvPr>
          <p:cNvSpPr>
            <a:spLocks noGrp="1"/>
          </p:cNvSpPr>
          <p:nvPr>
            <p:ph type="title"/>
          </p:nvPr>
        </p:nvSpPr>
        <p:spPr>
          <a:xfrm>
            <a:off x="1380744" y="5202936"/>
            <a:ext cx="9436608" cy="786384"/>
          </a:xfrm>
        </p:spPr>
        <p:txBody>
          <a:bodyPr vert="horz" lIns="91440" tIns="45720" rIns="91440" bIns="45720" rtlCol="0" anchor="ctr">
            <a:normAutofit/>
          </a:bodyPr>
          <a:lstStyle/>
          <a:p>
            <a:pPr algn="ctr"/>
            <a:r>
              <a:rPr lang="tr-TR" sz="4000" dirty="0">
                <a:solidFill>
                  <a:schemeClr val="bg1"/>
                </a:solidFill>
              </a:rPr>
              <a:t>SAKLIKENT KAYAK MERKEZİ</a:t>
            </a:r>
            <a:endParaRPr lang="en-US" sz="4000" dirty="0">
              <a:solidFill>
                <a:schemeClr val="bg1"/>
              </a:solidFill>
            </a:endParaRPr>
          </a:p>
        </p:txBody>
      </p:sp>
    </p:spTree>
    <p:extLst>
      <p:ext uri="{BB962C8B-B14F-4D97-AF65-F5344CB8AC3E}">
        <p14:creationId xmlns:p14="http://schemas.microsoft.com/office/powerpoint/2010/main" val="164279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rushVTI" id="{7102FA3A-9D7B-4497-8C4B-FB535AAFDE06}" vid="{C6D41F62-6FAB-440A-BEC7-CB7BF190811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334</Words>
  <Application>Microsoft Office PowerPoint</Application>
  <PresentationFormat>Özel</PresentationFormat>
  <Paragraphs>49</Paragraphs>
  <Slides>24</Slides>
  <Notes>2</Notes>
  <HiddenSlides>0</HiddenSlides>
  <MMClips>0</MMClips>
  <ScaleCrop>false</ScaleCrop>
  <HeadingPairs>
    <vt:vector size="4" baseType="variant">
      <vt:variant>
        <vt:lpstr>Tema</vt:lpstr>
      </vt:variant>
      <vt:variant>
        <vt:i4>2</vt:i4>
      </vt:variant>
      <vt:variant>
        <vt:lpstr>Slayt Başlıkları</vt:lpstr>
      </vt:variant>
      <vt:variant>
        <vt:i4>24</vt:i4>
      </vt:variant>
    </vt:vector>
  </HeadingPairs>
  <TitlesOfParts>
    <vt:vector size="26" baseType="lpstr">
      <vt:lpstr>BrushVTI</vt:lpstr>
      <vt:lpstr>Office Teması</vt:lpstr>
      <vt:lpstr>ANTALYA</vt:lpstr>
      <vt:lpstr>2,426 milyon (2019)</vt:lpstr>
      <vt:lpstr>Antalya İlçeleri: Akseki, Aksu, Alanya, Demre, Döşemealtı, Elmalı, Fenike, Gazipaşa, Manavgat, Konyaaltı, Serik, Kumluca, Kaş, Korkuteli, İbradı, Gündoğmuş, Kemer, Muratpaşa, Kepez, </vt:lpstr>
      <vt:lpstr>Antalya merkezinden ziyade ilçeleri daha popüler durumda.  </vt:lpstr>
      <vt:lpstr> Alanya Kalesi  2000 yılında UNESCO Dünya Mirası Geçici Listesi'ne dahil edilmiştir.</vt:lpstr>
      <vt:lpstr>DAMLATAŞ MAĞARASI 15 bin yıllık bir süreçte oluşmuştur.</vt:lpstr>
      <vt:lpstr>KONYAALTI</vt:lpstr>
      <vt:lpstr>ANTALYA MÜZESİ</vt:lpstr>
      <vt:lpstr>SAKLIKENT KAYAK MERKEZİ</vt:lpstr>
      <vt:lpstr>AKVARYUM</vt:lpstr>
      <vt:lpstr>ANTALYA KALE İÇİ</vt:lpstr>
      <vt:lpstr>SERİK </vt:lpstr>
      <vt:lpstr>ASPENDOS KÖPRÜSÜ</vt:lpstr>
      <vt:lpstr>MANAVGAT </vt:lpstr>
      <vt:lpstr>KÖPRÜLÜ KANYON</vt:lpstr>
      <vt:lpstr>KEMER PHASALİS ANTİK KENTİ </vt:lpstr>
      <vt:lpstr>  TAHTALI DAĞI</vt:lpstr>
      <vt:lpstr>KUMLUCA </vt:lpstr>
      <vt:lpstr>KEKOVA</vt:lpstr>
      <vt:lpstr>KAŞ </vt:lpstr>
      <vt:lpstr> DEMRE    </vt:lpstr>
      <vt:lpstr>LİKYA YOLU</vt:lpstr>
      <vt:lpstr>Antalya özgü yemeklere örnek; Alanya bohçası,Girit kebabı,Antalya piyazı,Bergomat reçeli</vt:lpstr>
      <vt:lpstr>Antalya da ultra lüks oteller de  mevcuttur, butik oteller de seçim sizin …  Yiğitcan Gürşen 140170101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ANTALYA</dc:title>
  <dc:creator>Yiğitcan Gürşen</dc:creator>
  <cp:lastModifiedBy>win</cp:lastModifiedBy>
  <cp:revision>2</cp:revision>
  <dcterms:created xsi:type="dcterms:W3CDTF">2020-04-15T22:08:55Z</dcterms:created>
  <dcterms:modified xsi:type="dcterms:W3CDTF">2020-05-03T12:19:12Z</dcterms:modified>
</cp:coreProperties>
</file>