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59" r:id="rId6"/>
    <p:sldId id="288" r:id="rId7"/>
    <p:sldId id="287" r:id="rId8"/>
    <p:sldId id="268" r:id="rId9"/>
    <p:sldId id="289" r:id="rId10"/>
    <p:sldId id="290" r:id="rId11"/>
    <p:sldId id="269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38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5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9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3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64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7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93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7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12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704054E-B83F-486B-8786-9C2B47CCE36A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AF95576-FB5B-4A4F-9158-BA8AE3B7635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11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b="1" dirty="0">
                <a:solidFill>
                  <a:srgbClr val="FF0000"/>
                </a:solidFill>
              </a:rPr>
              <a:t>GASTROİNTESTİNAL SİSTEM TÜMÖRLERİNDE RADYOTERAPİ-1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05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071B78-83B1-3621-095F-B63BFA44C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PANKREAS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74BEC5-CF0D-5D8F-39F7-8BAF8DD6D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Pankreas: baş, boyun, gövde ve kuyruk</a:t>
            </a:r>
          </a:p>
          <a:p>
            <a:r>
              <a:rPr lang="tr-TR" dirty="0"/>
              <a:t>Kanserler 2/3 oranında pankreas başı</a:t>
            </a:r>
          </a:p>
          <a:p>
            <a:r>
              <a:rPr lang="tr-TR" dirty="0"/>
              <a:t>Semptomlar</a:t>
            </a:r>
            <a:r>
              <a:rPr lang="tr-TR" sz="2800" dirty="0"/>
              <a:t>: </a:t>
            </a:r>
          </a:p>
          <a:p>
            <a:pPr lvl="1"/>
            <a:r>
              <a:rPr lang="tr-TR" sz="2400" dirty="0"/>
              <a:t>sarılık, kilo kaybı, </a:t>
            </a:r>
            <a:r>
              <a:rPr lang="tr-TR" sz="2400" dirty="0" err="1"/>
              <a:t>diabetes</a:t>
            </a:r>
            <a:r>
              <a:rPr lang="tr-TR" sz="2400" dirty="0"/>
              <a:t> </a:t>
            </a:r>
            <a:r>
              <a:rPr lang="tr-TR" sz="2400" dirty="0" err="1"/>
              <a:t>mellitus</a:t>
            </a:r>
            <a:r>
              <a:rPr lang="tr-TR" sz="2400" dirty="0"/>
              <a:t>, </a:t>
            </a:r>
            <a:r>
              <a:rPr lang="tr-TR" sz="2400" dirty="0" err="1"/>
              <a:t>gastric</a:t>
            </a:r>
            <a:r>
              <a:rPr lang="tr-TR" sz="2400" dirty="0"/>
              <a:t> outlet sendromu, karın ağrısı, sırt ağrısı</a:t>
            </a:r>
          </a:p>
          <a:p>
            <a:r>
              <a:rPr lang="tr-TR" dirty="0"/>
              <a:t>Lenfatik drenaj:</a:t>
            </a:r>
          </a:p>
          <a:p>
            <a:pPr lvl="1"/>
            <a:r>
              <a:rPr lang="tr-TR" dirty="0"/>
              <a:t> </a:t>
            </a:r>
            <a:r>
              <a:rPr lang="tr-TR" sz="2400" dirty="0" err="1"/>
              <a:t>pankreotikoduodenal</a:t>
            </a:r>
            <a:r>
              <a:rPr lang="tr-TR" sz="2400" dirty="0"/>
              <a:t>, </a:t>
            </a:r>
            <a:r>
              <a:rPr lang="tr-TR" sz="2400" dirty="0" err="1"/>
              <a:t>suprapankreatik</a:t>
            </a:r>
            <a:r>
              <a:rPr lang="tr-TR" sz="2400" dirty="0"/>
              <a:t>, </a:t>
            </a:r>
            <a:r>
              <a:rPr lang="tr-TR" sz="2400" dirty="0" err="1"/>
              <a:t>pilorik</a:t>
            </a:r>
            <a:r>
              <a:rPr lang="tr-TR" sz="2400" dirty="0"/>
              <a:t>, ve </a:t>
            </a:r>
            <a:r>
              <a:rPr lang="tr-TR" sz="2400" dirty="0" err="1"/>
              <a:t>pankreotikosplenik</a:t>
            </a:r>
            <a:r>
              <a:rPr lang="tr-TR" sz="2400" dirty="0"/>
              <a:t> </a:t>
            </a:r>
            <a:r>
              <a:rPr lang="tr-TR" sz="2400" dirty="0" err="1"/>
              <a:t>ln</a:t>
            </a:r>
            <a:r>
              <a:rPr lang="tr-TR" sz="2400" dirty="0"/>
              <a:t>, porta hepatik, </a:t>
            </a:r>
            <a:r>
              <a:rPr lang="tr-TR" sz="2400" dirty="0" err="1"/>
              <a:t>infrapilorik</a:t>
            </a:r>
            <a:r>
              <a:rPr lang="tr-TR" sz="2400" dirty="0"/>
              <a:t>, </a:t>
            </a:r>
            <a:r>
              <a:rPr lang="tr-TR" sz="2400" dirty="0" err="1"/>
              <a:t>subpilorik</a:t>
            </a:r>
            <a:r>
              <a:rPr lang="tr-TR" sz="2400" dirty="0"/>
              <a:t>, çölyak, </a:t>
            </a:r>
            <a:r>
              <a:rPr lang="tr-TR" sz="2400" dirty="0" err="1"/>
              <a:t>superior</a:t>
            </a:r>
            <a:r>
              <a:rPr lang="tr-TR" sz="2400" dirty="0"/>
              <a:t> mezenterik ve </a:t>
            </a:r>
            <a:r>
              <a:rPr lang="tr-TR" sz="2400" dirty="0" err="1"/>
              <a:t>paraaortik</a:t>
            </a:r>
            <a:r>
              <a:rPr lang="tr-TR" sz="2400" dirty="0"/>
              <a:t> alanlar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4339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C46D13-3FED-F180-EDCE-8A71D4A42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PANKREAS KANSERİ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2FC605-4D7F-4090-9061-12460EA43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Neadjuvan,adjuvan,definitif,palyatif</a:t>
            </a:r>
            <a:r>
              <a:rPr lang="tr-TR" dirty="0"/>
              <a:t> 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Primer tümör ile ilgili lenfatikler hedeflenir(</a:t>
            </a:r>
            <a:r>
              <a:rPr lang="tr-TR" dirty="0" err="1"/>
              <a:t>peripankreatik,paraaortik</a:t>
            </a:r>
            <a:r>
              <a:rPr lang="tr-TR" dirty="0"/>
              <a:t>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45-54Gy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SBRT uygun tümörlerde yapılabilir:25-40 </a:t>
            </a:r>
            <a:r>
              <a:rPr lang="tr-TR" dirty="0" err="1"/>
              <a:t>Gy</a:t>
            </a:r>
            <a:r>
              <a:rPr lang="tr-TR" dirty="0"/>
              <a:t>/5frk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Pankreas SBRT için endoskopik yolla pankreasa </a:t>
            </a:r>
            <a:r>
              <a:rPr lang="tr-TR" dirty="0" err="1"/>
              <a:t>fiducial</a:t>
            </a:r>
            <a:r>
              <a:rPr lang="tr-TR" dirty="0"/>
              <a:t> yerleştirilebilir.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Özellikle SBRT veya SRS yapılacağında ince kesit BT tercih edilebilir.(2,5 mm—1,25 mm—0,625 mm)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92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KOMPLİKASYON: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Ekzokrin</a:t>
            </a:r>
            <a:r>
              <a:rPr lang="tr-TR" dirty="0"/>
              <a:t> ve endokrin hormon:</a:t>
            </a:r>
          </a:p>
          <a:p>
            <a:r>
              <a:rPr lang="tr-TR" sz="2400" dirty="0" err="1"/>
              <a:t>Diabet</a:t>
            </a:r>
            <a:r>
              <a:rPr lang="tr-TR" sz="2400" dirty="0"/>
              <a:t> takibi ve </a:t>
            </a:r>
            <a:r>
              <a:rPr lang="tr-TR" sz="2400" dirty="0" err="1"/>
              <a:t>ekzokrin</a:t>
            </a:r>
            <a:r>
              <a:rPr lang="tr-TR" sz="2400" dirty="0"/>
              <a:t> yetmezlik durumunda </a:t>
            </a:r>
            <a:r>
              <a:rPr lang="tr-TR" sz="2400" dirty="0" err="1"/>
              <a:t>pankreolipaz</a:t>
            </a:r>
            <a:r>
              <a:rPr lang="tr-TR" sz="2400" dirty="0"/>
              <a:t> enzim takviyesi</a:t>
            </a:r>
          </a:p>
          <a:p>
            <a:r>
              <a:rPr lang="tr-TR" dirty="0"/>
              <a:t>Akut: </a:t>
            </a:r>
          </a:p>
          <a:p>
            <a:pPr>
              <a:buNone/>
            </a:pPr>
            <a:r>
              <a:rPr lang="tr-TR" sz="2800" dirty="0"/>
              <a:t>		bulantı, kusma, gastrit, </a:t>
            </a:r>
            <a:r>
              <a:rPr lang="tr-TR" sz="2800" dirty="0" err="1"/>
              <a:t>diare</a:t>
            </a:r>
            <a:r>
              <a:rPr lang="tr-TR" sz="2800" dirty="0"/>
              <a:t> </a:t>
            </a:r>
          </a:p>
          <a:p>
            <a:r>
              <a:rPr lang="tr-TR" dirty="0"/>
              <a:t>Geç:</a:t>
            </a:r>
          </a:p>
          <a:p>
            <a:pPr>
              <a:buNone/>
            </a:pPr>
            <a:r>
              <a:rPr lang="tr-TR" dirty="0"/>
              <a:t>		</a:t>
            </a:r>
            <a:r>
              <a:rPr lang="tr-TR" sz="2800" dirty="0" err="1"/>
              <a:t>ülserasyon</a:t>
            </a:r>
            <a:r>
              <a:rPr lang="tr-TR" sz="2800" dirty="0"/>
              <a:t>, </a:t>
            </a:r>
            <a:r>
              <a:rPr lang="tr-TR" sz="2800" dirty="0" err="1"/>
              <a:t>striktür</a:t>
            </a:r>
            <a:r>
              <a:rPr lang="tr-TR" sz="2800" dirty="0"/>
              <a:t>, </a:t>
            </a:r>
            <a:r>
              <a:rPr lang="tr-TR" sz="2800" dirty="0" err="1"/>
              <a:t>obstruksiyon</a:t>
            </a:r>
            <a:r>
              <a:rPr lang="tr-TR" sz="2800" dirty="0"/>
              <a:t> ve Gİ </a:t>
            </a:r>
            <a:r>
              <a:rPr lang="tr-TR" sz="2800" dirty="0" err="1"/>
              <a:t>trakt</a:t>
            </a:r>
            <a:r>
              <a:rPr lang="tr-TR" sz="2800" dirty="0"/>
              <a:t> </a:t>
            </a:r>
            <a:r>
              <a:rPr lang="tr-TR" sz="2800" dirty="0" err="1"/>
              <a:t>perforasyon</a:t>
            </a:r>
            <a:endParaRPr lang="tr-TR" sz="28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HANGİ KANSERLER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Mide kanseri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Özefagus</a:t>
            </a:r>
            <a:r>
              <a:rPr lang="tr-TR" dirty="0"/>
              <a:t> kanseri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Pankreas kanseri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Rektum kanseri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Karaciğer kanseri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Anal kanser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115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MİDE KANSERİ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Ortanca yaş 69   </a:t>
            </a:r>
          </a:p>
          <a:p>
            <a:r>
              <a:rPr lang="tr-TR" dirty="0"/>
              <a:t>Erkek/ kadın: 1,5 :1</a:t>
            </a:r>
          </a:p>
          <a:p>
            <a:endParaRPr lang="tr-TR" dirty="0"/>
          </a:p>
          <a:p>
            <a:r>
              <a:rPr lang="tr-TR" u="sng" dirty="0"/>
              <a:t>Risk faktörleri:</a:t>
            </a:r>
          </a:p>
          <a:p>
            <a:pPr lvl="1"/>
            <a:r>
              <a:rPr lang="tr-TR" dirty="0"/>
              <a:t>az sebze meyve tüketimi</a:t>
            </a:r>
          </a:p>
          <a:p>
            <a:pPr lvl="1"/>
            <a:r>
              <a:rPr lang="tr-TR" dirty="0"/>
              <a:t>Nitratlar ve yoğun tuz kullanımı,</a:t>
            </a:r>
          </a:p>
          <a:p>
            <a:pPr lvl="1"/>
            <a:r>
              <a:rPr lang="tr-TR" dirty="0"/>
              <a:t>Tütsülenmiş gıda</a:t>
            </a:r>
          </a:p>
          <a:p>
            <a:pPr lvl="1"/>
            <a:r>
              <a:rPr lang="tr-TR" dirty="0"/>
              <a:t>H. </a:t>
            </a:r>
            <a:r>
              <a:rPr lang="tr-TR" dirty="0" err="1"/>
              <a:t>Pylori</a:t>
            </a:r>
            <a:endParaRPr lang="tr-TR" dirty="0"/>
          </a:p>
          <a:p>
            <a:pPr lvl="1"/>
            <a:r>
              <a:rPr lang="tr-TR" dirty="0" err="1"/>
              <a:t>Pernisiyöz</a:t>
            </a:r>
            <a:r>
              <a:rPr lang="tr-TR" dirty="0"/>
              <a:t> anemi</a:t>
            </a:r>
          </a:p>
          <a:p>
            <a:pPr lvl="1"/>
            <a:r>
              <a:rPr lang="tr-TR" dirty="0"/>
              <a:t>RT öyküsü,</a:t>
            </a:r>
          </a:p>
          <a:p>
            <a:pPr lvl="1"/>
            <a:r>
              <a:rPr lang="tr-TR" dirty="0" err="1"/>
              <a:t>obezite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sigara</a:t>
            </a:r>
          </a:p>
          <a:p>
            <a:pPr lvl="1"/>
            <a:r>
              <a:rPr lang="tr-TR" dirty="0" err="1"/>
              <a:t>Predispozan</a:t>
            </a:r>
            <a:r>
              <a:rPr lang="tr-TR" dirty="0"/>
              <a:t> genetik faktörler:</a:t>
            </a:r>
          </a:p>
          <a:p>
            <a:pPr lvl="1"/>
            <a:r>
              <a:rPr lang="tr-TR" dirty="0" err="1"/>
              <a:t>Lynch</a:t>
            </a:r>
            <a:r>
              <a:rPr lang="tr-TR" dirty="0"/>
              <a:t> sendromu, </a:t>
            </a:r>
            <a:r>
              <a:rPr lang="tr-TR" dirty="0" err="1"/>
              <a:t>familial</a:t>
            </a:r>
            <a:r>
              <a:rPr lang="tr-TR" dirty="0"/>
              <a:t> </a:t>
            </a:r>
            <a:r>
              <a:rPr lang="tr-TR" dirty="0" err="1"/>
              <a:t>adenomatozis</a:t>
            </a:r>
            <a:r>
              <a:rPr lang="tr-TR" dirty="0"/>
              <a:t> </a:t>
            </a:r>
            <a:r>
              <a:rPr lang="tr-TR" dirty="0" err="1"/>
              <a:t>polipozis</a:t>
            </a:r>
            <a:r>
              <a:rPr lang="tr-TR" dirty="0"/>
              <a:t>, </a:t>
            </a:r>
            <a:r>
              <a:rPr lang="tr-TR" dirty="0" err="1"/>
              <a:t>Peutz</a:t>
            </a:r>
            <a:r>
              <a:rPr lang="tr-TR" dirty="0"/>
              <a:t> </a:t>
            </a:r>
            <a:r>
              <a:rPr lang="tr-TR" dirty="0" err="1"/>
              <a:t>Jeghers</a:t>
            </a:r>
            <a:r>
              <a:rPr lang="tr-TR" dirty="0"/>
              <a:t>, </a:t>
            </a:r>
            <a:r>
              <a:rPr lang="tr-TR" dirty="0" err="1"/>
              <a:t>juvenile</a:t>
            </a:r>
            <a:r>
              <a:rPr lang="tr-TR" dirty="0"/>
              <a:t> </a:t>
            </a:r>
            <a:r>
              <a:rPr lang="tr-TR" dirty="0" err="1"/>
              <a:t>polipozis</a:t>
            </a:r>
            <a:r>
              <a:rPr lang="tr-TR" dirty="0"/>
              <a:t> sendromları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MİDE KANSERİ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Çoğunlukla </a:t>
            </a:r>
            <a:r>
              <a:rPr lang="tr-TR" dirty="0" err="1"/>
              <a:t>postoperatif</a:t>
            </a:r>
            <a:r>
              <a:rPr lang="tr-TR" dirty="0"/>
              <a:t>(</a:t>
            </a:r>
            <a:r>
              <a:rPr lang="tr-TR" dirty="0" err="1"/>
              <a:t>adjuvan</a:t>
            </a:r>
            <a:r>
              <a:rPr lang="tr-TR" dirty="0"/>
              <a:t>) RT uygulanmaktadır.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Ameliyat edilemeyen hastalarda </a:t>
            </a:r>
            <a:r>
              <a:rPr lang="tr-TR" dirty="0" err="1"/>
              <a:t>definitif</a:t>
            </a:r>
            <a:r>
              <a:rPr lang="tr-TR" dirty="0"/>
              <a:t> RT uygulanır.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Supin</a:t>
            </a:r>
            <a:r>
              <a:rPr lang="tr-TR" dirty="0"/>
              <a:t> </a:t>
            </a:r>
            <a:r>
              <a:rPr lang="tr-TR" dirty="0" err="1"/>
              <a:t>poziyonda</a:t>
            </a:r>
            <a:r>
              <a:rPr lang="tr-TR" dirty="0"/>
              <a:t> kollar yukarıda simülasyon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İntravenöz</a:t>
            </a:r>
            <a:r>
              <a:rPr lang="tr-TR" dirty="0"/>
              <a:t> kontrast damarları ve lenfatik alanları görmek için kullanılabilir.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İnce bağırsakları görmek için oral kontrast kullanılır.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Mide yatağı ile birlikte mide ile ilişkili lenfatik alanlar hedef hacim olarak </a:t>
            </a:r>
            <a:r>
              <a:rPr lang="tr-TR" dirty="0" err="1"/>
              <a:t>konturlanır</a:t>
            </a:r>
            <a:r>
              <a:rPr lang="tr-T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45-59,4 </a:t>
            </a:r>
            <a:r>
              <a:rPr lang="tr-TR" dirty="0" err="1"/>
              <a:t>Gy</a:t>
            </a:r>
            <a:r>
              <a:rPr lang="tr-TR" dirty="0"/>
              <a:t> arasında dozlar tercih edilir.(günlük 1,8 </a:t>
            </a:r>
            <a:r>
              <a:rPr lang="tr-TR" dirty="0" err="1"/>
              <a:t>Gy</a:t>
            </a:r>
            <a:r>
              <a:rPr lang="tr-TR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56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MİDE KANSERİ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err="1"/>
              <a:t>Primer</a:t>
            </a:r>
            <a:r>
              <a:rPr lang="tr-TR" u="sng" dirty="0"/>
              <a:t> lenfatik bölgeler</a:t>
            </a:r>
            <a:r>
              <a:rPr lang="tr-TR" dirty="0"/>
              <a:t>:</a:t>
            </a:r>
          </a:p>
          <a:p>
            <a:r>
              <a:rPr lang="tr-TR" sz="2400" dirty="0" err="1"/>
              <a:t>Perigastrik</a:t>
            </a:r>
            <a:r>
              <a:rPr lang="tr-TR" sz="2400" dirty="0"/>
              <a:t> lenf </a:t>
            </a:r>
            <a:r>
              <a:rPr lang="tr-TR" sz="2400" dirty="0" err="1"/>
              <a:t>nodları</a:t>
            </a:r>
            <a:endParaRPr lang="tr-TR" sz="2400" dirty="0"/>
          </a:p>
          <a:p>
            <a:r>
              <a:rPr lang="tr-TR" sz="2400" dirty="0"/>
              <a:t>Büyük ve küçük </a:t>
            </a:r>
            <a:r>
              <a:rPr lang="tr-TR" sz="2400" dirty="0" err="1"/>
              <a:t>kurvatur</a:t>
            </a:r>
            <a:r>
              <a:rPr lang="tr-TR" sz="2400" dirty="0"/>
              <a:t>  </a:t>
            </a:r>
            <a:r>
              <a:rPr lang="tr-TR" sz="2400" dirty="0" err="1"/>
              <a:t>ln</a:t>
            </a:r>
            <a:endParaRPr lang="tr-TR" sz="2400" dirty="0"/>
          </a:p>
          <a:p>
            <a:r>
              <a:rPr lang="tr-TR" sz="2400" dirty="0" err="1"/>
              <a:t>Gastroduodenal</a:t>
            </a:r>
            <a:r>
              <a:rPr lang="tr-TR" sz="2400" dirty="0"/>
              <a:t> </a:t>
            </a:r>
            <a:r>
              <a:rPr lang="tr-TR" sz="2400" dirty="0" err="1"/>
              <a:t>ln</a:t>
            </a:r>
            <a:endParaRPr lang="tr-TR" sz="2400" dirty="0"/>
          </a:p>
          <a:p>
            <a:r>
              <a:rPr lang="tr-TR" sz="2400" dirty="0" err="1"/>
              <a:t>Paraaortik</a:t>
            </a:r>
            <a:r>
              <a:rPr lang="tr-TR" sz="2400" dirty="0"/>
              <a:t> </a:t>
            </a:r>
            <a:r>
              <a:rPr lang="tr-TR" sz="2400" dirty="0" err="1"/>
              <a:t>ln</a:t>
            </a:r>
            <a:endParaRPr lang="tr-TR" sz="2400" dirty="0"/>
          </a:p>
          <a:p>
            <a:r>
              <a:rPr lang="tr-TR" sz="2400" dirty="0" err="1"/>
              <a:t>Çölyak</a:t>
            </a:r>
            <a:r>
              <a:rPr lang="tr-TR" sz="2400" dirty="0"/>
              <a:t> </a:t>
            </a:r>
            <a:r>
              <a:rPr lang="tr-TR" sz="2400" dirty="0" err="1"/>
              <a:t>ln</a:t>
            </a:r>
            <a:endParaRPr lang="tr-TR" sz="2400" dirty="0"/>
          </a:p>
          <a:p>
            <a:r>
              <a:rPr lang="tr-TR" sz="2400" dirty="0" err="1"/>
              <a:t>Splenik</a:t>
            </a:r>
            <a:r>
              <a:rPr lang="tr-TR" sz="2400" dirty="0"/>
              <a:t> </a:t>
            </a:r>
            <a:r>
              <a:rPr lang="tr-TR" sz="2400" dirty="0" err="1"/>
              <a:t>hilus</a:t>
            </a:r>
            <a:r>
              <a:rPr lang="tr-TR" sz="2400" dirty="0"/>
              <a:t> </a:t>
            </a:r>
            <a:r>
              <a:rPr lang="tr-TR" sz="2400" dirty="0" err="1"/>
              <a:t>ln</a:t>
            </a:r>
            <a:endParaRPr lang="tr-TR" sz="2400" dirty="0"/>
          </a:p>
          <a:p>
            <a:r>
              <a:rPr lang="tr-TR" sz="2400" dirty="0"/>
              <a:t>Eğer GEJ tutuluysa </a:t>
            </a:r>
            <a:r>
              <a:rPr lang="tr-TR" sz="2400" dirty="0" err="1"/>
              <a:t>distal</a:t>
            </a:r>
            <a:r>
              <a:rPr lang="tr-TR" sz="2400" dirty="0"/>
              <a:t> </a:t>
            </a:r>
            <a:r>
              <a:rPr lang="tr-TR" sz="2400" dirty="0" err="1"/>
              <a:t>paraözefajiyal</a:t>
            </a:r>
            <a:r>
              <a:rPr lang="tr-TR" sz="2400" dirty="0"/>
              <a:t> </a:t>
            </a:r>
            <a:r>
              <a:rPr lang="tr-TR" sz="2400" dirty="0" err="1"/>
              <a:t>ln</a:t>
            </a:r>
            <a:endParaRPr lang="tr-TR" sz="24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Komplikasyonlar:</a:t>
            </a:r>
          </a:p>
          <a:p>
            <a:endParaRPr lang="tr-TR" dirty="0"/>
          </a:p>
          <a:p>
            <a:r>
              <a:rPr lang="tr-TR" dirty="0"/>
              <a:t>Akut: bulantı kusma iştahsızlık halsizlik </a:t>
            </a:r>
            <a:r>
              <a:rPr lang="tr-TR" dirty="0" err="1"/>
              <a:t>myelosupresyon</a:t>
            </a:r>
            <a:r>
              <a:rPr lang="tr-TR" dirty="0"/>
              <a:t>(KT ile)</a:t>
            </a:r>
          </a:p>
          <a:p>
            <a:endParaRPr lang="tr-TR" dirty="0"/>
          </a:p>
          <a:p>
            <a:r>
              <a:rPr lang="tr-TR" dirty="0"/>
              <a:t>Geç: </a:t>
            </a:r>
            <a:r>
              <a:rPr lang="tr-TR" dirty="0" err="1"/>
              <a:t>dispepsi</a:t>
            </a:r>
            <a:r>
              <a:rPr lang="tr-TR" dirty="0"/>
              <a:t>, radyasyon gastriti ve </a:t>
            </a:r>
            <a:r>
              <a:rPr lang="tr-TR" dirty="0" err="1"/>
              <a:t>gastrik</a:t>
            </a:r>
            <a:r>
              <a:rPr lang="tr-TR" dirty="0"/>
              <a:t> ülser (nadir)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C2579DAE-C141-48DB-810E-C070C3008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02FD90C3-6350-4D5B-9738-6E94EDF30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2C7211D9-E545-4D00-9874-641EC7C7B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5DBBC34A-8C43-4368-951E-A04EB7C00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wo classic positions of the arms utilized in both mantle field and any...  | Download Scientific Diagram">
            <a:extLst>
              <a:ext uri="{FF2B5EF4-FFF2-40B4-BE49-F238E27FC236}">
                <a16:creationId xmlns:a16="http://schemas.microsoft.com/office/drawing/2014/main" id="{ED8F7EF8-F978-C364-C59B-61BF4198E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50115" y="801793"/>
            <a:ext cx="6086181" cy="524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773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6450FE-AA2E-D797-9299-B8CF215D8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RİSKLİ ORGANLAR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1F9B7C-EC91-9363-B791-27C0D420C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280873" cy="4423091"/>
          </a:xfrm>
        </p:spPr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Karaciğer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Dalak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İnce bağırsaklar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Böbrekler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Spinal </a:t>
            </a:r>
            <a:r>
              <a:rPr lang="tr-TR" dirty="0" err="1"/>
              <a:t>kord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Akciğer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Kalp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Mesane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Kalınbağırsak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Femur başları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Sakral</a:t>
            </a:r>
            <a:r>
              <a:rPr lang="tr-TR" dirty="0"/>
              <a:t> </a:t>
            </a:r>
            <a:r>
              <a:rPr lang="tr-TR" dirty="0" err="1"/>
              <a:t>plexus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Duodenum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Genital</a:t>
            </a:r>
            <a:r>
              <a:rPr lang="tr-TR" dirty="0"/>
              <a:t> organlar</a:t>
            </a:r>
          </a:p>
        </p:txBody>
      </p:sp>
    </p:spTree>
    <p:extLst>
      <p:ext uri="{BB962C8B-B14F-4D97-AF65-F5344CB8AC3E}">
        <p14:creationId xmlns:p14="http://schemas.microsoft.com/office/powerpoint/2010/main" val="3296963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F97FD9-0975-D441-DD41-2E35220C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PANKREAS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7E727-F73E-2D5B-39E8-8CC527D71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/>
              <a:t>Risk Faktörleri</a:t>
            </a:r>
            <a:r>
              <a:rPr lang="tr-TR" dirty="0"/>
              <a:t>:</a:t>
            </a:r>
          </a:p>
          <a:p>
            <a:r>
              <a:rPr lang="tr-TR" dirty="0"/>
              <a:t> </a:t>
            </a:r>
            <a:r>
              <a:rPr lang="tr-TR" sz="2000" dirty="0"/>
              <a:t>sigara, alkol, hayvansal yağ zengin </a:t>
            </a:r>
            <a:r>
              <a:rPr lang="tr-TR" sz="2000" dirty="0" err="1"/>
              <a:t>beslenme,radyasyon</a:t>
            </a:r>
            <a:r>
              <a:rPr lang="tr-TR" sz="2000" dirty="0"/>
              <a:t> maruziyeti, KT,  benzen, kronik pankreatit, </a:t>
            </a:r>
            <a:r>
              <a:rPr lang="tr-TR" sz="2000" dirty="0" err="1"/>
              <a:t>diabetes</a:t>
            </a:r>
            <a:endParaRPr lang="tr-TR" sz="2000" dirty="0"/>
          </a:p>
          <a:p>
            <a:endParaRPr lang="tr-TR" sz="2000" dirty="0"/>
          </a:p>
          <a:p>
            <a:r>
              <a:rPr lang="tr-TR" dirty="0" err="1"/>
              <a:t>Herediter</a:t>
            </a:r>
            <a:r>
              <a:rPr lang="tr-TR" sz="2000" dirty="0"/>
              <a:t>:</a:t>
            </a:r>
          </a:p>
          <a:p>
            <a:r>
              <a:rPr lang="tr-TR" sz="2000" dirty="0"/>
              <a:t> BRCA1-2 PALB2, ATM, ve CDKN2A mut , </a:t>
            </a:r>
            <a:r>
              <a:rPr lang="tr-TR" sz="2000" dirty="0" err="1"/>
              <a:t>Peutz</a:t>
            </a:r>
            <a:r>
              <a:rPr lang="tr-TR" sz="2000" dirty="0"/>
              <a:t> </a:t>
            </a:r>
            <a:r>
              <a:rPr lang="tr-TR" sz="2000" dirty="0" err="1"/>
              <a:t>Jeghers</a:t>
            </a:r>
            <a:r>
              <a:rPr lang="tr-TR" sz="2000" dirty="0"/>
              <a:t> Sendromu ve Lynch Sendromu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504884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313</TotalTime>
  <Words>420</Words>
  <Application>Microsoft Office PowerPoint</Application>
  <PresentationFormat>Geniş ekran</PresentationFormat>
  <Paragraphs>90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Geçmişe bakış</vt:lpstr>
      <vt:lpstr>GASTROİNTESTİNAL SİSTEM TÜMÖRLERİNDE RADYOTERAPİ-1</vt:lpstr>
      <vt:lpstr>HANGİ KANSERLER</vt:lpstr>
      <vt:lpstr>MİDE KANSERİ</vt:lpstr>
      <vt:lpstr>MİDE KANSERİ</vt:lpstr>
      <vt:lpstr>MİDE KANSERİ</vt:lpstr>
      <vt:lpstr>PowerPoint Sunusu</vt:lpstr>
      <vt:lpstr>PowerPoint Sunusu</vt:lpstr>
      <vt:lpstr>RİSKLİ ORGANLAR</vt:lpstr>
      <vt:lpstr>PANKREAS KANSERİ</vt:lpstr>
      <vt:lpstr>PANKREAS KANSERİ</vt:lpstr>
      <vt:lpstr>PANKREAS KANSERİ</vt:lpstr>
      <vt:lpstr>KOMPLİKASYON: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GASTROİNTESTİNAL SİSTEM TÜMÖRLERİNDE RADYOTERAPİ</dc:title>
  <dc:creator>user</dc:creator>
  <cp:lastModifiedBy>yunus babayiğit</cp:lastModifiedBy>
  <cp:revision>12</cp:revision>
  <dcterms:created xsi:type="dcterms:W3CDTF">2023-11-07T16:57:14Z</dcterms:created>
  <dcterms:modified xsi:type="dcterms:W3CDTF">2024-06-02T21:00:33Z</dcterms:modified>
</cp:coreProperties>
</file>