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9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809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7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5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92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98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951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07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72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731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08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D15EC-5148-429D-95B9-2844A8A77547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0AF8D-7815-4915-AA9C-EEF5EA8293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21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SÜT YAĞININ ERİMESİ, KRİSTALİZASYONU ve POLİMORFİZM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Prof. Dr. </a:t>
            </a:r>
            <a:r>
              <a:rPr lang="en-US" dirty="0" err="1"/>
              <a:t>Ebru</a:t>
            </a:r>
            <a:r>
              <a:rPr lang="en-US" dirty="0"/>
              <a:t> ŞENEL ÖZKAN </a:t>
            </a:r>
            <a:br>
              <a:rPr lang="en-US" dirty="0"/>
            </a:br>
            <a:r>
              <a:rPr lang="en-US" dirty="0"/>
              <a:t>Ankara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Ziraat</a:t>
            </a:r>
            <a:r>
              <a:rPr lang="en-US" dirty="0"/>
              <a:t> </a:t>
            </a:r>
            <a:r>
              <a:rPr lang="en-US" dirty="0" err="1"/>
              <a:t>Fakültesi</a:t>
            </a:r>
            <a:r>
              <a:rPr lang="en-US" dirty="0"/>
              <a:t> Süt </a:t>
            </a:r>
            <a:r>
              <a:rPr lang="en-US" dirty="0" err="1"/>
              <a:t>Teknolojisi</a:t>
            </a:r>
            <a:r>
              <a:rPr lang="en-US" dirty="0"/>
              <a:t> </a:t>
            </a:r>
            <a:r>
              <a:rPr lang="en-US" dirty="0" err="1"/>
              <a:t>Bölümü</a:t>
            </a:r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177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 smtClean="0"/>
              <a:t>SÜT YAĞININ ERİMESİ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Süt </a:t>
            </a:r>
            <a:r>
              <a:rPr lang="tr-TR" dirty="0"/>
              <a:t>yağı 40 °C’nin üzerinde likit, - 40 °C’ </a:t>
            </a:r>
            <a:r>
              <a:rPr lang="tr-TR" dirty="0" err="1"/>
              <a:t>nin</a:t>
            </a:r>
            <a:r>
              <a:rPr lang="tr-TR" dirty="0"/>
              <a:t> altında ise katı (kristal) formda bulunur. Ara sıcaklıklarda likit ve kristal faz karışım halindedir. Genelde likit yağ fazı sürekli fazı oluşturur. </a:t>
            </a:r>
            <a:endParaRPr lang="tr-TR" dirty="0" smtClean="0"/>
          </a:p>
          <a:p>
            <a:r>
              <a:rPr lang="tr-TR" dirty="0" smtClean="0"/>
              <a:t>Süt </a:t>
            </a:r>
            <a:r>
              <a:rPr lang="tr-TR" dirty="0"/>
              <a:t>yağında yer alan yağ asitlerinin çok sayıda olması (yaklaşık 450 yağ asidi belirlenmiş) değişik kombinasyonlarda binlerce </a:t>
            </a:r>
            <a:r>
              <a:rPr lang="tr-TR" dirty="0" err="1"/>
              <a:t>trigliserid</a:t>
            </a:r>
            <a:r>
              <a:rPr lang="tr-TR" dirty="0"/>
              <a:t> molekülünün varlığına yol açmıştır. </a:t>
            </a:r>
            <a:endParaRPr lang="tr-TR" dirty="0" smtClean="0"/>
          </a:p>
          <a:p>
            <a:r>
              <a:rPr lang="tr-TR" dirty="0" err="1" smtClean="0"/>
              <a:t>Trigliserid</a:t>
            </a:r>
            <a:r>
              <a:rPr lang="tr-TR" dirty="0" smtClean="0"/>
              <a:t> </a:t>
            </a:r>
            <a:r>
              <a:rPr lang="tr-TR" dirty="0"/>
              <a:t>kompozisyonuna bağımlı bunların </a:t>
            </a:r>
            <a:r>
              <a:rPr lang="tr-TR" dirty="0" err="1"/>
              <a:t>kristalizasyon</a:t>
            </a:r>
            <a:r>
              <a:rPr lang="tr-TR" dirty="0"/>
              <a:t> eğilimleri ve erime noktaları birbirinden farklıdır.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573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Erime Sınırları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59799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Saf </a:t>
            </a:r>
            <a:r>
              <a:rPr lang="tr-TR" dirty="0"/>
              <a:t>bileşiklerin sabit bir erime noktası vardır. Ancak süt yağı gibi karışık bir çok bileşeni içeren maddelerin erime sınırları oldukça geniş ve değişebilir özelliktedir. </a:t>
            </a:r>
            <a:endParaRPr lang="tr-TR" dirty="0" smtClean="0"/>
          </a:p>
          <a:p>
            <a:r>
              <a:rPr lang="tr-TR" dirty="0" err="1" smtClean="0"/>
              <a:t>Trigliserid</a:t>
            </a:r>
            <a:r>
              <a:rPr lang="tr-TR" dirty="0" smtClean="0"/>
              <a:t> </a:t>
            </a:r>
            <a:r>
              <a:rPr lang="tr-TR" dirty="0"/>
              <a:t>bileşenlerinin farklı erime noktalarına sahip olmaları anılan farklılıklara kaynaklık etmektedir. </a:t>
            </a:r>
            <a:endParaRPr lang="tr-TR" dirty="0" smtClean="0"/>
          </a:p>
          <a:p>
            <a:r>
              <a:rPr lang="tr-TR" dirty="0"/>
              <a:t>Krema hızlı bir şekilde -50 C ye soğutulmuş daha sonra deneme sırasında yavaşça ısıtılmıştır. 1: katı yağ oran, 2: her bir C ye karşılık % olarak erime oranı </a:t>
            </a:r>
            <a:endParaRPr lang="en-US" dirty="0"/>
          </a:p>
          <a:p>
            <a:r>
              <a:rPr lang="tr-TR" dirty="0"/>
              <a:t>Yağ asitleri kompozisyonu, süt yağının erime </a:t>
            </a:r>
            <a:r>
              <a:rPr lang="tr-TR" dirty="0" err="1"/>
              <a:t>kurvesinin</a:t>
            </a:r>
            <a:r>
              <a:rPr lang="tr-TR" dirty="0"/>
              <a:t> belirlenmesinde temel faktördür. Özetle erime sınırları yağ asitleri ile </a:t>
            </a:r>
            <a:r>
              <a:rPr lang="tr-TR" dirty="0" err="1"/>
              <a:t>ilişkildir</a:t>
            </a:r>
            <a:r>
              <a:rPr lang="tr-TR" dirty="0"/>
              <a:t>. Erime sınırları yağ asitlerinin zincir uzunluğunun azalması ve </a:t>
            </a:r>
            <a:r>
              <a:rPr lang="tr-TR" dirty="0" err="1"/>
              <a:t>doymamışlık</a:t>
            </a:r>
            <a:r>
              <a:rPr lang="tr-TR" dirty="0"/>
              <a:t> </a:t>
            </a:r>
            <a:r>
              <a:rPr lang="tr-TR" dirty="0" err="1"/>
              <a:t>dercesinin</a:t>
            </a:r>
            <a:r>
              <a:rPr lang="tr-TR" dirty="0"/>
              <a:t> artması ile azalmaktadır. İlaveten </a:t>
            </a:r>
            <a:r>
              <a:rPr lang="tr-TR" dirty="0" err="1"/>
              <a:t>trigliseridlerdeki</a:t>
            </a:r>
            <a:r>
              <a:rPr lang="tr-TR" dirty="0"/>
              <a:t> yağ asitlerinin niteliği ve pozisyonu da erime </a:t>
            </a:r>
            <a:r>
              <a:rPr lang="tr-TR" dirty="0" err="1"/>
              <a:t>kurvesi</a:t>
            </a:r>
            <a:r>
              <a:rPr lang="tr-TR" dirty="0"/>
              <a:t> üzerine etkilidir.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551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KRİSTALİZASYON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Süt </a:t>
            </a:r>
            <a:r>
              <a:rPr lang="tr-TR" dirty="0"/>
              <a:t>yağının büyük bölümünü </a:t>
            </a:r>
            <a:r>
              <a:rPr lang="tr-TR" dirty="0" err="1"/>
              <a:t>trigliseridler</a:t>
            </a:r>
            <a:r>
              <a:rPr lang="tr-TR" dirty="0"/>
              <a:t> (% 97- 98) oluşturmaktadır. Bu nedenle süt yağının </a:t>
            </a:r>
            <a:r>
              <a:rPr lang="tr-TR" dirty="0" err="1"/>
              <a:t>kristalizasyonunda</a:t>
            </a:r>
            <a:r>
              <a:rPr lang="tr-TR" dirty="0"/>
              <a:t> belirleyici etki, </a:t>
            </a:r>
            <a:r>
              <a:rPr lang="tr-TR" dirty="0" err="1"/>
              <a:t>trigliseridlerden</a:t>
            </a:r>
            <a:r>
              <a:rPr lang="tr-TR" dirty="0"/>
              <a:t> kaynaklanmaktadır. </a:t>
            </a:r>
            <a:endParaRPr lang="tr-TR" dirty="0" smtClean="0"/>
          </a:p>
          <a:p>
            <a:r>
              <a:rPr lang="tr-TR" dirty="0" smtClean="0"/>
              <a:t>Erimiş/likit </a:t>
            </a:r>
            <a:r>
              <a:rPr lang="tr-TR" dirty="0"/>
              <a:t>formda </a:t>
            </a:r>
            <a:r>
              <a:rPr lang="tr-TR" dirty="0" err="1"/>
              <a:t>trigliserid</a:t>
            </a:r>
            <a:r>
              <a:rPr lang="tr-TR" dirty="0"/>
              <a:t> molekülleri yüksek kinetik enerjiye sahiptir. Molekülleri bir arada tutan kuvvetler  (hidrojen bağları, Van der </a:t>
            </a:r>
            <a:r>
              <a:rPr lang="tr-TR" dirty="0" err="1"/>
              <a:t>Waals</a:t>
            </a:r>
            <a:r>
              <a:rPr lang="tr-TR" dirty="0"/>
              <a:t> çekim kuvvetleri ) termal hareketi önleyebilecek düzeyde olmadığı için, her bir molekül serbest hareket edebilmektedir. </a:t>
            </a:r>
            <a:endParaRPr lang="tr-TR" dirty="0" smtClean="0"/>
          </a:p>
          <a:p>
            <a:r>
              <a:rPr lang="tr-TR" dirty="0" smtClean="0"/>
              <a:t>Likit </a:t>
            </a:r>
            <a:r>
              <a:rPr lang="tr-TR" dirty="0"/>
              <a:t>yağ soğutulursa, termal hareket azalır ve moleküller arası kuvvetler </a:t>
            </a:r>
            <a:r>
              <a:rPr lang="tr-TR" dirty="0" err="1"/>
              <a:t>trigliserid</a:t>
            </a:r>
            <a:r>
              <a:rPr lang="tr-TR" dirty="0"/>
              <a:t> moleküllerini birbirine yakın şekilde </a:t>
            </a:r>
            <a:r>
              <a:rPr lang="tr-TR" dirty="0" err="1"/>
              <a:t>biraraya</a:t>
            </a:r>
            <a:r>
              <a:rPr lang="tr-TR" dirty="0"/>
              <a:t> getirir. Bu aşamada yağ asidi zincirleri paralel yapılar oluşturarak kristalleşir.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996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Kristalizasyon</a:t>
            </a:r>
            <a:r>
              <a:rPr lang="tr-TR" dirty="0"/>
              <a:t> üç aşamada gerçekleşir;</a:t>
            </a:r>
            <a:endParaRPr lang="en-US" dirty="0"/>
          </a:p>
          <a:p>
            <a:pPr lvl="0"/>
            <a:r>
              <a:rPr lang="tr-TR" dirty="0"/>
              <a:t>kristal çekirdeğin oluşumu </a:t>
            </a:r>
            <a:endParaRPr lang="en-US" dirty="0"/>
          </a:p>
          <a:p>
            <a:pPr lvl="0"/>
            <a:r>
              <a:rPr lang="tr-TR" dirty="0"/>
              <a:t>kristallerin büyümesi</a:t>
            </a:r>
            <a:endParaRPr lang="en-US" dirty="0"/>
          </a:p>
          <a:p>
            <a:pPr lvl="0"/>
            <a:r>
              <a:rPr lang="tr-TR" dirty="0"/>
              <a:t>kristallerin yeniden düzenlenmesi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482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POLİMORFİZM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907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Katı/kristal </a:t>
            </a:r>
            <a:r>
              <a:rPr lang="tr-TR" dirty="0"/>
              <a:t>fazda, aynı kimyasal </a:t>
            </a:r>
            <a:r>
              <a:rPr lang="tr-TR" dirty="0" err="1"/>
              <a:t>kompozisyonlu</a:t>
            </a:r>
            <a:r>
              <a:rPr lang="tr-TR" dirty="0"/>
              <a:t> materyallerin, farklı kristal birim hücrelerine sahip olmaları </a:t>
            </a:r>
            <a:r>
              <a:rPr lang="tr-TR" dirty="0" err="1"/>
              <a:t>polimorfizm</a:t>
            </a:r>
            <a:r>
              <a:rPr lang="tr-TR" dirty="0"/>
              <a:t> olarak tanımlanır. Solüsyonların </a:t>
            </a:r>
            <a:r>
              <a:rPr lang="tr-TR" dirty="0" err="1"/>
              <a:t>kristalizasyonu</a:t>
            </a:r>
            <a:r>
              <a:rPr lang="tr-TR" dirty="0"/>
              <a:t> genelde yavaş bir süreçtir. </a:t>
            </a:r>
            <a:endParaRPr lang="tr-TR" dirty="0" smtClean="0"/>
          </a:p>
          <a:p>
            <a:r>
              <a:rPr lang="tr-TR" dirty="0" smtClean="0"/>
              <a:t>Aşırı </a:t>
            </a:r>
            <a:r>
              <a:rPr lang="tr-TR" dirty="0"/>
              <a:t>soğutmaya (</a:t>
            </a:r>
            <a:r>
              <a:rPr lang="tr-TR" dirty="0" err="1"/>
              <a:t>supercooling</a:t>
            </a:r>
            <a:r>
              <a:rPr lang="tr-TR" dirty="0"/>
              <a:t>) gereksinim duyulur. </a:t>
            </a:r>
            <a:r>
              <a:rPr lang="tr-TR" dirty="0" err="1"/>
              <a:t>Supercooling</a:t>
            </a:r>
            <a:r>
              <a:rPr lang="tr-TR" dirty="0"/>
              <a:t>, </a:t>
            </a:r>
            <a:r>
              <a:rPr lang="tr-TR" dirty="0" err="1"/>
              <a:t>çekirdeklenme</a:t>
            </a:r>
            <a:r>
              <a:rPr lang="tr-TR" dirty="0"/>
              <a:t> ve kristallerin gelişimine yol açar. Yüksek </a:t>
            </a:r>
            <a:r>
              <a:rPr lang="tr-TR" dirty="0" err="1"/>
              <a:t>supercooling</a:t>
            </a:r>
            <a:r>
              <a:rPr lang="tr-TR" dirty="0"/>
              <a:t> derecelerinde </a:t>
            </a:r>
            <a:r>
              <a:rPr lang="tr-TR" dirty="0" err="1"/>
              <a:t>çekirdeklenme</a:t>
            </a:r>
            <a:r>
              <a:rPr lang="tr-TR" dirty="0"/>
              <a:t> ve çok küçük kristallerin oluşumu sağlanır. </a:t>
            </a:r>
            <a:endParaRPr lang="tr-TR" dirty="0" smtClean="0"/>
          </a:p>
          <a:p>
            <a:r>
              <a:rPr lang="tr-TR" dirty="0" err="1" smtClean="0"/>
              <a:t>Kristalizasyon</a:t>
            </a:r>
            <a:r>
              <a:rPr lang="tr-TR" dirty="0" smtClean="0"/>
              <a:t> </a:t>
            </a:r>
            <a:r>
              <a:rPr lang="tr-TR" dirty="0"/>
              <a:t>noktasına yakın sıcaklıklarda kristallerin gelişimi yeterli düzeydedir ve büyük kristaller oluşur. Kristallerin gelişiminde, modifikasyonlar ve faz değişimi ortaya çıkabilir. Anılan her iki değişim, kristallerin </a:t>
            </a:r>
            <a:r>
              <a:rPr lang="tr-TR" dirty="0" err="1"/>
              <a:t>polimorfik</a:t>
            </a:r>
            <a:r>
              <a:rPr lang="tr-TR" dirty="0"/>
              <a:t> davranışlarının nedenidir.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905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4683" y="393640"/>
            <a:ext cx="10515600" cy="4351338"/>
          </a:xfrm>
        </p:spPr>
        <p:txBody>
          <a:bodyPr/>
          <a:lstStyle/>
          <a:p>
            <a:r>
              <a:rPr lang="tr-TR" dirty="0"/>
              <a:t>Kristallerde moleküllerin </a:t>
            </a:r>
            <a:r>
              <a:rPr lang="tr-TR" dirty="0" err="1"/>
              <a:t>biraraya</a:t>
            </a:r>
            <a:r>
              <a:rPr lang="tr-TR" dirty="0"/>
              <a:t> gelme düzeni gerek aynı gerekse komşu kristaller arasındaki etkileşimler (</a:t>
            </a:r>
            <a:r>
              <a:rPr lang="tr-TR" dirty="0" err="1"/>
              <a:t>interaksiyonlar</a:t>
            </a:r>
            <a:r>
              <a:rPr lang="tr-TR" dirty="0"/>
              <a:t>) tarafından etkilenir. Sonuçta kristal kafes ( </a:t>
            </a:r>
            <a:r>
              <a:rPr lang="tr-TR" dirty="0" err="1"/>
              <a:t>lattice</a:t>
            </a:r>
            <a:r>
              <a:rPr lang="tr-TR" dirty="0"/>
              <a:t> ) yapıları oluşur. </a:t>
            </a:r>
            <a:endParaRPr lang="tr-TR" dirty="0" smtClean="0"/>
          </a:p>
          <a:p>
            <a:r>
              <a:rPr lang="tr-TR" dirty="0" smtClean="0"/>
              <a:t>Kristal </a:t>
            </a:r>
            <a:r>
              <a:rPr lang="tr-TR" dirty="0"/>
              <a:t>kafes yapısında yer alan en küçük ünite, birim hücre ( </a:t>
            </a:r>
            <a:r>
              <a:rPr lang="tr-TR" dirty="0" err="1"/>
              <a:t>unit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) olarak tanımlanır. Kristal kafes, birim hücrelerin üç yönde (üç boyutlu ) kendilerini tekrarlamaları ile meydana gelmektedir. </a:t>
            </a:r>
            <a:endParaRPr lang="tr-TR" dirty="0" smtClean="0"/>
          </a:p>
          <a:p>
            <a:r>
              <a:rPr lang="tr-TR" dirty="0" smtClean="0"/>
              <a:t>Yedi </a:t>
            </a:r>
            <a:r>
              <a:rPr lang="tr-TR" dirty="0"/>
              <a:t>(7) kristal birim hücre şekli mevcuttur. Tanımlamada prizmanın kenar uzunlukları ve aralarındaki açılar esas alınmaktadır. Bunlar;  kübik, </a:t>
            </a:r>
            <a:r>
              <a:rPr lang="tr-TR" dirty="0" err="1"/>
              <a:t>tetragonal</a:t>
            </a:r>
            <a:r>
              <a:rPr lang="tr-TR" dirty="0"/>
              <a:t>, </a:t>
            </a:r>
            <a:r>
              <a:rPr lang="tr-TR" dirty="0" err="1"/>
              <a:t>rombohedral</a:t>
            </a:r>
            <a:r>
              <a:rPr lang="tr-TR" dirty="0"/>
              <a:t>, </a:t>
            </a:r>
            <a:r>
              <a:rPr lang="tr-TR" dirty="0" err="1"/>
              <a:t>hegzagonal</a:t>
            </a:r>
            <a:r>
              <a:rPr lang="tr-TR" dirty="0"/>
              <a:t>, </a:t>
            </a:r>
            <a:r>
              <a:rPr lang="tr-TR" dirty="0" err="1"/>
              <a:t>ortorombik</a:t>
            </a:r>
            <a:r>
              <a:rPr lang="tr-TR" dirty="0"/>
              <a:t>, </a:t>
            </a:r>
            <a:r>
              <a:rPr lang="tr-TR" dirty="0" err="1"/>
              <a:t>monoklinik</a:t>
            </a:r>
            <a:r>
              <a:rPr lang="tr-TR" dirty="0"/>
              <a:t>, </a:t>
            </a:r>
            <a:r>
              <a:rPr lang="tr-TR" dirty="0" err="1"/>
              <a:t>triklinik’dir</a:t>
            </a:r>
            <a:r>
              <a:rPr lang="tr-TR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955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9958" y="53166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 smtClean="0"/>
              <a:t>Polimorfizm</a:t>
            </a:r>
            <a:r>
              <a:rPr lang="tr-TR" dirty="0" smtClean="0"/>
              <a:t> </a:t>
            </a:r>
            <a:r>
              <a:rPr lang="tr-TR" dirty="0"/>
              <a:t>yağ kristallerinin birden fazla formda bulunabilme yeteneğidir. Doğal yağlar α,β’,β formundadır.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Stabilite</a:t>
            </a:r>
            <a:r>
              <a:rPr lang="tr-TR" dirty="0" smtClean="0"/>
              <a:t> </a:t>
            </a:r>
            <a:r>
              <a:rPr lang="tr-TR" dirty="0"/>
              <a:t>α’dan itibaren artış </a:t>
            </a:r>
            <a:r>
              <a:rPr lang="tr-TR" dirty="0" err="1"/>
              <a:t>gösterir.Formlar</a:t>
            </a:r>
            <a:r>
              <a:rPr lang="tr-TR" dirty="0"/>
              <a:t> arasındaki değişimler </a:t>
            </a:r>
            <a:r>
              <a:rPr lang="tr-TR" dirty="0" err="1"/>
              <a:t>monotropik’dir</a:t>
            </a:r>
            <a:r>
              <a:rPr lang="tr-TR" dirty="0"/>
              <a:t>. </a:t>
            </a:r>
            <a:r>
              <a:rPr lang="tr-TR" dirty="0" err="1"/>
              <a:t>Monotropik</a:t>
            </a:r>
            <a:r>
              <a:rPr lang="tr-TR" dirty="0"/>
              <a:t>, </a:t>
            </a:r>
            <a:r>
              <a:rPr lang="tr-TR" dirty="0" err="1"/>
              <a:t>metastabil</a:t>
            </a:r>
            <a:r>
              <a:rPr lang="tr-TR" dirty="0"/>
              <a:t> </a:t>
            </a:r>
            <a:r>
              <a:rPr lang="tr-TR" dirty="0" err="1"/>
              <a:t>polimorfik</a:t>
            </a:r>
            <a:r>
              <a:rPr lang="tr-TR" dirty="0"/>
              <a:t> bir formun geri dönüşümsüz stabil forma dönüşmesidir.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Formların </a:t>
            </a:r>
            <a:r>
              <a:rPr lang="tr-TR" dirty="0"/>
              <a:t>kristal yapıları ve erime noktaları birbirinden farklıdır. En stabil ve diğerlerine göre daha yüksek erime noktasına sahip T</a:t>
            </a:r>
            <a:r>
              <a:rPr lang="tr-TR" baseline="-25000" dirty="0"/>
              <a:t>1</a:t>
            </a:r>
            <a:r>
              <a:rPr lang="tr-TR" dirty="0"/>
              <a:t>(</a:t>
            </a:r>
            <a:r>
              <a:rPr lang="tr-TR" dirty="0" err="1"/>
              <a:t>triklinik</a:t>
            </a:r>
            <a:r>
              <a:rPr lang="tr-TR" dirty="0"/>
              <a:t>)’ in β-</a:t>
            </a:r>
            <a:r>
              <a:rPr lang="tr-TR" dirty="0" err="1"/>
              <a:t>polimorfik</a:t>
            </a:r>
            <a:r>
              <a:rPr lang="tr-TR" dirty="0"/>
              <a:t> formudur. β′ün β’ ya göre erime noktası daha düşüktür.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β</a:t>
            </a:r>
            <a:r>
              <a:rPr lang="tr-TR" dirty="0"/>
              <a:t>′- formu </a:t>
            </a:r>
            <a:r>
              <a:rPr lang="tr-TR" dirty="0" err="1"/>
              <a:t>ortorombik</a:t>
            </a:r>
            <a:r>
              <a:rPr lang="tr-TR" dirty="0"/>
              <a:t> (O</a:t>
            </a:r>
            <a:r>
              <a:rPr lang="tr-TR" baseline="-25000" dirty="0"/>
              <a:t>1</a:t>
            </a:r>
            <a:r>
              <a:rPr lang="tr-TR" dirty="0"/>
              <a:t>) birim hücrelerine sahiptir. </a:t>
            </a:r>
            <a:r>
              <a:rPr lang="tr-TR" dirty="0" err="1"/>
              <a:t>Stabilitesi</a:t>
            </a:r>
            <a:r>
              <a:rPr lang="tr-TR" dirty="0"/>
              <a:t> en düşük olan α –formunda ise </a:t>
            </a:r>
            <a:r>
              <a:rPr lang="tr-TR" dirty="0" err="1"/>
              <a:t>hegzagonal</a:t>
            </a:r>
            <a:r>
              <a:rPr lang="tr-TR" dirty="0"/>
              <a:t> birim hücreleri bulunmaktadır.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22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0298" y="1011033"/>
            <a:ext cx="8072730" cy="4458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350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598</Words>
  <Application>Microsoft Office PowerPoint</Application>
  <PresentationFormat>Geniş ekran</PresentationFormat>
  <Paragraphs>30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SÜT YAĞININ ERİMESİ, KRİSTALİZASYONU ve POLİMORFİZM</vt:lpstr>
      <vt:lpstr>SÜT YAĞININ ERİMESİ  </vt:lpstr>
      <vt:lpstr>Erime Sınırları  </vt:lpstr>
      <vt:lpstr>KRİSTALİZASYON </vt:lpstr>
      <vt:lpstr>PowerPoint Sunusu</vt:lpstr>
      <vt:lpstr>POLİMORFİZM 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SÜT YAĞININ ERİMESİ, KRİSTALİZASYONU ve POLİMORFİZM</dc:title>
  <dc:creator>ebru</dc:creator>
  <cp:lastModifiedBy>Süt Tek</cp:lastModifiedBy>
  <cp:revision>3</cp:revision>
  <dcterms:created xsi:type="dcterms:W3CDTF">2019-03-28T12:45:37Z</dcterms:created>
  <dcterms:modified xsi:type="dcterms:W3CDTF">2025-12-09T09:27:02Z</dcterms:modified>
</cp:coreProperties>
</file>