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EE34B3-4BD3-45F6-8FE8-764B0C56B13F}"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9FE3D2-BD20-483A-AC36-29617BB048F3}" type="slidenum">
              <a:rPr lang="tr-TR" smtClean="0"/>
              <a:t>‹#›</a:t>
            </a:fld>
            <a:endParaRPr lang="tr-TR"/>
          </a:p>
        </p:txBody>
      </p:sp>
    </p:spTree>
    <p:extLst>
      <p:ext uri="{BB962C8B-B14F-4D97-AF65-F5344CB8AC3E}">
        <p14:creationId xmlns:p14="http://schemas.microsoft.com/office/powerpoint/2010/main" val="943774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002"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19C2420E-644E-47AB-BFF9-AB243672C6D6}" type="slidenum">
              <a:rPr lang="tr-TR" altLang="tr-TR"/>
              <a:pPr>
                <a:spcBef>
                  <a:spcPct val="0"/>
                </a:spcBef>
              </a:pPr>
              <a:t>1</a:t>
            </a:fld>
            <a:endParaRPr lang="tr-TR" altLang="tr-TR"/>
          </a:p>
        </p:txBody>
      </p:sp>
      <p:sp>
        <p:nvSpPr>
          <p:cNvPr id="128003"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28004"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050"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D61F3F1-FD47-4206-8C9F-16AB9C5D0E3B}" type="slidenum">
              <a:rPr lang="tr-TR" altLang="tr-TR"/>
              <a:pPr>
                <a:spcBef>
                  <a:spcPct val="0"/>
                </a:spcBef>
              </a:pPr>
              <a:t>2</a:t>
            </a:fld>
            <a:endParaRPr lang="tr-TR" altLang="tr-TR"/>
          </a:p>
        </p:txBody>
      </p:sp>
      <p:sp>
        <p:nvSpPr>
          <p:cNvPr id="130051"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30052"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6E5DAFD4-6B36-4BC5-AAE7-4FF6480516FF}" type="slidenum">
              <a:rPr lang="tr-TR" altLang="tr-TR"/>
              <a:pPr>
                <a:spcBef>
                  <a:spcPct val="0"/>
                </a:spcBef>
              </a:pPr>
              <a:t>3</a:t>
            </a:fld>
            <a:endParaRPr lang="tr-TR" altLang="tr-TR"/>
          </a:p>
        </p:txBody>
      </p:sp>
      <p:sp>
        <p:nvSpPr>
          <p:cNvPr id="132099"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32100"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0B545DA-CDDE-4359-B7DD-EE797682DE1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34FA616-1FB4-44F8-8C52-87BAC35D93B9}"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774AD43-0B84-4EBC-8A25-182DD12AAD3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E29B40E-5AE6-4D56-84E1-0CDBD00509FE}"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6AD2732-635C-4197-8339-0C1AABE8B0DE}"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5F04661-D753-4039-8389-82C582681817}"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19019ED-973C-4177-9329-BCCEA3DF5C03}"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7A7EC14-9904-4525-A4F2-EA865594B80A}"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D5221FE-07FC-4A20-B648-5B86470C70CE}"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80A7E4C-C8AC-4A50-8206-2D390C2A1B80}"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2A47A97-B8BE-4416-8392-85EAC3DDDD3B}"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608D7-BFA7-4A41-9100-BF5F3D1F93D2}"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 Box 1"/>
          <p:cNvSpPr txBox="1">
            <a:spLocks noChangeArrowheads="1"/>
          </p:cNvSpPr>
          <p:nvPr/>
        </p:nvSpPr>
        <p:spPr bwMode="auto">
          <a:xfrm>
            <a:off x="107950" y="115888"/>
            <a:ext cx="8784530" cy="66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3715" rIns="0" bIns="0" anchor="ctr"/>
          <a:lstStyle>
            <a:lvl1pPr>
              <a:spcBef>
                <a:spcPct val="20000"/>
              </a:spcBef>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35000" algn="l"/>
                <a:tab pos="796925"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r>
              <a:rPr lang="tr-TR" altLang="tr-TR" sz="2000" b="1" dirty="0" smtClean="0">
                <a:solidFill>
                  <a:srgbClr val="000000"/>
                </a:solidFill>
                <a:latin typeface="Times New Roman" pitchFamily="18" charset="0"/>
              </a:rPr>
              <a:t>Grup</a:t>
            </a:r>
            <a:r>
              <a:rPr lang="tr-TR" altLang="tr-TR" sz="2000" dirty="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Coelomata</a:t>
            </a:r>
            <a:endParaRPr lang="tr-TR" altLang="tr-TR" sz="2000" dirty="0">
              <a:solidFill>
                <a:srgbClr val="000000"/>
              </a:solidFill>
              <a:latin typeface="Times New Roman" pitchFamily="18" charset="0"/>
            </a:endParaRPr>
          </a:p>
          <a:p>
            <a:pPr eaLnBrk="1" hangingPunct="1">
              <a:lnSpc>
                <a:spcPct val="95000"/>
              </a:lnSpc>
              <a:spcBef>
                <a:spcPct val="0"/>
              </a:spcBef>
              <a:buFontTx/>
              <a:buNone/>
            </a:pPr>
            <a:r>
              <a:rPr lang="tr-TR" altLang="tr-TR" sz="2000" b="1" dirty="0" err="1" smtClean="0">
                <a:solidFill>
                  <a:srgbClr val="000000"/>
                </a:solidFill>
                <a:latin typeface="Times New Roman" pitchFamily="18" charset="0"/>
              </a:rPr>
              <a:t>Phylum</a:t>
            </a:r>
            <a:r>
              <a:rPr lang="tr-TR" altLang="tr-TR" sz="2000" b="1" dirty="0">
                <a:solidFill>
                  <a:srgbClr val="000000"/>
                </a:solidFill>
                <a:latin typeface="Times New Roman" pitchFamily="18" charset="0"/>
              </a:rPr>
              <a:t> </a:t>
            </a:r>
            <a:r>
              <a:rPr lang="tr-TR" altLang="tr-TR" sz="2000" b="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Mollusca</a:t>
            </a:r>
            <a:r>
              <a:rPr lang="tr-TR" altLang="tr-TR" sz="2000" dirty="0">
                <a:solidFill>
                  <a:srgbClr val="000000"/>
                </a:solidFill>
                <a:latin typeface="Times New Roman" pitchFamily="18" charset="0"/>
              </a:rPr>
              <a:t> (Yumuşakçalar)</a:t>
            </a:r>
          </a:p>
          <a:p>
            <a:pPr eaLnBrk="1" hangingPunct="1">
              <a:lnSpc>
                <a:spcPct val="95000"/>
              </a:lnSpc>
              <a:spcBef>
                <a:spcPct val="0"/>
              </a:spcBef>
              <a:buFontTx/>
              <a:buNone/>
            </a:pPr>
            <a:r>
              <a:rPr lang="tr-TR" altLang="tr-TR" sz="2000" b="1" dirty="0" err="1">
                <a:solidFill>
                  <a:srgbClr val="000000"/>
                </a:solidFill>
                <a:latin typeface="Times New Roman" pitchFamily="18" charset="0"/>
              </a:rPr>
              <a:t>Classis</a:t>
            </a:r>
            <a:r>
              <a:rPr lang="tr-TR" altLang="tr-TR" sz="2000" b="1" dirty="0">
                <a:solidFill>
                  <a:srgbClr val="000000"/>
                </a:solidFill>
                <a:latin typeface="Times New Roman" pitchFamily="18" charset="0"/>
              </a:rPr>
              <a:t>     </a:t>
            </a:r>
            <a:r>
              <a:rPr lang="tr-TR" altLang="tr-TR" sz="2000" b="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en-US" altLang="tr-TR" sz="2000" dirty="0" err="1">
                <a:solidFill>
                  <a:srgbClr val="000000"/>
                </a:solidFill>
                <a:latin typeface="Times New Roman" pitchFamily="18" charset="0"/>
              </a:rPr>
              <a:t>Cephalopoda</a:t>
            </a:r>
            <a:endParaRPr lang="en-US" altLang="tr-TR" sz="2000" dirty="0">
              <a:solidFill>
                <a:srgbClr val="000000"/>
              </a:solidFill>
              <a:latin typeface="Times New Roman" pitchFamily="18" charset="0"/>
            </a:endParaRPr>
          </a:p>
          <a:p>
            <a:pPr eaLnBrk="1" hangingPunct="1">
              <a:lnSpc>
                <a:spcPct val="95000"/>
              </a:lnSpc>
              <a:spcBef>
                <a:spcPct val="0"/>
              </a:spcBef>
              <a:spcAft>
                <a:spcPts val="538"/>
              </a:spcAft>
              <a:buFontTx/>
              <a:buNone/>
            </a:pPr>
            <a:r>
              <a:rPr lang="en-US" altLang="tr-TR" sz="2000" b="1" dirty="0">
                <a:solidFill>
                  <a:srgbClr val="000000"/>
                </a:solidFill>
                <a:latin typeface="Times New Roman" pitchFamily="18" charset="0"/>
              </a:rPr>
              <a:t>Species     </a:t>
            </a:r>
            <a:r>
              <a:rPr lang="tr-TR" altLang="tr-TR" sz="2000" dirty="0">
                <a:solidFill>
                  <a:srgbClr val="000000"/>
                </a:solidFill>
                <a:latin typeface="Times New Roman" pitchFamily="18" charset="0"/>
              </a:rPr>
              <a:t>:  </a:t>
            </a:r>
            <a:r>
              <a:rPr lang="en-US" altLang="tr-TR" sz="2000" b="1" i="1" dirty="0">
                <a:solidFill>
                  <a:srgbClr val="000000"/>
                </a:solidFill>
                <a:latin typeface="Times New Roman" pitchFamily="18" charset="0"/>
              </a:rPr>
              <a:t>Sepia officinalis</a:t>
            </a:r>
            <a:r>
              <a:rPr lang="en-US" altLang="tr-TR" sz="2000" b="1" dirty="0">
                <a:solidFill>
                  <a:srgbClr val="000000"/>
                </a:solidFill>
                <a:latin typeface="Times New Roman" pitchFamily="18" charset="0"/>
              </a:rPr>
              <a:t> </a:t>
            </a:r>
            <a:r>
              <a:rPr lang="tr-TR" altLang="tr-TR" sz="2000" dirty="0" smtClean="0">
                <a:solidFill>
                  <a:srgbClr val="000000"/>
                </a:solidFill>
                <a:latin typeface="Times New Roman" pitchFamily="18" charset="0"/>
              </a:rPr>
              <a:t>(</a:t>
            </a:r>
            <a:r>
              <a:rPr lang="tr-TR" altLang="tr-TR" sz="2000" dirty="0">
                <a:solidFill>
                  <a:srgbClr val="000000"/>
                </a:solidFill>
                <a:latin typeface="Times New Roman" pitchFamily="18" charset="0"/>
              </a:rPr>
              <a:t>Mürekkep balığı)</a:t>
            </a:r>
          </a:p>
          <a:p>
            <a:pPr eaLnBrk="1" hangingPunct="1">
              <a:lnSpc>
                <a:spcPct val="95000"/>
              </a:lnSpc>
              <a:spcBef>
                <a:spcPct val="0"/>
              </a:spcBef>
              <a:buFontTx/>
              <a:buNone/>
            </a:pPr>
            <a:endParaRPr lang="en-US" altLang="tr-TR" sz="2000" i="1" dirty="0">
              <a:solidFill>
                <a:srgbClr val="000000"/>
              </a:solidFill>
              <a:latin typeface="Times New Roman" pitchFamily="18" charset="0"/>
            </a:endParaRPr>
          </a:p>
          <a:p>
            <a:pPr eaLnBrk="1" hangingPunct="1">
              <a:lnSpc>
                <a:spcPct val="95000"/>
              </a:lnSpc>
              <a:spcBef>
                <a:spcPct val="0"/>
              </a:spcBef>
              <a:spcAft>
                <a:spcPts val="1563"/>
              </a:spcAft>
              <a:buFontTx/>
              <a:buNone/>
            </a:pPr>
            <a:r>
              <a:rPr lang="tr-TR" altLang="tr-TR" sz="2000" dirty="0">
                <a:solidFill>
                  <a:srgbClr val="000000"/>
                </a:solidFill>
                <a:latin typeface="Times New Roman" pitchFamily="18" charset="0"/>
              </a:rPr>
              <a:t>Sahillere yakın deniz bitkileri arasında ya da algler arasında yaşarlar. Renkleri değişkendir. Beyaz, sarı, yeşil ya da kahverengi olabilirler, 30-40 cm boyundadır. Yassı ve oval vücutludurlar. Her iki yanında vücudu boydan boya saran yüzme kanatları vardır. İç iskeletleri kalsiyum karbonat (CaC0</a:t>
            </a:r>
            <a:r>
              <a:rPr lang="tr-TR" altLang="tr-TR" sz="2000" baseline="-37000" dirty="0">
                <a:solidFill>
                  <a:srgbClr val="000000"/>
                </a:solidFill>
                <a:latin typeface="Times New Roman" pitchFamily="18" charset="0"/>
              </a:rPr>
              <a:t>3</a:t>
            </a:r>
            <a:r>
              <a:rPr lang="tr-TR" altLang="tr-TR" sz="2000" dirty="0">
                <a:solidFill>
                  <a:srgbClr val="000000"/>
                </a:solidFill>
                <a:latin typeface="Times New Roman" pitchFamily="18" charset="0"/>
              </a:rPr>
              <a:t>)’dan yapılmıştır ve etrafı boynuzumsu bir madde ile çevrilidir. Kanarya </a:t>
            </a:r>
            <a:r>
              <a:rPr lang="tr-TR" altLang="tr-TR" sz="2000" dirty="0" err="1">
                <a:solidFill>
                  <a:srgbClr val="000000"/>
                </a:solidFill>
                <a:latin typeface="Times New Roman" pitchFamily="18" charset="0"/>
              </a:rPr>
              <a:t>v.b</a:t>
            </a:r>
            <a:r>
              <a:rPr lang="tr-TR" altLang="tr-TR" sz="2000" dirty="0">
                <a:solidFill>
                  <a:srgbClr val="000000"/>
                </a:solidFill>
                <a:latin typeface="Times New Roman" pitchFamily="18" charset="0"/>
              </a:rPr>
              <a:t>. kuş besleyenler bu kabuk kısmını, kalsiyum eksikliğini gidermek üzere kafeslere asarlar. Kollarının sayısı 10’dur. Bunlardan 8 tanesi kısa ve 2 tanesi uzundur. Kısa kolların üzerinde 2 veya 4 sıralı vantuzları vardır. İki uzun kolun ucunda ise 4 sıra vantuz bulunur</a:t>
            </a:r>
            <a:r>
              <a:rPr lang="tr-TR" altLang="tr-TR" sz="2000" dirty="0" smtClean="0">
                <a:solidFill>
                  <a:srgbClr val="000000"/>
                </a:solidFill>
                <a:latin typeface="Times New Roman" pitchFamily="18" charset="0"/>
              </a:rPr>
              <a:t>.</a:t>
            </a:r>
          </a:p>
          <a:p>
            <a:pPr>
              <a:spcBef>
                <a:spcPct val="0"/>
              </a:spcBef>
              <a:buFontTx/>
              <a:buNone/>
            </a:pPr>
            <a:r>
              <a:rPr lang="tr-TR" altLang="tr-TR" sz="2000" dirty="0">
                <a:latin typeface="Times New Roman" pitchFamily="18" charset="0"/>
                <a:cs typeface="Times New Roman" pitchFamily="18" charset="0"/>
              </a:rPr>
              <a:t>Laboratuvar çalışmasında bu tür% 4 formol içeren saklama şişelerinde incelenecektir. Çalışma sırasında boynuzumsu dış yapı, uzun ve kısa kollar ile bu kollar üzerindeki vantuzlar görülecek ve bir çizim halinde  </a:t>
            </a:r>
            <a:r>
              <a:rPr lang="tr-TR" altLang="tr-TR" sz="2000" dirty="0" smtClean="0">
                <a:latin typeface="Times New Roman" pitchFamily="18" charset="0"/>
                <a:cs typeface="Times New Roman" pitchFamily="18" charset="0"/>
              </a:rPr>
              <a:t>gösterilecektir.</a:t>
            </a:r>
            <a:endParaRPr lang="tr-TR" altLang="tr-TR" sz="2000" dirty="0">
              <a:latin typeface="Times New Roman" pitchFamily="18" charset="0"/>
              <a:cs typeface="Times New Roman" pitchFamily="18" charset="0"/>
            </a:endParaRPr>
          </a:p>
          <a:p>
            <a:pPr eaLnBrk="1" hangingPunct="1">
              <a:lnSpc>
                <a:spcPct val="95000"/>
              </a:lnSpc>
              <a:spcBef>
                <a:spcPct val="0"/>
              </a:spcBef>
              <a:spcAft>
                <a:spcPts val="1563"/>
              </a:spcAft>
              <a:buFontTx/>
              <a:buNone/>
            </a:pPr>
            <a:endParaRPr lang="tr-TR" altLang="tr-TR" sz="1800" dirty="0">
              <a:solidFill>
                <a:srgbClr val="000000"/>
              </a:solidFill>
              <a:latin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43609159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9" name="Rectangle 4"/>
          <p:cNvSpPr>
            <a:spLocks noGrp="1" noChangeArrowheads="1"/>
          </p:cNvSpPr>
          <p:nvPr>
            <p:ph type="body" idx="1"/>
          </p:nvPr>
        </p:nvSpPr>
        <p:spPr>
          <a:xfrm>
            <a:off x="179512" y="1988841"/>
            <a:ext cx="8731572" cy="4032448"/>
          </a:xfrm>
        </p:spPr>
        <p:txBody>
          <a:bodyPr tIns="13715">
            <a:normAutofit/>
          </a:bodyPr>
          <a:lstStyle/>
          <a:p>
            <a:pPr eaLnBrk="1" hangingPunct="1">
              <a:lnSpc>
                <a:spcPct val="95000"/>
              </a:lnSpc>
              <a:spcAft>
                <a:spcPts val="763"/>
              </a:spcAft>
              <a:buFont typeface="Arial"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endParaRPr lang="tr-TR" altLang="tr-TR" sz="2000" dirty="0" smtClean="0">
              <a:latin typeface="Times New Roman" pitchFamily="18" charset="0"/>
              <a:cs typeface="Times New Roman" pitchFamily="18" charset="0"/>
            </a:endParaRPr>
          </a:p>
          <a:p>
            <a:pPr eaLnBrk="1" hangingPunct="1">
              <a:lnSpc>
                <a:spcPct val="95000"/>
              </a:lnSpc>
              <a:spcAft>
                <a:spcPts val="763"/>
              </a:spcAft>
              <a:buFont typeface="Arial"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cs typeface="Times New Roman" pitchFamily="18" charset="0"/>
              </a:rPr>
              <a:t>	Sahillerde </a:t>
            </a:r>
            <a:r>
              <a:rPr lang="tr-TR" altLang="tr-TR" sz="2000" dirty="0" smtClean="0">
                <a:latin typeface="Times New Roman" pitchFamily="18" charset="0"/>
                <a:cs typeface="Times New Roman" pitchFamily="18" charset="0"/>
              </a:rPr>
              <a:t>kayalıklar arasındaki kumlu bölgelerde yaşarlar. Gri ya da grimsi kahverengi renktedirler. Çok çabuk renk değiştirirler. Yaklaşık 60 cm </a:t>
            </a:r>
            <a:r>
              <a:rPr lang="tr-TR" altLang="tr-TR" sz="2000" dirty="0" smtClean="0">
                <a:latin typeface="Times New Roman" pitchFamily="18" charset="0"/>
                <a:cs typeface="Times New Roman" pitchFamily="18" charset="0"/>
              </a:rPr>
              <a:t>boyundadırlar.</a:t>
            </a:r>
          </a:p>
          <a:p>
            <a:pPr eaLnBrk="1" hangingPunct="1">
              <a:lnSpc>
                <a:spcPct val="95000"/>
              </a:lnSpc>
              <a:spcAft>
                <a:spcPts val="763"/>
              </a:spcAft>
              <a:buFont typeface="Arial"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cs typeface="Times New Roman" pitchFamily="18" charset="0"/>
              </a:rPr>
              <a:t>	Baş </a:t>
            </a:r>
            <a:r>
              <a:rPr lang="tr-TR" altLang="tr-TR" sz="2000" dirty="0" smtClean="0">
                <a:latin typeface="Times New Roman" pitchFamily="18" charset="0"/>
                <a:cs typeface="Times New Roman" pitchFamily="18" charset="0"/>
              </a:rPr>
              <a:t>ve vücut kısımları yuvarlaktır. Yüzgeç ve iç iskeletleri bulunmaz. Sekiz tane kuvvetli kola sahiptirler. Bu kollar birbiriyle eşit boyda olup, üzerinde iki sıra halinde vantuzlar vardır. Bu vantuzlarla bulundukları zemine </a:t>
            </a:r>
            <a:r>
              <a:rPr lang="tr-TR" altLang="tr-TR" sz="2000" dirty="0" smtClean="0">
                <a:latin typeface="Times New Roman" pitchFamily="18" charset="0"/>
                <a:cs typeface="Times New Roman" pitchFamily="18" charset="0"/>
              </a:rPr>
              <a:t>tutunurlar.</a:t>
            </a:r>
            <a:r>
              <a:rPr lang="tr-TR" altLang="tr-TR" sz="2000" dirty="0" smtClean="0">
                <a:latin typeface="Times New Roman" pitchFamily="18" charset="0"/>
              </a:rPr>
              <a:t> </a:t>
            </a:r>
          </a:p>
          <a:p>
            <a:pPr>
              <a:lnSpc>
                <a:spcPct val="95000"/>
              </a:lnSpc>
              <a:spcAft>
                <a:spcPts val="763"/>
              </a:spcAft>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rPr>
              <a:t>	Laboratuvarda </a:t>
            </a:r>
            <a:r>
              <a:rPr lang="tr-TR" altLang="tr-TR" sz="2000" dirty="0">
                <a:latin typeface="Times New Roman" pitchFamily="18" charset="0"/>
              </a:rPr>
              <a:t>bu tür % 4 formol içeren koruma şişelerinden çıkarılarak incelenecektir. Çalışmada baş yapısı, gözler, ağız ve vantuzlu kollar incelenip bir çizim halinde </a:t>
            </a:r>
            <a:r>
              <a:rPr lang="tr-TR" altLang="tr-TR" sz="2000" dirty="0" smtClean="0">
                <a:latin typeface="Times New Roman" pitchFamily="18" charset="0"/>
              </a:rPr>
              <a:t>gösterilecektir.</a:t>
            </a:r>
            <a:endParaRPr lang="tr-TR" altLang="tr-TR" sz="2000" dirty="0" smtClean="0">
              <a:latin typeface="Times New Roman" pitchFamily="18" charset="0"/>
              <a:cs typeface="Times New Roman" pitchFamily="18" charset="0"/>
            </a:endParaRPr>
          </a:p>
        </p:txBody>
      </p:sp>
      <p:sp>
        <p:nvSpPr>
          <p:cNvPr id="129030" name="Dikdörtgen 1"/>
          <p:cNvSpPr>
            <a:spLocks noChangeArrowheads="1"/>
          </p:cNvSpPr>
          <p:nvPr/>
        </p:nvSpPr>
        <p:spPr bwMode="auto">
          <a:xfrm>
            <a:off x="395288" y="188913"/>
            <a:ext cx="499268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b="1" dirty="0" smtClean="0">
                <a:latin typeface="Times New Roman" panose="02020603050405020304" pitchFamily="18" charset="0"/>
                <a:cs typeface="Times New Roman" panose="02020603050405020304" pitchFamily="18" charset="0"/>
              </a:rPr>
              <a:t>Grup     </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Coelomata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Phylum</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Mollusca</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(Yumuşakçalar</a:t>
            </a:r>
            <a:r>
              <a:rPr lang="tr-TR" altLang="tr-TR" sz="2000" dirty="0">
                <a:latin typeface="Times New Roman" pitchFamily="18" charset="0"/>
                <a:cs typeface="Times New Roman" pitchFamily="18" charset="0"/>
              </a:rPr>
              <a:t>)</a:t>
            </a:r>
          </a:p>
          <a:p>
            <a:pPr>
              <a:spcBef>
                <a:spcPct val="0"/>
              </a:spcBef>
              <a:buFontTx/>
              <a:buNone/>
            </a:pPr>
            <a:r>
              <a:rPr lang="tr-TR" altLang="tr-TR" sz="2000" b="1" dirty="0" err="1">
                <a:latin typeface="Times New Roman" pitchFamily="18" charset="0"/>
                <a:cs typeface="Times New Roman" pitchFamily="18" charset="0"/>
              </a:rPr>
              <a:t>Classis</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 </a:t>
            </a:r>
            <a:r>
              <a:rPr lang="tr-TR" altLang="tr-TR" sz="2000" dirty="0" err="1" smtClean="0">
                <a:latin typeface="Times New Roman" pitchFamily="18" charset="0"/>
                <a:cs typeface="Times New Roman" pitchFamily="18" charset="0"/>
              </a:rPr>
              <a:t>Cephalopoda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Species</a:t>
            </a:r>
            <a:r>
              <a:rPr lang="tr-TR" altLang="tr-TR" sz="2000" dirty="0">
                <a:latin typeface="Times New Roman" pitchFamily="18" charset="0"/>
                <a:cs typeface="Times New Roman" pitchFamily="18" charset="0"/>
              </a:rPr>
              <a:t>  :</a:t>
            </a:r>
            <a:r>
              <a:rPr lang="tr-TR" altLang="tr-TR" sz="2000" b="1" i="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Octopus</a:t>
            </a:r>
            <a:r>
              <a:rPr lang="tr-TR" altLang="tr-TR" sz="2000" b="1" i="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vulgaris</a:t>
            </a:r>
            <a:r>
              <a:rPr lang="tr-TR" altLang="tr-TR" sz="2000" b="1"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t>
            </a:r>
            <a:r>
              <a:rPr lang="tr-TR" altLang="tr-TR" sz="2000" dirty="0" smtClean="0">
                <a:latin typeface="Times New Roman" pitchFamily="18" charset="0"/>
                <a:cs typeface="Times New Roman" pitchFamily="18" charset="0"/>
              </a:rPr>
              <a:t>Ahtapot)</a:t>
            </a:r>
            <a:endParaRPr lang="tr-TR" altLang="tr-TR" sz="2000" dirty="0">
              <a:latin typeface="Times New Roman" pitchFamily="18" charset="0"/>
              <a:cs typeface="Times New Roman" pitchFamily="18" charset="0"/>
            </a:endParaRPr>
          </a:p>
        </p:txBody>
      </p:sp>
      <p:sp>
        <p:nvSpPr>
          <p:cNvPr id="3" name="Altbilgi Yer Tutucusu 2"/>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9219236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1"/>
          <p:cNvSpPr txBox="1">
            <a:spLocks noChangeArrowheads="1"/>
          </p:cNvSpPr>
          <p:nvPr/>
        </p:nvSpPr>
        <p:spPr bwMode="auto">
          <a:xfrm>
            <a:off x="323850" y="260648"/>
            <a:ext cx="8640638" cy="5875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r>
              <a:rPr lang="tr-TR" altLang="tr-TR" sz="2000" b="1" dirty="0" err="1">
                <a:solidFill>
                  <a:srgbClr val="000000"/>
                </a:solidFill>
                <a:latin typeface="Times New Roman" pitchFamily="18" charset="0"/>
                <a:cs typeface="Times New Roman" pitchFamily="18" charset="0"/>
              </a:rPr>
              <a:t>Phylum</a:t>
            </a:r>
            <a:r>
              <a:rPr lang="tr-TR" altLang="tr-TR" sz="2000" dirty="0">
                <a:solidFill>
                  <a:srgbClr val="000000"/>
                </a:solidFill>
                <a:latin typeface="Times New Roman" pitchFamily="18" charset="0"/>
                <a:cs typeface="Times New Roman" pitchFamily="18" charset="0"/>
              </a:rPr>
              <a:t>	 </a:t>
            </a:r>
            <a:r>
              <a:rPr lang="tr-TR" altLang="tr-TR" sz="2000" dirty="0" smtClean="0">
                <a:solidFill>
                  <a:srgbClr val="000000"/>
                </a:solidFill>
                <a:latin typeface="Times New Roman" pitchFamily="18" charset="0"/>
                <a:cs typeface="Times New Roman" pitchFamily="18" charset="0"/>
              </a:rPr>
              <a:t> </a:t>
            </a:r>
            <a:r>
              <a:rPr lang="tr-TR" altLang="tr-TR" sz="2000" dirty="0">
                <a:solidFill>
                  <a:srgbClr val="000000"/>
                </a:solidFill>
                <a:latin typeface="Times New Roman" pitchFamily="18" charset="0"/>
                <a:cs typeface="Times New Roman" pitchFamily="18" charset="0"/>
              </a:rPr>
              <a:t>:  </a:t>
            </a:r>
            <a:r>
              <a:rPr lang="tr-TR" altLang="tr-TR" sz="2000" dirty="0" err="1">
                <a:solidFill>
                  <a:srgbClr val="000000"/>
                </a:solidFill>
                <a:latin typeface="Times New Roman" pitchFamily="18" charset="0"/>
                <a:cs typeface="Times New Roman" pitchFamily="18" charset="0"/>
              </a:rPr>
              <a:t>Mollusca</a:t>
            </a:r>
            <a:r>
              <a:rPr lang="tr-TR" altLang="tr-TR" sz="2000" dirty="0">
                <a:solidFill>
                  <a:srgbClr val="000000"/>
                </a:solidFill>
                <a:latin typeface="Times New Roman" pitchFamily="18" charset="0"/>
                <a:cs typeface="Times New Roman" pitchFamily="18" charset="0"/>
              </a:rPr>
              <a:t> (Yumuşakçalar)</a:t>
            </a:r>
          </a:p>
          <a:p>
            <a:pPr eaLnBrk="1" hangingPunct="1">
              <a:lnSpc>
                <a:spcPct val="95000"/>
              </a:lnSpc>
              <a:spcBef>
                <a:spcPct val="0"/>
              </a:spcBef>
              <a:buFontTx/>
              <a:buNone/>
            </a:pPr>
            <a:r>
              <a:rPr lang="tr-TR" altLang="tr-TR" sz="2000" b="1" dirty="0" err="1">
                <a:solidFill>
                  <a:srgbClr val="000000"/>
                </a:solidFill>
                <a:latin typeface="Times New Roman" pitchFamily="18" charset="0"/>
                <a:cs typeface="Times New Roman" pitchFamily="18" charset="0"/>
              </a:rPr>
              <a:t>Classis</a:t>
            </a:r>
            <a:r>
              <a:rPr lang="tr-TR" altLang="tr-TR" sz="2000" dirty="0">
                <a:solidFill>
                  <a:srgbClr val="000000"/>
                </a:solidFill>
                <a:latin typeface="Times New Roman" pitchFamily="18" charset="0"/>
                <a:cs typeface="Times New Roman" pitchFamily="18" charset="0"/>
              </a:rPr>
              <a:t>	  </a:t>
            </a:r>
            <a:r>
              <a:rPr lang="tr-TR" altLang="tr-TR" sz="2000" dirty="0" smtClean="0">
                <a:solidFill>
                  <a:srgbClr val="000000"/>
                </a:solidFill>
                <a:latin typeface="Times New Roman" pitchFamily="18" charset="0"/>
                <a:cs typeface="Times New Roman" pitchFamily="18" charset="0"/>
              </a:rPr>
              <a:t>:  </a:t>
            </a:r>
            <a:r>
              <a:rPr lang="tr-TR" altLang="tr-TR" sz="2000" dirty="0" err="1">
                <a:solidFill>
                  <a:srgbClr val="000000"/>
                </a:solidFill>
                <a:latin typeface="Times New Roman" pitchFamily="18" charset="0"/>
                <a:cs typeface="Times New Roman" pitchFamily="18" charset="0"/>
              </a:rPr>
              <a:t>Cephalopoda</a:t>
            </a:r>
            <a:endParaRPr lang="tr-TR" altLang="tr-TR" sz="2000" dirty="0">
              <a:solidFill>
                <a:srgbClr val="000000"/>
              </a:solidFill>
              <a:latin typeface="Times New Roman" pitchFamily="18" charset="0"/>
              <a:cs typeface="Times New Roman" pitchFamily="18" charset="0"/>
            </a:endParaRPr>
          </a:p>
          <a:p>
            <a:pPr eaLnBrk="1" hangingPunct="1">
              <a:lnSpc>
                <a:spcPct val="95000"/>
              </a:lnSpc>
              <a:spcBef>
                <a:spcPct val="0"/>
              </a:spcBef>
              <a:spcAft>
                <a:spcPts val="900"/>
              </a:spcAft>
              <a:buFontTx/>
              <a:buNone/>
            </a:pPr>
            <a:r>
              <a:rPr lang="tr-TR" altLang="tr-TR" sz="2000" b="1" dirty="0" err="1">
                <a:solidFill>
                  <a:srgbClr val="000000"/>
                </a:solidFill>
                <a:latin typeface="Times New Roman" pitchFamily="18" charset="0"/>
                <a:cs typeface="Times New Roman" pitchFamily="18" charset="0"/>
              </a:rPr>
              <a:t>Species</a:t>
            </a:r>
            <a:r>
              <a:rPr lang="tr-TR" altLang="tr-TR" sz="2000" b="1" dirty="0">
                <a:solidFill>
                  <a:srgbClr val="000000"/>
                </a:solidFill>
                <a:latin typeface="Times New Roman" pitchFamily="18" charset="0"/>
                <a:cs typeface="Times New Roman" pitchFamily="18" charset="0"/>
              </a:rPr>
              <a:t>          </a:t>
            </a:r>
            <a:r>
              <a:rPr lang="tr-TR" altLang="tr-TR" sz="2000" dirty="0">
                <a:solidFill>
                  <a:srgbClr val="000000"/>
                </a:solidFill>
                <a:latin typeface="Times New Roman" pitchFamily="18" charset="0"/>
                <a:cs typeface="Times New Roman" pitchFamily="18" charset="0"/>
              </a:rPr>
              <a:t>:  </a:t>
            </a:r>
            <a:r>
              <a:rPr lang="tr-TR" altLang="tr-TR" sz="2000" b="1" i="1" dirty="0" err="1">
                <a:solidFill>
                  <a:srgbClr val="000000"/>
                </a:solidFill>
                <a:latin typeface="Times New Roman" pitchFamily="18" charset="0"/>
                <a:cs typeface="Times New Roman" pitchFamily="18" charset="0"/>
              </a:rPr>
              <a:t>Loligo</a:t>
            </a:r>
            <a:r>
              <a:rPr lang="tr-TR" altLang="tr-TR" sz="2000" b="1" i="1" dirty="0">
                <a:solidFill>
                  <a:srgbClr val="000000"/>
                </a:solidFill>
                <a:latin typeface="Times New Roman" pitchFamily="18" charset="0"/>
                <a:cs typeface="Times New Roman" pitchFamily="18" charset="0"/>
              </a:rPr>
              <a:t> </a:t>
            </a:r>
            <a:r>
              <a:rPr lang="tr-TR" altLang="tr-TR" sz="2000" b="1" i="1" dirty="0" err="1">
                <a:solidFill>
                  <a:srgbClr val="000000"/>
                </a:solidFill>
                <a:latin typeface="Times New Roman" pitchFamily="18" charset="0"/>
                <a:cs typeface="Times New Roman" pitchFamily="18" charset="0"/>
              </a:rPr>
              <a:t>vulgaris</a:t>
            </a:r>
            <a:r>
              <a:rPr lang="tr-TR" altLang="tr-TR" sz="2000" b="1" dirty="0">
                <a:solidFill>
                  <a:srgbClr val="000000"/>
                </a:solidFill>
                <a:latin typeface="Times New Roman" pitchFamily="18" charset="0"/>
                <a:cs typeface="Times New Roman" pitchFamily="18" charset="0"/>
              </a:rPr>
              <a:t> </a:t>
            </a:r>
            <a:r>
              <a:rPr lang="tr-TR" altLang="tr-TR" sz="2000" dirty="0">
                <a:solidFill>
                  <a:srgbClr val="000000"/>
                </a:solidFill>
                <a:latin typeface="Times New Roman" pitchFamily="18" charset="0"/>
                <a:cs typeface="Times New Roman" pitchFamily="18" charset="0"/>
              </a:rPr>
              <a:t>(Kalamar)</a:t>
            </a:r>
          </a:p>
          <a:p>
            <a:pPr>
              <a:lnSpc>
                <a:spcPct val="95000"/>
              </a:lnSpc>
              <a:spcBef>
                <a:spcPct val="0"/>
              </a:spcBef>
              <a:buNone/>
            </a:pPr>
            <a:endParaRPr lang="tr-TR" altLang="tr-TR" sz="2000" dirty="0" smtClean="0">
              <a:solidFill>
                <a:srgbClr val="000000"/>
              </a:solidFill>
              <a:latin typeface="Times New Roman" pitchFamily="18" charset="0"/>
              <a:cs typeface="Times New Roman" pitchFamily="18" charset="0"/>
            </a:endParaRPr>
          </a:p>
          <a:p>
            <a:pPr>
              <a:lnSpc>
                <a:spcPct val="95000"/>
              </a:lnSpc>
              <a:spcBef>
                <a:spcPct val="0"/>
              </a:spcBef>
              <a:buNone/>
            </a:pPr>
            <a:r>
              <a:rPr lang="tr-TR" altLang="tr-TR" sz="2000" dirty="0" smtClean="0">
                <a:solidFill>
                  <a:srgbClr val="000000"/>
                </a:solidFill>
                <a:latin typeface="Times New Roman" pitchFamily="18" charset="0"/>
                <a:cs typeface="Times New Roman" pitchFamily="18" charset="0"/>
              </a:rPr>
              <a:t>Oldukça </a:t>
            </a:r>
            <a:r>
              <a:rPr lang="tr-TR" altLang="tr-TR" sz="2000" dirty="0">
                <a:solidFill>
                  <a:srgbClr val="000000"/>
                </a:solidFill>
                <a:latin typeface="Times New Roman" pitchFamily="18" charset="0"/>
                <a:cs typeface="Times New Roman" pitchFamily="18" charset="0"/>
              </a:rPr>
              <a:t>derin sularda, deniz bitkileri arasında bulunur. Pembe renkli şeffaf hayvanlardır, 30-40 cm boyundadırlar. Uzun silindir şeklinde olurlar. Vücutlarının yan kısmında üçgen şeklinde yüzme kürekleri vardır. Kollarının sayısı 10’dur. Bunlardan 8 tanesi kısa 2 tanesi uzundur. Kısa kolların üzerinde 2 sıra vantuz, uzun kollarının ucunda ise 4 sıra vantuz bulunur. </a:t>
            </a:r>
            <a:endParaRPr lang="tr-TR" altLang="tr-TR" sz="2000" dirty="0" smtClean="0">
              <a:solidFill>
                <a:srgbClr val="000000"/>
              </a:solidFill>
              <a:latin typeface="Times New Roman" pitchFamily="18" charset="0"/>
              <a:cs typeface="Times New Roman" pitchFamily="18" charset="0"/>
            </a:endParaRPr>
          </a:p>
          <a:p>
            <a:pPr>
              <a:lnSpc>
                <a:spcPct val="95000"/>
              </a:lnSpc>
              <a:spcBef>
                <a:spcPct val="0"/>
              </a:spcBef>
              <a:buNone/>
            </a:pPr>
            <a:endParaRPr lang="tr-TR" altLang="tr-TR" sz="2000" dirty="0">
              <a:solidFill>
                <a:srgbClr val="000000"/>
              </a:solidFill>
              <a:latin typeface="Times New Roman" pitchFamily="18" charset="0"/>
              <a:cs typeface="Times New Roman" pitchFamily="18" charset="0"/>
            </a:endParaRPr>
          </a:p>
          <a:p>
            <a:pPr>
              <a:lnSpc>
                <a:spcPct val="95000"/>
              </a:lnSpc>
              <a:spcBef>
                <a:spcPct val="0"/>
              </a:spcBef>
              <a:buNone/>
            </a:pPr>
            <a:r>
              <a:rPr lang="tr-TR" altLang="tr-TR" sz="2000" dirty="0" smtClean="0">
                <a:latin typeface="Times New Roman" pitchFamily="18" charset="0"/>
                <a:cs typeface="Times New Roman" pitchFamily="18" charset="0"/>
              </a:rPr>
              <a:t>Kalamar </a:t>
            </a:r>
            <a:r>
              <a:rPr lang="tr-TR" altLang="tr-TR" sz="2000" dirty="0">
                <a:latin typeface="Times New Roman" pitchFamily="18" charset="0"/>
                <a:cs typeface="Times New Roman" pitchFamily="18" charset="0"/>
              </a:rPr>
              <a:t>laboratuvar çalışmasında içinde % 4 formol bulunan koruma şişelerinde ve cama sıkıştırılmış bir maketinde incelenecektir. Çalışma sırasında yapılan gözlemlerde, vücut yapısına, yüzme küreklerinin konumuna ve şekline, uzun ve kısa kollar ile üzerlerindeki vantuzların yapısına ve sıralanışına dikkat edilecektir. Bütün bu yapılar özellikleri ve şekilleriyle bir çizim halinde gösterilecektir.</a:t>
            </a:r>
          </a:p>
          <a:p>
            <a:pPr eaLnBrk="1" hangingPunct="1">
              <a:lnSpc>
                <a:spcPct val="95000"/>
              </a:lnSpc>
              <a:spcBef>
                <a:spcPct val="0"/>
              </a:spcBef>
              <a:buFontTx/>
              <a:buNone/>
            </a:pPr>
            <a:endParaRPr lang="tr-TR" altLang="tr-TR" sz="2000" dirty="0">
              <a:solidFill>
                <a:srgbClr val="000000"/>
              </a:solidFill>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698627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Words>
  <Application>Microsoft Office PowerPoint</Application>
  <PresentationFormat>Ekran Gösterisi (4:3)</PresentationFormat>
  <Paragraphs>28</Paragraphs>
  <Slides>3</Slides>
  <Notes>3</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2019-12-18T09:29:53Z</dcterms:created>
  <dcterms:modified xsi:type="dcterms:W3CDTF">2019-12-18T09:33:43Z</dcterms:modified>
</cp:coreProperties>
</file>