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8" r:id="rId3"/>
    <p:sldId id="259" r:id="rId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EE34B3-4BD3-45F6-8FE8-764B0C56B13F}" type="datetimeFigureOut">
              <a:rPr lang="tr-TR" smtClean="0"/>
              <a:t>18.12.2019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9FE3D2-BD20-483A-AC36-29617BB048F3}" type="slidenum">
              <a:rPr lang="tr-TR" smtClean="0"/>
              <a:t>‹#›</a:t>
            </a:fld>
            <a:endParaRPr lang="tr-TR"/>
          </a:p>
        </p:txBody>
      </p:sp>
    </p:spTree>
    <p:extLst>
      <p:ext uri="{BB962C8B-B14F-4D97-AF65-F5344CB8AC3E}">
        <p14:creationId xmlns:p14="http://schemas.microsoft.com/office/powerpoint/2010/main" val="943774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8002" name="Rectangle 6"/>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19C2420E-644E-47AB-BFF9-AB243672C6D6}" type="slidenum">
              <a:rPr lang="tr-TR" altLang="tr-TR"/>
              <a:pPr>
                <a:spcBef>
                  <a:spcPct val="0"/>
                </a:spcBef>
              </a:pPr>
              <a:t>1</a:t>
            </a:fld>
            <a:endParaRPr lang="tr-TR" altLang="tr-TR"/>
          </a:p>
        </p:txBody>
      </p:sp>
      <p:sp>
        <p:nvSpPr>
          <p:cNvPr id="128003" name="Rectangle 1"/>
          <p:cNvSpPr>
            <a:spLocks noGrp="1" noRot="1" noChangeAspect="1" noChangeArrowheads="1" noTextEdit="1"/>
          </p:cNvSpPr>
          <p:nvPr>
            <p:ph type="sldImg"/>
          </p:nvPr>
        </p:nvSpPr>
        <p:spPr bwMode="auto">
          <a:xfrm>
            <a:off x="1143000" y="695325"/>
            <a:ext cx="4570413" cy="3427413"/>
          </a:xfrm>
          <a:solidFill>
            <a:srgbClr val="FFFFFF"/>
          </a:solidFill>
          <a:ln>
            <a:solidFill>
              <a:srgbClr val="000000"/>
            </a:solidFill>
            <a:miter lim="800000"/>
            <a:headEnd/>
            <a:tailEnd/>
          </a:ln>
        </p:spPr>
      </p:sp>
      <p:sp>
        <p:nvSpPr>
          <p:cNvPr id="128004"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0050" name="Rectangle 6"/>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FD61F3F1-FD47-4206-8C9F-16AB9C5D0E3B}" type="slidenum">
              <a:rPr lang="tr-TR" altLang="tr-TR"/>
              <a:pPr>
                <a:spcBef>
                  <a:spcPct val="0"/>
                </a:spcBef>
              </a:pPr>
              <a:t>2</a:t>
            </a:fld>
            <a:endParaRPr lang="tr-TR" altLang="tr-TR"/>
          </a:p>
        </p:txBody>
      </p:sp>
      <p:sp>
        <p:nvSpPr>
          <p:cNvPr id="130051" name="Rectangle 1"/>
          <p:cNvSpPr>
            <a:spLocks noGrp="1" noRot="1" noChangeAspect="1" noChangeArrowheads="1" noTextEdit="1"/>
          </p:cNvSpPr>
          <p:nvPr>
            <p:ph type="sldImg"/>
          </p:nvPr>
        </p:nvSpPr>
        <p:spPr bwMode="auto">
          <a:xfrm>
            <a:off x="1143000" y="695325"/>
            <a:ext cx="4570413" cy="3427413"/>
          </a:xfrm>
          <a:solidFill>
            <a:srgbClr val="FFFFFF"/>
          </a:solidFill>
          <a:ln>
            <a:solidFill>
              <a:srgbClr val="000000"/>
            </a:solidFill>
            <a:miter lim="800000"/>
            <a:headEnd/>
            <a:tailEnd/>
          </a:ln>
        </p:spPr>
      </p:sp>
      <p:sp>
        <p:nvSpPr>
          <p:cNvPr id="130052"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2098" name="Rectangle 6"/>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6E5DAFD4-6B36-4BC5-AAE7-4FF6480516FF}" type="slidenum">
              <a:rPr lang="tr-TR" altLang="tr-TR"/>
              <a:pPr>
                <a:spcBef>
                  <a:spcPct val="0"/>
                </a:spcBef>
              </a:pPr>
              <a:t>3</a:t>
            </a:fld>
            <a:endParaRPr lang="tr-TR" altLang="tr-TR"/>
          </a:p>
        </p:txBody>
      </p:sp>
      <p:sp>
        <p:nvSpPr>
          <p:cNvPr id="132099" name="Rectangle 1"/>
          <p:cNvSpPr>
            <a:spLocks noGrp="1" noRot="1" noChangeAspect="1" noChangeArrowheads="1" noTextEdit="1"/>
          </p:cNvSpPr>
          <p:nvPr>
            <p:ph type="sldImg"/>
          </p:nvPr>
        </p:nvSpPr>
        <p:spPr bwMode="auto">
          <a:xfrm>
            <a:off x="1143000" y="695325"/>
            <a:ext cx="4570413" cy="3427413"/>
          </a:xfrm>
          <a:solidFill>
            <a:srgbClr val="FFFFFF"/>
          </a:solidFill>
          <a:ln>
            <a:solidFill>
              <a:srgbClr val="000000"/>
            </a:solidFill>
            <a:miter lim="800000"/>
            <a:headEnd/>
            <a:tailEnd/>
          </a:ln>
        </p:spPr>
      </p:sp>
      <p:sp>
        <p:nvSpPr>
          <p:cNvPr id="132100"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0B545DA-CDDE-4359-B7DD-EE797682DE1F}"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34FA616-1FB4-44F8-8C52-87BAC35D93B9}"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774AD43-0B84-4EBC-8A25-182DD12AAD31}"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E29B40E-5AE6-4D56-84E1-0CDBD00509FE}"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36AD2732-635C-4197-8339-0C1AABE8B0DE}"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45F04661-D753-4039-8389-82C582681817}" type="datetime1">
              <a:rPr lang="tr-TR" smtClean="0"/>
              <a:t>18.12.2019</a:t>
            </a:fld>
            <a:endParaRPr lang="tr-TR"/>
          </a:p>
        </p:txBody>
      </p:sp>
      <p:sp>
        <p:nvSpPr>
          <p:cNvPr id="6" name="5 Altbilgi Yer Tutucusu"/>
          <p:cNvSpPr>
            <a:spLocks noGrp="1"/>
          </p:cNvSpPr>
          <p:nvPr>
            <p:ph type="ftr" sz="quarter" idx="11"/>
          </p:nvPr>
        </p:nvSpPr>
        <p:spPr/>
        <p:txBody>
          <a:bodyPr/>
          <a:lstStyle/>
          <a:p>
            <a:r>
              <a:rPr lang="tr-TR" smtClean="0"/>
              <a:t>Prof. Dr. Ayla TÜZÜN</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319019ED-973C-4177-9329-BCCEA3DF5C03}" type="datetime1">
              <a:rPr lang="tr-TR" smtClean="0"/>
              <a:t>18.12.2019</a:t>
            </a:fld>
            <a:endParaRPr lang="tr-TR"/>
          </a:p>
        </p:txBody>
      </p:sp>
      <p:sp>
        <p:nvSpPr>
          <p:cNvPr id="8" name="7 Altbilgi Yer Tutucusu"/>
          <p:cNvSpPr>
            <a:spLocks noGrp="1"/>
          </p:cNvSpPr>
          <p:nvPr>
            <p:ph type="ftr" sz="quarter" idx="11"/>
          </p:nvPr>
        </p:nvSpPr>
        <p:spPr/>
        <p:txBody>
          <a:bodyPr/>
          <a:lstStyle/>
          <a:p>
            <a:r>
              <a:rPr lang="tr-TR" smtClean="0"/>
              <a:t>Prof. Dr. Ayla TÜZÜN</a:t>
            </a:r>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07A7EC14-9904-4525-A4F2-EA865594B80A}" type="datetime1">
              <a:rPr lang="tr-TR" smtClean="0"/>
              <a:t>18.12.2019</a:t>
            </a:fld>
            <a:endParaRPr lang="tr-TR"/>
          </a:p>
        </p:txBody>
      </p:sp>
      <p:sp>
        <p:nvSpPr>
          <p:cNvPr id="4" name="3 Altbilgi Yer Tutucusu"/>
          <p:cNvSpPr>
            <a:spLocks noGrp="1"/>
          </p:cNvSpPr>
          <p:nvPr>
            <p:ph type="ftr" sz="quarter" idx="11"/>
          </p:nvPr>
        </p:nvSpPr>
        <p:spPr/>
        <p:txBody>
          <a:bodyPr/>
          <a:lstStyle/>
          <a:p>
            <a:r>
              <a:rPr lang="tr-TR" smtClean="0"/>
              <a:t>Prof. Dr. Ayla TÜZÜN</a:t>
            </a:r>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D5221FE-07FC-4A20-B648-5B86470C70CE}" type="datetime1">
              <a:rPr lang="tr-TR" smtClean="0"/>
              <a:t>18.12.2019</a:t>
            </a:fld>
            <a:endParaRPr lang="tr-TR"/>
          </a:p>
        </p:txBody>
      </p:sp>
      <p:sp>
        <p:nvSpPr>
          <p:cNvPr id="3" name="2 Altbilgi Yer Tutucusu"/>
          <p:cNvSpPr>
            <a:spLocks noGrp="1"/>
          </p:cNvSpPr>
          <p:nvPr>
            <p:ph type="ftr" sz="quarter" idx="11"/>
          </p:nvPr>
        </p:nvSpPr>
        <p:spPr/>
        <p:txBody>
          <a:bodyPr/>
          <a:lstStyle/>
          <a:p>
            <a:r>
              <a:rPr lang="tr-TR" smtClean="0"/>
              <a:t>Prof. Dr. Ayla TÜZÜN</a:t>
            </a:r>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80A7E4C-C8AC-4A50-8206-2D390C2A1B80}" type="datetime1">
              <a:rPr lang="tr-TR" smtClean="0"/>
              <a:t>18.12.2019</a:t>
            </a:fld>
            <a:endParaRPr lang="tr-TR"/>
          </a:p>
        </p:txBody>
      </p:sp>
      <p:sp>
        <p:nvSpPr>
          <p:cNvPr id="6" name="5 Altbilgi Yer Tutucusu"/>
          <p:cNvSpPr>
            <a:spLocks noGrp="1"/>
          </p:cNvSpPr>
          <p:nvPr>
            <p:ph type="ftr" sz="quarter" idx="11"/>
          </p:nvPr>
        </p:nvSpPr>
        <p:spPr/>
        <p:txBody>
          <a:bodyPr/>
          <a:lstStyle/>
          <a:p>
            <a:r>
              <a:rPr lang="tr-TR" smtClean="0"/>
              <a:t>Prof. Dr. Ayla TÜZÜN</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2A47A97-B8BE-4416-8392-85EAC3DDDD3B}" type="datetime1">
              <a:rPr lang="tr-TR" smtClean="0"/>
              <a:t>18.12.2019</a:t>
            </a:fld>
            <a:endParaRPr lang="tr-TR"/>
          </a:p>
        </p:txBody>
      </p:sp>
      <p:sp>
        <p:nvSpPr>
          <p:cNvPr id="6" name="5 Altbilgi Yer Tutucusu"/>
          <p:cNvSpPr>
            <a:spLocks noGrp="1"/>
          </p:cNvSpPr>
          <p:nvPr>
            <p:ph type="ftr" sz="quarter" idx="11"/>
          </p:nvPr>
        </p:nvSpPr>
        <p:spPr/>
        <p:txBody>
          <a:bodyPr/>
          <a:lstStyle/>
          <a:p>
            <a:r>
              <a:rPr lang="tr-TR" smtClean="0"/>
              <a:t>Prof. Dr. Ayla TÜZÜN</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6608D7-BFA7-4A41-9100-BF5F3D1F93D2}" type="datetime1">
              <a:rPr lang="tr-TR" smtClean="0"/>
              <a:t>18.12.2019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Prof. Dr. Ayla TÜZÜN</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ext Box 1"/>
          <p:cNvSpPr txBox="1">
            <a:spLocks noChangeArrowheads="1"/>
          </p:cNvSpPr>
          <p:nvPr/>
        </p:nvSpPr>
        <p:spPr bwMode="auto">
          <a:xfrm>
            <a:off x="107950" y="115888"/>
            <a:ext cx="8784530" cy="662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13715" rIns="0" bIns="0" anchor="ctr"/>
          <a:lstStyle>
            <a:lvl1pPr>
              <a:spcBef>
                <a:spcPct val="20000"/>
              </a:spcBef>
              <a:buFont typeface="Arial" charset="0"/>
              <a:buChar char="•"/>
              <a:tabLst>
                <a:tab pos="635000" algn="l"/>
                <a:tab pos="796925" algn="l"/>
                <a:tab pos="1312863" algn="l"/>
                <a:tab pos="1968500" algn="l"/>
                <a:tab pos="2625725" algn="l"/>
                <a:tab pos="3282950" algn="l"/>
                <a:tab pos="3938588" algn="l"/>
                <a:tab pos="4595813" algn="l"/>
                <a:tab pos="5253038" algn="l"/>
                <a:tab pos="5908675" algn="l"/>
                <a:tab pos="6565900" algn="l"/>
                <a:tab pos="7223125" algn="l"/>
                <a:tab pos="7878763" algn="l"/>
              </a:tabLst>
              <a:defRPr sz="3200">
                <a:solidFill>
                  <a:schemeClr val="tx1"/>
                </a:solidFill>
                <a:latin typeface="Calibri" pitchFamily="34" charset="0"/>
              </a:defRPr>
            </a:lvl1pPr>
            <a:lvl2pPr marL="742950" indent="-285750">
              <a:spcBef>
                <a:spcPct val="20000"/>
              </a:spcBef>
              <a:buFont typeface="Arial" charset="0"/>
              <a:buChar char="–"/>
              <a:tabLst>
                <a:tab pos="635000" algn="l"/>
                <a:tab pos="796925" algn="l"/>
                <a:tab pos="1312863" algn="l"/>
                <a:tab pos="1968500" algn="l"/>
                <a:tab pos="2625725" algn="l"/>
                <a:tab pos="3282950" algn="l"/>
                <a:tab pos="3938588" algn="l"/>
                <a:tab pos="4595813" algn="l"/>
                <a:tab pos="5253038" algn="l"/>
                <a:tab pos="5908675" algn="l"/>
                <a:tab pos="6565900" algn="l"/>
                <a:tab pos="7223125" algn="l"/>
                <a:tab pos="7878763" algn="l"/>
              </a:tabLst>
              <a:defRPr sz="2800">
                <a:solidFill>
                  <a:schemeClr val="tx1"/>
                </a:solidFill>
                <a:latin typeface="Calibri" pitchFamily="34" charset="0"/>
              </a:defRPr>
            </a:lvl2pPr>
            <a:lvl3pPr marL="1143000" indent="-228600">
              <a:spcBef>
                <a:spcPct val="20000"/>
              </a:spcBef>
              <a:buFont typeface="Arial" charset="0"/>
              <a:buChar char="•"/>
              <a:tabLst>
                <a:tab pos="635000" algn="l"/>
                <a:tab pos="796925" algn="l"/>
                <a:tab pos="1312863" algn="l"/>
                <a:tab pos="1968500" algn="l"/>
                <a:tab pos="2625725" algn="l"/>
                <a:tab pos="3282950" algn="l"/>
                <a:tab pos="3938588" algn="l"/>
                <a:tab pos="4595813" algn="l"/>
                <a:tab pos="5253038" algn="l"/>
                <a:tab pos="5908675" algn="l"/>
                <a:tab pos="6565900" algn="l"/>
                <a:tab pos="7223125" algn="l"/>
                <a:tab pos="7878763" algn="l"/>
              </a:tabLst>
              <a:defRPr sz="2400">
                <a:solidFill>
                  <a:schemeClr val="tx1"/>
                </a:solidFill>
                <a:latin typeface="Calibri" pitchFamily="34" charset="0"/>
              </a:defRPr>
            </a:lvl3pPr>
            <a:lvl4pPr marL="1600200" indent="-228600">
              <a:spcBef>
                <a:spcPct val="20000"/>
              </a:spcBef>
              <a:buFont typeface="Arial" charset="0"/>
              <a:buChar char="–"/>
              <a:tabLst>
                <a:tab pos="635000" algn="l"/>
                <a:tab pos="796925"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4pPr>
            <a:lvl5pPr marL="2057400" indent="-228600">
              <a:spcBef>
                <a:spcPct val="20000"/>
              </a:spcBef>
              <a:buFont typeface="Arial" charset="0"/>
              <a:buChar char="»"/>
              <a:tabLst>
                <a:tab pos="635000" algn="l"/>
                <a:tab pos="796925"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635000" algn="l"/>
                <a:tab pos="796925"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635000" algn="l"/>
                <a:tab pos="796925"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635000" algn="l"/>
                <a:tab pos="796925"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635000" algn="l"/>
                <a:tab pos="796925"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9pPr>
          </a:lstStyle>
          <a:p>
            <a:pPr eaLnBrk="1" hangingPunct="1">
              <a:lnSpc>
                <a:spcPct val="95000"/>
              </a:lnSpc>
              <a:spcBef>
                <a:spcPct val="0"/>
              </a:spcBef>
              <a:buFontTx/>
              <a:buNone/>
            </a:pPr>
            <a:r>
              <a:rPr lang="tr-TR" altLang="tr-TR" sz="2000" b="1" dirty="0" smtClean="0">
                <a:solidFill>
                  <a:srgbClr val="000000"/>
                </a:solidFill>
                <a:latin typeface="Times New Roman" pitchFamily="18" charset="0"/>
              </a:rPr>
              <a:t>Grup</a:t>
            </a:r>
            <a:r>
              <a:rPr lang="tr-TR" altLang="tr-TR" sz="2000" dirty="0">
                <a:solidFill>
                  <a:srgbClr val="000000"/>
                </a:solidFill>
                <a:latin typeface="Times New Roman" pitchFamily="18" charset="0"/>
              </a:rPr>
              <a:t>	       </a:t>
            </a:r>
            <a:r>
              <a:rPr lang="tr-TR" altLang="tr-TR" sz="2000" dirty="0" smtClean="0">
                <a:solidFill>
                  <a:srgbClr val="000000"/>
                </a:solidFill>
                <a:latin typeface="Times New Roman" pitchFamily="18" charset="0"/>
              </a:rPr>
              <a:t>:  </a:t>
            </a:r>
            <a:r>
              <a:rPr lang="tr-TR" altLang="tr-TR" sz="2000" dirty="0" err="1">
                <a:solidFill>
                  <a:srgbClr val="000000"/>
                </a:solidFill>
                <a:latin typeface="Times New Roman" pitchFamily="18" charset="0"/>
              </a:rPr>
              <a:t>Coelomata</a:t>
            </a:r>
            <a:endParaRPr lang="tr-TR" altLang="tr-TR" sz="2000" dirty="0">
              <a:solidFill>
                <a:srgbClr val="000000"/>
              </a:solidFill>
              <a:latin typeface="Times New Roman" pitchFamily="18" charset="0"/>
            </a:endParaRPr>
          </a:p>
          <a:p>
            <a:pPr eaLnBrk="1" hangingPunct="1">
              <a:lnSpc>
                <a:spcPct val="95000"/>
              </a:lnSpc>
              <a:spcBef>
                <a:spcPct val="0"/>
              </a:spcBef>
              <a:buFontTx/>
              <a:buNone/>
            </a:pPr>
            <a:r>
              <a:rPr lang="tr-TR" altLang="tr-TR" sz="2000" b="1" dirty="0" err="1" smtClean="0">
                <a:solidFill>
                  <a:srgbClr val="000000"/>
                </a:solidFill>
                <a:latin typeface="Times New Roman" pitchFamily="18" charset="0"/>
              </a:rPr>
              <a:t>Phylum</a:t>
            </a:r>
            <a:r>
              <a:rPr lang="tr-TR" altLang="tr-TR" sz="2000" b="1" dirty="0">
                <a:solidFill>
                  <a:srgbClr val="000000"/>
                </a:solidFill>
                <a:latin typeface="Times New Roman" pitchFamily="18" charset="0"/>
              </a:rPr>
              <a:t> </a:t>
            </a:r>
            <a:r>
              <a:rPr lang="tr-TR" altLang="tr-TR" sz="2000" b="1" dirty="0" smtClean="0">
                <a:solidFill>
                  <a:srgbClr val="000000"/>
                </a:solidFill>
                <a:latin typeface="Times New Roman" pitchFamily="18" charset="0"/>
              </a:rPr>
              <a:t>   </a:t>
            </a:r>
            <a:r>
              <a:rPr lang="tr-TR" altLang="tr-TR" sz="2000" dirty="0" smtClean="0">
                <a:solidFill>
                  <a:srgbClr val="000000"/>
                </a:solidFill>
                <a:latin typeface="Times New Roman" pitchFamily="18" charset="0"/>
              </a:rPr>
              <a:t>:  </a:t>
            </a:r>
            <a:r>
              <a:rPr lang="tr-TR" altLang="tr-TR" sz="2000" dirty="0" err="1">
                <a:solidFill>
                  <a:srgbClr val="000000"/>
                </a:solidFill>
                <a:latin typeface="Times New Roman" pitchFamily="18" charset="0"/>
              </a:rPr>
              <a:t>Mollusca</a:t>
            </a:r>
            <a:r>
              <a:rPr lang="tr-TR" altLang="tr-TR" sz="2000" dirty="0">
                <a:solidFill>
                  <a:srgbClr val="000000"/>
                </a:solidFill>
                <a:latin typeface="Times New Roman" pitchFamily="18" charset="0"/>
              </a:rPr>
              <a:t> (Yumuşakçalar)</a:t>
            </a:r>
          </a:p>
          <a:p>
            <a:pPr eaLnBrk="1" hangingPunct="1">
              <a:lnSpc>
                <a:spcPct val="95000"/>
              </a:lnSpc>
              <a:spcBef>
                <a:spcPct val="0"/>
              </a:spcBef>
              <a:buFontTx/>
              <a:buNone/>
            </a:pPr>
            <a:r>
              <a:rPr lang="tr-TR" altLang="tr-TR" sz="2000" b="1" dirty="0" err="1">
                <a:solidFill>
                  <a:srgbClr val="000000"/>
                </a:solidFill>
                <a:latin typeface="Times New Roman" pitchFamily="18" charset="0"/>
              </a:rPr>
              <a:t>Classis</a:t>
            </a:r>
            <a:r>
              <a:rPr lang="tr-TR" altLang="tr-TR" sz="2000" b="1" dirty="0">
                <a:solidFill>
                  <a:srgbClr val="000000"/>
                </a:solidFill>
                <a:latin typeface="Times New Roman" pitchFamily="18" charset="0"/>
              </a:rPr>
              <a:t>     </a:t>
            </a:r>
            <a:r>
              <a:rPr lang="tr-TR" altLang="tr-TR" sz="2000" b="1" dirty="0" smtClean="0">
                <a:solidFill>
                  <a:srgbClr val="000000"/>
                </a:solidFill>
                <a:latin typeface="Times New Roman" pitchFamily="18" charset="0"/>
              </a:rPr>
              <a:t> </a:t>
            </a:r>
            <a:r>
              <a:rPr lang="tr-TR" altLang="tr-TR" sz="2000" dirty="0" smtClean="0">
                <a:solidFill>
                  <a:srgbClr val="000000"/>
                </a:solidFill>
                <a:latin typeface="Times New Roman" pitchFamily="18" charset="0"/>
              </a:rPr>
              <a:t>:  </a:t>
            </a:r>
            <a:r>
              <a:rPr lang="en-US" altLang="tr-TR" sz="2000" dirty="0" err="1">
                <a:solidFill>
                  <a:srgbClr val="000000"/>
                </a:solidFill>
                <a:latin typeface="Times New Roman" pitchFamily="18" charset="0"/>
              </a:rPr>
              <a:t>Cephalopoda</a:t>
            </a:r>
            <a:endParaRPr lang="en-US" altLang="tr-TR" sz="2000" dirty="0">
              <a:solidFill>
                <a:srgbClr val="000000"/>
              </a:solidFill>
              <a:latin typeface="Times New Roman" pitchFamily="18" charset="0"/>
            </a:endParaRPr>
          </a:p>
          <a:p>
            <a:pPr eaLnBrk="1" hangingPunct="1">
              <a:lnSpc>
                <a:spcPct val="95000"/>
              </a:lnSpc>
              <a:spcBef>
                <a:spcPct val="0"/>
              </a:spcBef>
              <a:spcAft>
                <a:spcPts val="538"/>
              </a:spcAft>
              <a:buFontTx/>
              <a:buNone/>
            </a:pPr>
            <a:r>
              <a:rPr lang="en-US" altLang="tr-TR" sz="2000" b="1" dirty="0">
                <a:solidFill>
                  <a:srgbClr val="000000"/>
                </a:solidFill>
                <a:latin typeface="Times New Roman" pitchFamily="18" charset="0"/>
              </a:rPr>
              <a:t>Species     </a:t>
            </a:r>
            <a:r>
              <a:rPr lang="tr-TR" altLang="tr-TR" sz="2000" dirty="0">
                <a:solidFill>
                  <a:srgbClr val="000000"/>
                </a:solidFill>
                <a:latin typeface="Times New Roman" pitchFamily="18" charset="0"/>
              </a:rPr>
              <a:t>:  </a:t>
            </a:r>
            <a:r>
              <a:rPr lang="en-US" altLang="tr-TR" sz="2000" b="1" i="1" dirty="0">
                <a:solidFill>
                  <a:srgbClr val="000000"/>
                </a:solidFill>
                <a:latin typeface="Times New Roman" pitchFamily="18" charset="0"/>
              </a:rPr>
              <a:t>Sepia officinalis</a:t>
            </a:r>
            <a:r>
              <a:rPr lang="en-US" altLang="tr-TR" sz="2000" b="1" dirty="0">
                <a:solidFill>
                  <a:srgbClr val="000000"/>
                </a:solidFill>
                <a:latin typeface="Times New Roman" pitchFamily="18" charset="0"/>
              </a:rPr>
              <a:t> </a:t>
            </a:r>
            <a:r>
              <a:rPr lang="tr-TR" altLang="tr-TR" sz="2000" dirty="0" smtClean="0">
                <a:solidFill>
                  <a:srgbClr val="000000"/>
                </a:solidFill>
                <a:latin typeface="Times New Roman" pitchFamily="18" charset="0"/>
              </a:rPr>
              <a:t>(</a:t>
            </a:r>
            <a:r>
              <a:rPr lang="tr-TR" altLang="tr-TR" sz="2000" dirty="0">
                <a:solidFill>
                  <a:srgbClr val="000000"/>
                </a:solidFill>
                <a:latin typeface="Times New Roman" pitchFamily="18" charset="0"/>
              </a:rPr>
              <a:t>Mürekkep balığı)</a:t>
            </a:r>
          </a:p>
          <a:p>
            <a:pPr eaLnBrk="1" hangingPunct="1">
              <a:lnSpc>
                <a:spcPct val="95000"/>
              </a:lnSpc>
              <a:spcBef>
                <a:spcPct val="0"/>
              </a:spcBef>
              <a:buFontTx/>
              <a:buNone/>
            </a:pPr>
            <a:endParaRPr lang="en-US" altLang="tr-TR" sz="2000" i="1" dirty="0">
              <a:solidFill>
                <a:srgbClr val="000000"/>
              </a:solidFill>
              <a:latin typeface="Times New Roman" pitchFamily="18" charset="0"/>
            </a:endParaRPr>
          </a:p>
          <a:p>
            <a:pPr eaLnBrk="1" hangingPunct="1">
              <a:lnSpc>
                <a:spcPct val="95000"/>
              </a:lnSpc>
              <a:spcBef>
                <a:spcPct val="0"/>
              </a:spcBef>
              <a:spcAft>
                <a:spcPts val="1563"/>
              </a:spcAft>
              <a:buFontTx/>
              <a:buNone/>
            </a:pPr>
            <a:r>
              <a:rPr lang="tr-TR" altLang="tr-TR" sz="2000" dirty="0">
                <a:solidFill>
                  <a:srgbClr val="000000"/>
                </a:solidFill>
                <a:latin typeface="Times New Roman" pitchFamily="18" charset="0"/>
              </a:rPr>
              <a:t>Sahillere yakın deniz bitkileri arasında ya da algler arasında yaşarlar. Renkleri değişkendir. Beyaz, sarı, yeşil ya da kahverengi olabilirler, 30-40 cm boyundadır. Yassı ve oval vücutludurlar. Her iki yanında vücudu boydan boya saran yüzme kanatları vardır. İç iskeletleri kalsiyum karbonat (CaC0</a:t>
            </a:r>
            <a:r>
              <a:rPr lang="tr-TR" altLang="tr-TR" sz="2000" baseline="-37000" dirty="0">
                <a:solidFill>
                  <a:srgbClr val="000000"/>
                </a:solidFill>
                <a:latin typeface="Times New Roman" pitchFamily="18" charset="0"/>
              </a:rPr>
              <a:t>3</a:t>
            </a:r>
            <a:r>
              <a:rPr lang="tr-TR" altLang="tr-TR" sz="2000" dirty="0">
                <a:solidFill>
                  <a:srgbClr val="000000"/>
                </a:solidFill>
                <a:latin typeface="Times New Roman" pitchFamily="18" charset="0"/>
              </a:rPr>
              <a:t>)’dan yapılmıştır ve etrafı boynuzumsu bir madde ile çevrilidir. Kanarya </a:t>
            </a:r>
            <a:r>
              <a:rPr lang="tr-TR" altLang="tr-TR" sz="2000" dirty="0" err="1">
                <a:solidFill>
                  <a:srgbClr val="000000"/>
                </a:solidFill>
                <a:latin typeface="Times New Roman" pitchFamily="18" charset="0"/>
              </a:rPr>
              <a:t>v.b</a:t>
            </a:r>
            <a:r>
              <a:rPr lang="tr-TR" altLang="tr-TR" sz="2000" dirty="0">
                <a:solidFill>
                  <a:srgbClr val="000000"/>
                </a:solidFill>
                <a:latin typeface="Times New Roman" pitchFamily="18" charset="0"/>
              </a:rPr>
              <a:t>. kuş besleyenler bu kabuk kısmını, kalsiyum eksikliğini gidermek üzere kafeslere asarlar. Kollarının sayısı 10’dur. Bunlardan 8 tanesi kısa ve 2 tanesi uzundur. Kısa kolların üzerinde 2 veya 4 sıralı vantuzları vardır. İki uzun kolun ucunda ise 4 sıra vantuz bulunur</a:t>
            </a:r>
            <a:r>
              <a:rPr lang="tr-TR" altLang="tr-TR" sz="2000" dirty="0" smtClean="0">
                <a:solidFill>
                  <a:srgbClr val="000000"/>
                </a:solidFill>
                <a:latin typeface="Times New Roman" pitchFamily="18" charset="0"/>
              </a:rPr>
              <a:t>.</a:t>
            </a:r>
          </a:p>
          <a:p>
            <a:pPr>
              <a:spcBef>
                <a:spcPct val="0"/>
              </a:spcBef>
              <a:buFontTx/>
              <a:buNone/>
            </a:pPr>
            <a:r>
              <a:rPr lang="tr-TR" altLang="tr-TR" sz="2000" dirty="0">
                <a:latin typeface="Times New Roman" pitchFamily="18" charset="0"/>
                <a:cs typeface="Times New Roman" pitchFamily="18" charset="0"/>
              </a:rPr>
              <a:t>Laboratuvar çalışmasında bu tür% 4 formol içeren saklama şişelerinde incelenecektir. Çalışma sırasında boynuzumsu dış yapı, uzun ve kısa kollar ile bu kollar üzerindeki vantuzlar görülecek ve bir çizim halinde  </a:t>
            </a:r>
            <a:r>
              <a:rPr lang="tr-TR" altLang="tr-TR" sz="2000" dirty="0" smtClean="0">
                <a:latin typeface="Times New Roman" pitchFamily="18" charset="0"/>
                <a:cs typeface="Times New Roman" pitchFamily="18" charset="0"/>
              </a:rPr>
              <a:t>gösterilecektir.</a:t>
            </a:r>
            <a:endParaRPr lang="tr-TR" altLang="tr-TR" sz="2000" dirty="0">
              <a:latin typeface="Times New Roman" pitchFamily="18" charset="0"/>
              <a:cs typeface="Times New Roman" pitchFamily="18" charset="0"/>
            </a:endParaRPr>
          </a:p>
          <a:p>
            <a:pPr eaLnBrk="1" hangingPunct="1">
              <a:lnSpc>
                <a:spcPct val="95000"/>
              </a:lnSpc>
              <a:spcBef>
                <a:spcPct val="0"/>
              </a:spcBef>
              <a:spcAft>
                <a:spcPts val="1563"/>
              </a:spcAft>
              <a:buFontTx/>
              <a:buNone/>
            </a:pPr>
            <a:endParaRPr lang="tr-TR" altLang="tr-TR" sz="1800" dirty="0">
              <a:solidFill>
                <a:srgbClr val="000000"/>
              </a:solidFill>
              <a:latin typeface="Times New Roman"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34360915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9" name="Rectangle 4"/>
          <p:cNvSpPr>
            <a:spLocks noGrp="1" noChangeArrowheads="1"/>
          </p:cNvSpPr>
          <p:nvPr>
            <p:ph type="body" idx="1"/>
          </p:nvPr>
        </p:nvSpPr>
        <p:spPr>
          <a:xfrm>
            <a:off x="179512" y="1988841"/>
            <a:ext cx="8731572" cy="4032448"/>
          </a:xfrm>
        </p:spPr>
        <p:txBody>
          <a:bodyPr tIns="13715">
            <a:normAutofit/>
          </a:bodyPr>
          <a:lstStyle/>
          <a:p>
            <a:pPr eaLnBrk="1" hangingPunct="1">
              <a:lnSpc>
                <a:spcPct val="95000"/>
              </a:lnSpc>
              <a:spcAft>
                <a:spcPts val="763"/>
              </a:spcAft>
              <a:buFont typeface="Arial" charset="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endParaRPr lang="tr-TR" altLang="tr-TR" sz="2000" dirty="0" smtClean="0">
              <a:latin typeface="Times New Roman" pitchFamily="18" charset="0"/>
              <a:cs typeface="Times New Roman" pitchFamily="18" charset="0"/>
            </a:endParaRPr>
          </a:p>
          <a:p>
            <a:pPr eaLnBrk="1" hangingPunct="1">
              <a:lnSpc>
                <a:spcPct val="95000"/>
              </a:lnSpc>
              <a:spcAft>
                <a:spcPts val="763"/>
              </a:spcAft>
              <a:buFont typeface="Arial" charset="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tr-TR" altLang="tr-TR" sz="2000" dirty="0" smtClean="0">
                <a:latin typeface="Times New Roman" pitchFamily="18" charset="0"/>
                <a:cs typeface="Times New Roman" pitchFamily="18" charset="0"/>
              </a:rPr>
              <a:t>	Sahillerde </a:t>
            </a:r>
            <a:r>
              <a:rPr lang="tr-TR" altLang="tr-TR" sz="2000" dirty="0" smtClean="0">
                <a:latin typeface="Times New Roman" pitchFamily="18" charset="0"/>
                <a:cs typeface="Times New Roman" pitchFamily="18" charset="0"/>
              </a:rPr>
              <a:t>kayalıklar arasındaki kumlu bölgelerde yaşarlar. Gri ya da grimsi kahverengi renktedirler. Çok çabuk renk değiştirirler. Yaklaşık 60 cm </a:t>
            </a:r>
            <a:r>
              <a:rPr lang="tr-TR" altLang="tr-TR" sz="2000" dirty="0" smtClean="0">
                <a:latin typeface="Times New Roman" pitchFamily="18" charset="0"/>
                <a:cs typeface="Times New Roman" pitchFamily="18" charset="0"/>
              </a:rPr>
              <a:t>boyundadırlar.</a:t>
            </a:r>
          </a:p>
          <a:p>
            <a:pPr eaLnBrk="1" hangingPunct="1">
              <a:lnSpc>
                <a:spcPct val="95000"/>
              </a:lnSpc>
              <a:spcAft>
                <a:spcPts val="763"/>
              </a:spcAft>
              <a:buFont typeface="Arial" charset="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tr-TR" altLang="tr-TR" sz="2000" dirty="0" smtClean="0">
                <a:latin typeface="Times New Roman" pitchFamily="18" charset="0"/>
                <a:cs typeface="Times New Roman" pitchFamily="18" charset="0"/>
              </a:rPr>
              <a:t>	Baş </a:t>
            </a:r>
            <a:r>
              <a:rPr lang="tr-TR" altLang="tr-TR" sz="2000" dirty="0" smtClean="0">
                <a:latin typeface="Times New Roman" pitchFamily="18" charset="0"/>
                <a:cs typeface="Times New Roman" pitchFamily="18" charset="0"/>
              </a:rPr>
              <a:t>ve vücut kısımları yuvarlaktır. Yüzgeç ve iç iskeletleri bulunmaz. Sekiz tane kuvvetli kola sahiptirler. Bu kollar birbiriyle eşit boyda olup, üzerinde iki sıra halinde vantuzlar vardır. Bu vantuzlarla bulundukları zemine </a:t>
            </a:r>
            <a:r>
              <a:rPr lang="tr-TR" altLang="tr-TR" sz="2000" dirty="0" smtClean="0">
                <a:latin typeface="Times New Roman" pitchFamily="18" charset="0"/>
                <a:cs typeface="Times New Roman" pitchFamily="18" charset="0"/>
              </a:rPr>
              <a:t>tutunurlar.</a:t>
            </a:r>
            <a:r>
              <a:rPr lang="tr-TR" altLang="tr-TR" sz="2000" dirty="0" smtClean="0">
                <a:latin typeface="Times New Roman" pitchFamily="18" charset="0"/>
              </a:rPr>
              <a:t> </a:t>
            </a:r>
          </a:p>
          <a:p>
            <a:pPr>
              <a:lnSpc>
                <a:spcPct val="95000"/>
              </a:lnSpc>
              <a:spcAft>
                <a:spcPts val="763"/>
              </a:spcAft>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tr-TR" altLang="tr-TR" sz="2000" dirty="0" smtClean="0">
                <a:latin typeface="Times New Roman" pitchFamily="18" charset="0"/>
              </a:rPr>
              <a:t>	Laboratuvarda </a:t>
            </a:r>
            <a:r>
              <a:rPr lang="tr-TR" altLang="tr-TR" sz="2000" dirty="0">
                <a:latin typeface="Times New Roman" pitchFamily="18" charset="0"/>
              </a:rPr>
              <a:t>bu tür % 4 formol içeren koruma şişelerinden çıkarılarak incelenecektir. Çalışmada baş yapısı, gözler, ağız ve vantuzlu kollar incelenip bir çizim halinde </a:t>
            </a:r>
            <a:r>
              <a:rPr lang="tr-TR" altLang="tr-TR" sz="2000" dirty="0" smtClean="0">
                <a:latin typeface="Times New Roman" pitchFamily="18" charset="0"/>
              </a:rPr>
              <a:t>gösterilecektir.</a:t>
            </a:r>
            <a:endParaRPr lang="tr-TR" altLang="tr-TR" sz="2000" dirty="0" smtClean="0">
              <a:latin typeface="Times New Roman" pitchFamily="18" charset="0"/>
              <a:cs typeface="Times New Roman" pitchFamily="18" charset="0"/>
            </a:endParaRPr>
          </a:p>
        </p:txBody>
      </p:sp>
      <p:sp>
        <p:nvSpPr>
          <p:cNvPr id="129030" name="Dikdörtgen 1"/>
          <p:cNvSpPr>
            <a:spLocks noChangeArrowheads="1"/>
          </p:cNvSpPr>
          <p:nvPr/>
        </p:nvSpPr>
        <p:spPr bwMode="auto">
          <a:xfrm>
            <a:off x="395288" y="188913"/>
            <a:ext cx="49926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2000" b="1" dirty="0" smtClean="0">
                <a:latin typeface="Times New Roman" panose="02020603050405020304" pitchFamily="18" charset="0"/>
                <a:cs typeface="Times New Roman" panose="02020603050405020304" pitchFamily="18" charset="0"/>
              </a:rPr>
              <a:t>Grup     </a:t>
            </a:r>
            <a:r>
              <a:rPr lang="tr-TR" altLang="tr-TR" sz="2000" dirty="0">
                <a:latin typeface="Times New Roman" pitchFamily="18" charset="0"/>
                <a:cs typeface="Times New Roman" pitchFamily="18" charset="0"/>
              </a:rPr>
              <a:t>: </a:t>
            </a:r>
            <a:r>
              <a:rPr lang="tr-TR" altLang="tr-TR" sz="2000" dirty="0" err="1">
                <a:latin typeface="Times New Roman" pitchFamily="18" charset="0"/>
                <a:cs typeface="Times New Roman" pitchFamily="18" charset="0"/>
              </a:rPr>
              <a:t>Coelomata</a:t>
            </a:r>
            <a:endParaRPr lang="tr-TR" altLang="tr-TR" sz="2000" dirty="0">
              <a:latin typeface="Times New Roman" pitchFamily="18" charset="0"/>
              <a:cs typeface="Times New Roman" pitchFamily="18" charset="0"/>
            </a:endParaRPr>
          </a:p>
          <a:p>
            <a:pPr>
              <a:spcBef>
                <a:spcPct val="0"/>
              </a:spcBef>
              <a:buFontTx/>
              <a:buNone/>
            </a:pPr>
            <a:r>
              <a:rPr lang="tr-TR" altLang="tr-TR" sz="2000" b="1" dirty="0" err="1">
                <a:latin typeface="Times New Roman" pitchFamily="18" charset="0"/>
                <a:cs typeface="Times New Roman" pitchFamily="18" charset="0"/>
              </a:rPr>
              <a:t>Phylum</a:t>
            </a:r>
            <a:r>
              <a:rPr lang="tr-TR" altLang="tr-TR" sz="2000" dirty="0">
                <a:latin typeface="Times New Roman" pitchFamily="18" charset="0"/>
                <a:cs typeface="Times New Roman" pitchFamily="18" charset="0"/>
              </a:rPr>
              <a:t> : </a:t>
            </a:r>
            <a:r>
              <a:rPr lang="tr-TR" altLang="tr-TR" sz="2000" dirty="0" err="1">
                <a:latin typeface="Times New Roman" pitchFamily="18" charset="0"/>
                <a:cs typeface="Times New Roman" pitchFamily="18" charset="0"/>
              </a:rPr>
              <a:t>Mollusca</a:t>
            </a:r>
            <a:r>
              <a:rPr lang="tr-TR" altLang="tr-TR" sz="2000" dirty="0">
                <a:latin typeface="Times New Roman" pitchFamily="18" charset="0"/>
                <a:cs typeface="Times New Roman" pitchFamily="18" charset="0"/>
              </a:rPr>
              <a:t> </a:t>
            </a:r>
            <a:r>
              <a:rPr lang="tr-TR" altLang="tr-TR" sz="2000" dirty="0" smtClean="0">
                <a:latin typeface="Times New Roman" pitchFamily="18" charset="0"/>
                <a:cs typeface="Times New Roman" pitchFamily="18" charset="0"/>
              </a:rPr>
              <a:t>(Yumuşakçalar</a:t>
            </a:r>
            <a:r>
              <a:rPr lang="tr-TR" altLang="tr-TR" sz="2000" dirty="0">
                <a:latin typeface="Times New Roman" pitchFamily="18" charset="0"/>
                <a:cs typeface="Times New Roman" pitchFamily="18" charset="0"/>
              </a:rPr>
              <a:t>)</a:t>
            </a:r>
          </a:p>
          <a:p>
            <a:pPr>
              <a:spcBef>
                <a:spcPct val="0"/>
              </a:spcBef>
              <a:buFontTx/>
              <a:buNone/>
            </a:pPr>
            <a:r>
              <a:rPr lang="tr-TR" altLang="tr-TR" sz="2000" b="1" dirty="0" err="1">
                <a:latin typeface="Times New Roman" pitchFamily="18" charset="0"/>
                <a:cs typeface="Times New Roman" pitchFamily="18" charset="0"/>
              </a:rPr>
              <a:t>Classis</a:t>
            </a:r>
            <a:r>
              <a:rPr lang="tr-TR" altLang="tr-TR" sz="2000" dirty="0">
                <a:latin typeface="Times New Roman" pitchFamily="18" charset="0"/>
                <a:cs typeface="Times New Roman" pitchFamily="18" charset="0"/>
              </a:rPr>
              <a:t>  </a:t>
            </a:r>
            <a:r>
              <a:rPr lang="tr-TR" altLang="tr-TR" sz="2000" dirty="0" smtClean="0">
                <a:latin typeface="Times New Roman" pitchFamily="18" charset="0"/>
                <a:cs typeface="Times New Roman" pitchFamily="18" charset="0"/>
              </a:rPr>
              <a:t> : </a:t>
            </a:r>
            <a:r>
              <a:rPr lang="tr-TR" altLang="tr-TR" sz="2000" dirty="0" err="1" smtClean="0">
                <a:latin typeface="Times New Roman" pitchFamily="18" charset="0"/>
                <a:cs typeface="Times New Roman" pitchFamily="18" charset="0"/>
              </a:rPr>
              <a:t>Cephalopoda</a:t>
            </a:r>
            <a:endParaRPr lang="tr-TR" altLang="tr-TR" sz="2000" dirty="0">
              <a:latin typeface="Times New Roman" pitchFamily="18" charset="0"/>
              <a:cs typeface="Times New Roman" pitchFamily="18" charset="0"/>
            </a:endParaRPr>
          </a:p>
          <a:p>
            <a:pPr>
              <a:spcBef>
                <a:spcPct val="0"/>
              </a:spcBef>
              <a:buFontTx/>
              <a:buNone/>
            </a:pPr>
            <a:r>
              <a:rPr lang="tr-TR" altLang="tr-TR" sz="2000" b="1" dirty="0" err="1">
                <a:latin typeface="Times New Roman" pitchFamily="18" charset="0"/>
                <a:cs typeface="Times New Roman" pitchFamily="18" charset="0"/>
              </a:rPr>
              <a:t>Species</a:t>
            </a:r>
            <a:r>
              <a:rPr lang="tr-TR" altLang="tr-TR" sz="2000" dirty="0">
                <a:latin typeface="Times New Roman" pitchFamily="18" charset="0"/>
                <a:cs typeface="Times New Roman" pitchFamily="18" charset="0"/>
              </a:rPr>
              <a:t>  :</a:t>
            </a:r>
            <a:r>
              <a:rPr lang="tr-TR" altLang="tr-TR" sz="2000" b="1" i="1" dirty="0">
                <a:latin typeface="Times New Roman" pitchFamily="18" charset="0"/>
                <a:cs typeface="Times New Roman" pitchFamily="18" charset="0"/>
              </a:rPr>
              <a:t> </a:t>
            </a:r>
            <a:r>
              <a:rPr lang="tr-TR" altLang="tr-TR" sz="2000" b="1" i="1" dirty="0" err="1">
                <a:latin typeface="Times New Roman" pitchFamily="18" charset="0"/>
                <a:cs typeface="Times New Roman" pitchFamily="18" charset="0"/>
              </a:rPr>
              <a:t>Octopus</a:t>
            </a:r>
            <a:r>
              <a:rPr lang="tr-TR" altLang="tr-TR" sz="2000" b="1" i="1" dirty="0">
                <a:latin typeface="Times New Roman" pitchFamily="18" charset="0"/>
                <a:cs typeface="Times New Roman" pitchFamily="18" charset="0"/>
              </a:rPr>
              <a:t> </a:t>
            </a:r>
            <a:r>
              <a:rPr lang="tr-TR" altLang="tr-TR" sz="2000" b="1" i="1" dirty="0" err="1">
                <a:latin typeface="Times New Roman" pitchFamily="18" charset="0"/>
                <a:cs typeface="Times New Roman" pitchFamily="18" charset="0"/>
              </a:rPr>
              <a:t>vulgaris</a:t>
            </a:r>
            <a:r>
              <a:rPr lang="tr-TR" altLang="tr-TR" sz="2000" b="1" i="1"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a:t>
            </a:r>
            <a:r>
              <a:rPr lang="tr-TR" altLang="tr-TR" sz="2000" dirty="0" smtClean="0">
                <a:latin typeface="Times New Roman" pitchFamily="18" charset="0"/>
                <a:cs typeface="Times New Roman" pitchFamily="18" charset="0"/>
              </a:rPr>
              <a:t>Ahtapot)</a:t>
            </a:r>
            <a:endParaRPr lang="tr-TR" altLang="tr-TR" sz="2000" dirty="0">
              <a:latin typeface="Times New Roman" pitchFamily="18" charset="0"/>
              <a:cs typeface="Times New Roman" pitchFamily="18" charset="0"/>
            </a:endParaRPr>
          </a:p>
        </p:txBody>
      </p:sp>
      <p:sp>
        <p:nvSpPr>
          <p:cNvPr id="3" name="Altbilgi Yer Tutucusu 2"/>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29219236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ext Box 1"/>
          <p:cNvSpPr txBox="1">
            <a:spLocks noChangeArrowheads="1"/>
          </p:cNvSpPr>
          <p:nvPr/>
        </p:nvSpPr>
        <p:spPr bwMode="auto">
          <a:xfrm>
            <a:off x="323850" y="260648"/>
            <a:ext cx="8640638" cy="5875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spcBef>
                <a:spcPct val="20000"/>
              </a:spcBef>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3200">
                <a:solidFill>
                  <a:schemeClr val="tx1"/>
                </a:solidFill>
                <a:latin typeface="Calibri" pitchFamily="34" charset="0"/>
              </a:defRPr>
            </a:lvl1pPr>
            <a:lvl2pPr marL="742950" indent="-285750">
              <a:spcBef>
                <a:spcPct val="20000"/>
              </a:spcBef>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800">
                <a:solidFill>
                  <a:schemeClr val="tx1"/>
                </a:solidFill>
                <a:latin typeface="Calibri" pitchFamily="34" charset="0"/>
              </a:defRPr>
            </a:lvl2pPr>
            <a:lvl3pPr marL="1143000" indent="-228600">
              <a:spcBef>
                <a:spcPct val="20000"/>
              </a:spcBef>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400">
                <a:solidFill>
                  <a:schemeClr val="tx1"/>
                </a:solidFill>
                <a:latin typeface="Calibri" pitchFamily="34" charset="0"/>
              </a:defRPr>
            </a:lvl3pPr>
            <a:lvl4pPr marL="1600200" indent="-228600">
              <a:spcBef>
                <a:spcPct val="20000"/>
              </a:spcBef>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4pPr>
            <a:lvl5pPr marL="2057400" indent="-228600">
              <a:spcBef>
                <a:spcPct val="20000"/>
              </a:spcBef>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9pPr>
          </a:lstStyle>
          <a:p>
            <a:pPr eaLnBrk="1" hangingPunct="1">
              <a:lnSpc>
                <a:spcPct val="95000"/>
              </a:lnSpc>
              <a:spcBef>
                <a:spcPct val="0"/>
              </a:spcBef>
              <a:buFontTx/>
              <a:buNone/>
            </a:pPr>
            <a:r>
              <a:rPr lang="tr-TR" altLang="tr-TR" sz="2000" b="1" dirty="0" err="1">
                <a:solidFill>
                  <a:srgbClr val="000000"/>
                </a:solidFill>
                <a:latin typeface="Times New Roman" pitchFamily="18" charset="0"/>
                <a:cs typeface="Times New Roman" pitchFamily="18" charset="0"/>
              </a:rPr>
              <a:t>Phylum</a:t>
            </a:r>
            <a:r>
              <a:rPr lang="tr-TR" altLang="tr-TR" sz="2000" dirty="0">
                <a:solidFill>
                  <a:srgbClr val="000000"/>
                </a:solidFill>
                <a:latin typeface="Times New Roman" pitchFamily="18" charset="0"/>
                <a:cs typeface="Times New Roman" pitchFamily="18" charset="0"/>
              </a:rPr>
              <a:t>	 </a:t>
            </a:r>
            <a:r>
              <a:rPr lang="tr-TR" altLang="tr-TR" sz="2000" dirty="0" smtClean="0">
                <a:solidFill>
                  <a:srgbClr val="000000"/>
                </a:solidFill>
                <a:latin typeface="Times New Roman" pitchFamily="18" charset="0"/>
                <a:cs typeface="Times New Roman" pitchFamily="18" charset="0"/>
              </a:rPr>
              <a:t> </a:t>
            </a:r>
            <a:r>
              <a:rPr lang="tr-TR" altLang="tr-TR" sz="2000" dirty="0">
                <a:solidFill>
                  <a:srgbClr val="000000"/>
                </a:solidFill>
                <a:latin typeface="Times New Roman" pitchFamily="18" charset="0"/>
                <a:cs typeface="Times New Roman" pitchFamily="18" charset="0"/>
              </a:rPr>
              <a:t>:  </a:t>
            </a:r>
            <a:r>
              <a:rPr lang="tr-TR" altLang="tr-TR" sz="2000" dirty="0" err="1">
                <a:solidFill>
                  <a:srgbClr val="000000"/>
                </a:solidFill>
                <a:latin typeface="Times New Roman" pitchFamily="18" charset="0"/>
                <a:cs typeface="Times New Roman" pitchFamily="18" charset="0"/>
              </a:rPr>
              <a:t>Mollusca</a:t>
            </a:r>
            <a:r>
              <a:rPr lang="tr-TR" altLang="tr-TR" sz="2000" dirty="0">
                <a:solidFill>
                  <a:srgbClr val="000000"/>
                </a:solidFill>
                <a:latin typeface="Times New Roman" pitchFamily="18" charset="0"/>
                <a:cs typeface="Times New Roman" pitchFamily="18" charset="0"/>
              </a:rPr>
              <a:t> (Yumuşakçalar)</a:t>
            </a:r>
          </a:p>
          <a:p>
            <a:pPr eaLnBrk="1" hangingPunct="1">
              <a:lnSpc>
                <a:spcPct val="95000"/>
              </a:lnSpc>
              <a:spcBef>
                <a:spcPct val="0"/>
              </a:spcBef>
              <a:buFontTx/>
              <a:buNone/>
            </a:pPr>
            <a:r>
              <a:rPr lang="tr-TR" altLang="tr-TR" sz="2000" b="1" dirty="0" err="1">
                <a:solidFill>
                  <a:srgbClr val="000000"/>
                </a:solidFill>
                <a:latin typeface="Times New Roman" pitchFamily="18" charset="0"/>
                <a:cs typeface="Times New Roman" pitchFamily="18" charset="0"/>
              </a:rPr>
              <a:t>Classis</a:t>
            </a:r>
            <a:r>
              <a:rPr lang="tr-TR" altLang="tr-TR" sz="2000" dirty="0">
                <a:solidFill>
                  <a:srgbClr val="000000"/>
                </a:solidFill>
                <a:latin typeface="Times New Roman" pitchFamily="18" charset="0"/>
                <a:cs typeface="Times New Roman" pitchFamily="18" charset="0"/>
              </a:rPr>
              <a:t>	  </a:t>
            </a:r>
            <a:r>
              <a:rPr lang="tr-TR" altLang="tr-TR" sz="2000" dirty="0" smtClean="0">
                <a:solidFill>
                  <a:srgbClr val="000000"/>
                </a:solidFill>
                <a:latin typeface="Times New Roman" pitchFamily="18" charset="0"/>
                <a:cs typeface="Times New Roman" pitchFamily="18" charset="0"/>
              </a:rPr>
              <a:t>:  </a:t>
            </a:r>
            <a:r>
              <a:rPr lang="tr-TR" altLang="tr-TR" sz="2000" dirty="0" err="1">
                <a:solidFill>
                  <a:srgbClr val="000000"/>
                </a:solidFill>
                <a:latin typeface="Times New Roman" pitchFamily="18" charset="0"/>
                <a:cs typeface="Times New Roman" pitchFamily="18" charset="0"/>
              </a:rPr>
              <a:t>Cephalopoda</a:t>
            </a:r>
            <a:endParaRPr lang="tr-TR" altLang="tr-TR" sz="2000" dirty="0">
              <a:solidFill>
                <a:srgbClr val="000000"/>
              </a:solidFill>
              <a:latin typeface="Times New Roman" pitchFamily="18" charset="0"/>
              <a:cs typeface="Times New Roman" pitchFamily="18" charset="0"/>
            </a:endParaRPr>
          </a:p>
          <a:p>
            <a:pPr eaLnBrk="1" hangingPunct="1">
              <a:lnSpc>
                <a:spcPct val="95000"/>
              </a:lnSpc>
              <a:spcBef>
                <a:spcPct val="0"/>
              </a:spcBef>
              <a:spcAft>
                <a:spcPts val="900"/>
              </a:spcAft>
              <a:buFontTx/>
              <a:buNone/>
            </a:pPr>
            <a:r>
              <a:rPr lang="tr-TR" altLang="tr-TR" sz="2000" b="1" dirty="0" err="1">
                <a:solidFill>
                  <a:srgbClr val="000000"/>
                </a:solidFill>
                <a:latin typeface="Times New Roman" pitchFamily="18" charset="0"/>
                <a:cs typeface="Times New Roman" pitchFamily="18" charset="0"/>
              </a:rPr>
              <a:t>Species</a:t>
            </a:r>
            <a:r>
              <a:rPr lang="tr-TR" altLang="tr-TR" sz="2000" b="1" dirty="0">
                <a:solidFill>
                  <a:srgbClr val="000000"/>
                </a:solidFill>
                <a:latin typeface="Times New Roman" pitchFamily="18" charset="0"/>
                <a:cs typeface="Times New Roman" pitchFamily="18" charset="0"/>
              </a:rPr>
              <a:t>          </a:t>
            </a:r>
            <a:r>
              <a:rPr lang="tr-TR" altLang="tr-TR" sz="2000" dirty="0">
                <a:solidFill>
                  <a:srgbClr val="000000"/>
                </a:solidFill>
                <a:latin typeface="Times New Roman" pitchFamily="18" charset="0"/>
                <a:cs typeface="Times New Roman" pitchFamily="18" charset="0"/>
              </a:rPr>
              <a:t>:  </a:t>
            </a:r>
            <a:r>
              <a:rPr lang="tr-TR" altLang="tr-TR" sz="2000" b="1" i="1" dirty="0" err="1">
                <a:solidFill>
                  <a:srgbClr val="000000"/>
                </a:solidFill>
                <a:latin typeface="Times New Roman" pitchFamily="18" charset="0"/>
                <a:cs typeface="Times New Roman" pitchFamily="18" charset="0"/>
              </a:rPr>
              <a:t>Loligo</a:t>
            </a:r>
            <a:r>
              <a:rPr lang="tr-TR" altLang="tr-TR" sz="2000" b="1" i="1" dirty="0">
                <a:solidFill>
                  <a:srgbClr val="000000"/>
                </a:solidFill>
                <a:latin typeface="Times New Roman" pitchFamily="18" charset="0"/>
                <a:cs typeface="Times New Roman" pitchFamily="18" charset="0"/>
              </a:rPr>
              <a:t> </a:t>
            </a:r>
            <a:r>
              <a:rPr lang="tr-TR" altLang="tr-TR" sz="2000" b="1" i="1" dirty="0" err="1">
                <a:solidFill>
                  <a:srgbClr val="000000"/>
                </a:solidFill>
                <a:latin typeface="Times New Roman" pitchFamily="18" charset="0"/>
                <a:cs typeface="Times New Roman" pitchFamily="18" charset="0"/>
              </a:rPr>
              <a:t>vulgaris</a:t>
            </a:r>
            <a:r>
              <a:rPr lang="tr-TR" altLang="tr-TR" sz="2000" b="1" dirty="0">
                <a:solidFill>
                  <a:srgbClr val="000000"/>
                </a:solidFill>
                <a:latin typeface="Times New Roman" pitchFamily="18" charset="0"/>
                <a:cs typeface="Times New Roman" pitchFamily="18" charset="0"/>
              </a:rPr>
              <a:t> </a:t>
            </a:r>
            <a:r>
              <a:rPr lang="tr-TR" altLang="tr-TR" sz="2000" dirty="0">
                <a:solidFill>
                  <a:srgbClr val="000000"/>
                </a:solidFill>
                <a:latin typeface="Times New Roman" pitchFamily="18" charset="0"/>
                <a:cs typeface="Times New Roman" pitchFamily="18" charset="0"/>
              </a:rPr>
              <a:t>(Kalamar)</a:t>
            </a:r>
          </a:p>
          <a:p>
            <a:pPr>
              <a:lnSpc>
                <a:spcPct val="95000"/>
              </a:lnSpc>
              <a:spcBef>
                <a:spcPct val="0"/>
              </a:spcBef>
              <a:buNone/>
            </a:pPr>
            <a:endParaRPr lang="tr-TR" altLang="tr-TR" sz="2000" dirty="0" smtClean="0">
              <a:solidFill>
                <a:srgbClr val="000000"/>
              </a:solidFill>
              <a:latin typeface="Times New Roman" pitchFamily="18" charset="0"/>
              <a:cs typeface="Times New Roman" pitchFamily="18" charset="0"/>
            </a:endParaRPr>
          </a:p>
          <a:p>
            <a:pPr>
              <a:lnSpc>
                <a:spcPct val="95000"/>
              </a:lnSpc>
              <a:spcBef>
                <a:spcPct val="0"/>
              </a:spcBef>
              <a:buNone/>
            </a:pPr>
            <a:r>
              <a:rPr lang="tr-TR" altLang="tr-TR" sz="2000" dirty="0" smtClean="0">
                <a:solidFill>
                  <a:srgbClr val="000000"/>
                </a:solidFill>
                <a:latin typeface="Times New Roman" pitchFamily="18" charset="0"/>
                <a:cs typeface="Times New Roman" pitchFamily="18" charset="0"/>
              </a:rPr>
              <a:t>Oldukça </a:t>
            </a:r>
            <a:r>
              <a:rPr lang="tr-TR" altLang="tr-TR" sz="2000" dirty="0">
                <a:solidFill>
                  <a:srgbClr val="000000"/>
                </a:solidFill>
                <a:latin typeface="Times New Roman" pitchFamily="18" charset="0"/>
                <a:cs typeface="Times New Roman" pitchFamily="18" charset="0"/>
              </a:rPr>
              <a:t>derin sularda, deniz bitkileri arasında bulunur. Pembe renkli şeffaf hayvanlardır, 30-40 cm boyundadırlar. Uzun silindir şeklinde olurlar. Vücutlarının yan kısmında üçgen şeklinde yüzme kürekleri vardır. Kollarının sayısı 10’dur. Bunlardan 8 tanesi kısa 2 tanesi uzundur. Kısa kolların üzerinde 2 sıra vantuz, uzun kollarının ucunda ise 4 sıra vantuz bulunur. </a:t>
            </a:r>
            <a:endParaRPr lang="tr-TR" altLang="tr-TR" sz="2000" dirty="0" smtClean="0">
              <a:solidFill>
                <a:srgbClr val="000000"/>
              </a:solidFill>
              <a:latin typeface="Times New Roman" pitchFamily="18" charset="0"/>
              <a:cs typeface="Times New Roman" pitchFamily="18" charset="0"/>
            </a:endParaRPr>
          </a:p>
          <a:p>
            <a:pPr>
              <a:lnSpc>
                <a:spcPct val="95000"/>
              </a:lnSpc>
              <a:spcBef>
                <a:spcPct val="0"/>
              </a:spcBef>
              <a:buNone/>
            </a:pPr>
            <a:endParaRPr lang="tr-TR" altLang="tr-TR" sz="2000" dirty="0">
              <a:solidFill>
                <a:srgbClr val="000000"/>
              </a:solidFill>
              <a:latin typeface="Times New Roman" pitchFamily="18" charset="0"/>
              <a:cs typeface="Times New Roman" pitchFamily="18" charset="0"/>
            </a:endParaRPr>
          </a:p>
          <a:p>
            <a:pPr>
              <a:lnSpc>
                <a:spcPct val="95000"/>
              </a:lnSpc>
              <a:spcBef>
                <a:spcPct val="0"/>
              </a:spcBef>
              <a:buNone/>
            </a:pPr>
            <a:r>
              <a:rPr lang="tr-TR" altLang="tr-TR" sz="2000" dirty="0" smtClean="0">
                <a:latin typeface="Times New Roman" pitchFamily="18" charset="0"/>
                <a:cs typeface="Times New Roman" pitchFamily="18" charset="0"/>
              </a:rPr>
              <a:t>Kalamar </a:t>
            </a:r>
            <a:r>
              <a:rPr lang="tr-TR" altLang="tr-TR" sz="2000" dirty="0">
                <a:latin typeface="Times New Roman" pitchFamily="18" charset="0"/>
                <a:cs typeface="Times New Roman" pitchFamily="18" charset="0"/>
              </a:rPr>
              <a:t>laboratuvar çalışmasında içinde % 4 formol bulunan koruma şişelerinde ve cama sıkıştırılmış bir maketinde incelenecektir. Çalışma sırasında yapılan gözlemlerde, vücut yapısına, yüzme küreklerinin konumuna ve şekline, uzun ve kısa kollar ile üzerlerindeki vantuzların yapısına ve sıralanışına dikkat edilecektir. Bütün bu yapılar özellikleri ve şekilleriyle bir çizim halinde gösterilecektir.</a:t>
            </a:r>
          </a:p>
          <a:p>
            <a:pPr eaLnBrk="1" hangingPunct="1">
              <a:lnSpc>
                <a:spcPct val="95000"/>
              </a:lnSpc>
              <a:spcBef>
                <a:spcPct val="0"/>
              </a:spcBef>
              <a:buFontTx/>
              <a:buNone/>
            </a:pPr>
            <a:endParaRPr lang="tr-TR" altLang="tr-TR" sz="2000" dirty="0">
              <a:solidFill>
                <a:srgbClr val="000000"/>
              </a:solidFill>
              <a:latin typeface="Times New Roman" pitchFamily="18" charset="0"/>
              <a:cs typeface="Times New Roman"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20698627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Words>
  <Application>Microsoft Office PowerPoint</Application>
  <PresentationFormat>Ekran Gösterisi (4:3)</PresentationFormat>
  <Paragraphs>28</Paragraphs>
  <Slides>3</Slides>
  <Notes>3</Notes>
  <HiddenSlides>0</HiddenSlides>
  <MMClips>0</MMClips>
  <ScaleCrop>false</ScaleCrop>
  <HeadingPairs>
    <vt:vector size="4" baseType="variant">
      <vt:variant>
        <vt:lpstr>Tema</vt:lpstr>
      </vt:variant>
      <vt:variant>
        <vt:i4>1</vt:i4>
      </vt:variant>
      <vt:variant>
        <vt:lpstr>Slayt Başlıkları</vt:lpstr>
      </vt:variant>
      <vt:variant>
        <vt:i4>3</vt:i4>
      </vt:variant>
    </vt:vector>
  </HeadingPairs>
  <TitlesOfParts>
    <vt:vector size="4" baseType="lpstr">
      <vt:lpstr>Ofis Teması</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Eray</dc:creator>
  <cp:lastModifiedBy>Eray</cp:lastModifiedBy>
  <cp:revision>1</cp:revision>
  <dcterms:created xsi:type="dcterms:W3CDTF">2019-12-18T09:29:53Z</dcterms:created>
  <dcterms:modified xsi:type="dcterms:W3CDTF">2019-12-18T09:33:43Z</dcterms:modified>
</cp:coreProperties>
</file>