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81" r:id="rId2"/>
    <p:sldId id="411" r:id="rId3"/>
    <p:sldId id="412" r:id="rId4"/>
    <p:sldId id="438" r:id="rId5"/>
    <p:sldId id="440" r:id="rId6"/>
    <p:sldId id="441" r:id="rId7"/>
    <p:sldId id="442" r:id="rId8"/>
    <p:sldId id="443" r:id="rId9"/>
    <p:sldId id="444" r:id="rId10"/>
    <p:sldId id="445" r:id="rId11"/>
    <p:sldId id="446" r:id="rId12"/>
    <p:sldId id="447" r:id="rId13"/>
    <p:sldId id="448" r:id="rId14"/>
    <p:sldId id="449" r:id="rId15"/>
    <p:sldId id="450" r:id="rId16"/>
    <p:sldId id="451" r:id="rId17"/>
    <p:sldId id="452" r:id="rId18"/>
    <p:sldId id="453" r:id="rId19"/>
    <p:sldId id="454" r:id="rId20"/>
    <p:sldId id="455" r:id="rId21"/>
    <p:sldId id="456" r:id="rId22"/>
    <p:sldId id="457" r:id="rId23"/>
    <p:sldId id="458" r:id="rId24"/>
    <p:sldId id="459" r:id="rId25"/>
    <p:sldId id="460" r:id="rId26"/>
    <p:sldId id="461" r:id="rId27"/>
    <p:sldId id="462" r:id="rId28"/>
  </p:sldIdLst>
  <p:sldSz cx="9144000" cy="6858000" type="screen4x3"/>
  <p:notesSz cx="6819900" cy="99187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55539" autoAdjust="0"/>
  </p:normalViewPr>
  <p:slideViewPr>
    <p:cSldViewPr>
      <p:cViewPr varScale="1">
        <p:scale>
          <a:sx n="45" d="100"/>
          <a:sy n="45" d="100"/>
        </p:scale>
        <p:origin x="-220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55290" cy="495935"/>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63032" y="0"/>
            <a:ext cx="2955290" cy="495935"/>
          </a:xfrm>
          <a:prstGeom prst="rect">
            <a:avLst/>
          </a:prstGeom>
        </p:spPr>
        <p:txBody>
          <a:bodyPr vert="horz" lIns="91440" tIns="45720" rIns="91440" bIns="45720" rtlCol="0"/>
          <a:lstStyle>
            <a:lvl1pPr algn="r">
              <a:defRPr sz="1200"/>
            </a:lvl1pPr>
          </a:lstStyle>
          <a:p>
            <a:fld id="{4F700C74-5179-474B-A454-73087759D957}" type="datetimeFigureOut">
              <a:rPr lang="tr-TR" smtClean="0"/>
              <a:pPr/>
              <a:t>12.04.2020</a:t>
            </a:fld>
            <a:endParaRPr lang="tr-TR"/>
          </a:p>
        </p:txBody>
      </p:sp>
      <p:sp>
        <p:nvSpPr>
          <p:cNvPr id="4" name="3 Slayt Görüntüsü Yer Tutucusu"/>
          <p:cNvSpPr>
            <a:spLocks noGrp="1" noRot="1" noChangeAspect="1"/>
          </p:cNvSpPr>
          <p:nvPr>
            <p:ph type="sldImg" idx="2"/>
          </p:nvPr>
        </p:nvSpPr>
        <p:spPr>
          <a:xfrm>
            <a:off x="930275" y="744538"/>
            <a:ext cx="4959350" cy="3719512"/>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1990" y="4711383"/>
            <a:ext cx="5455920" cy="44634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421044"/>
            <a:ext cx="2955290" cy="495935"/>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63032" y="9421044"/>
            <a:ext cx="2955290" cy="495935"/>
          </a:xfrm>
          <a:prstGeom prst="rect">
            <a:avLst/>
          </a:prstGeom>
        </p:spPr>
        <p:txBody>
          <a:bodyPr vert="horz" lIns="91440" tIns="45720" rIns="91440" bIns="45720" rtlCol="0" anchor="b"/>
          <a:lstStyle>
            <a:lvl1pPr algn="r">
              <a:defRPr sz="1200"/>
            </a:lvl1pPr>
          </a:lstStyle>
          <a:p>
            <a:fld id="{9BC2B41B-C726-4D83-8F6E-D7E2B4F01F0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iso27001security.com/html/27002.html"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www.iso.org/home.html" TargetMode="External"/><Relationship Id="rId2" Type="http://schemas.openxmlformats.org/officeDocument/2006/relationships/slide" Target="../slides/slide24.xml"/><Relationship Id="rId1" Type="http://schemas.openxmlformats.org/officeDocument/2006/relationships/notesMaster" Target="../notesMasters/notesMaster1.xml"/><Relationship Id="rId6" Type="http://schemas.openxmlformats.org/officeDocument/2006/relationships/hyperlink" Target="https://www.itgovernance.co.uk/implementing_iso27001" TargetMode="External"/><Relationship Id="rId5" Type="http://schemas.openxmlformats.org/officeDocument/2006/relationships/hyperlink" Target="https://www.itgovernance.co.uk/blog/what-is-an-isms-and-9-reasons-why-you-should-implement-one" TargetMode="External"/><Relationship Id="rId4" Type="http://schemas.openxmlformats.org/officeDocument/2006/relationships/hyperlink" Target="https://www.iec.ch/" TargetMode="Externa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hatis.techtarget.com/definition/framework" TargetMode="External"/><Relationship Id="rId2" Type="http://schemas.openxmlformats.org/officeDocument/2006/relationships/slide" Target="../slides/slide25.xml"/><Relationship Id="rId1" Type="http://schemas.openxmlformats.org/officeDocument/2006/relationships/notesMaster" Target="../notesMasters/notesMaster1.xml"/><Relationship Id="rId4" Type="http://schemas.openxmlformats.org/officeDocument/2006/relationships/hyperlink" Target="https://searchcompliance.techtarget.com/definition/ISACA" TargetMode="Externa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searchdatacenter.techtarget.com/definition/ITIL"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smtClean="0"/>
          </a:p>
        </p:txBody>
      </p:sp>
      <p:sp>
        <p:nvSpPr>
          <p:cNvPr id="4" name="3 Slayt Numarası Yer Tutucusu"/>
          <p:cNvSpPr>
            <a:spLocks noGrp="1"/>
          </p:cNvSpPr>
          <p:nvPr>
            <p:ph type="sldNum" sz="quarter" idx="10"/>
          </p:nvPr>
        </p:nvSpPr>
        <p:spPr/>
        <p:txBody>
          <a:bodyPr/>
          <a:lstStyle/>
          <a:p>
            <a:fld id="{9BC2B41B-C726-4D83-8F6E-D7E2B4F01F03}"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current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action</a:t>
            </a:r>
            <a:r>
              <a:rPr lang="tr-TR" sz="1200" kern="1200" baseline="0" dirty="0" smtClean="0">
                <a:solidFill>
                  <a:schemeClr val="tx1"/>
                </a:solidFill>
                <a:latin typeface="+mn-lt"/>
                <a:ea typeface="+mn-ea"/>
                <a:cs typeface="+mn-cs"/>
              </a:rPr>
              <a:t> plan has </a:t>
            </a:r>
            <a:r>
              <a:rPr lang="tr-TR" sz="1200" kern="1200" baseline="0" dirty="0" err="1" smtClean="0">
                <a:solidFill>
                  <a:schemeClr val="tx1"/>
                </a:solidFill>
                <a:latin typeface="+mn-lt"/>
                <a:ea typeface="+mn-ea"/>
                <a:cs typeface="+mn-cs"/>
              </a:rPr>
              <a:t>five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action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headings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actions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were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grouped</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under </a:t>
            </a:r>
            <a:r>
              <a:rPr lang="tr-TR" sz="1200" kern="1200" baseline="0" dirty="0" err="1" smtClean="0">
                <a:solidFill>
                  <a:schemeClr val="tx1"/>
                </a:solidFill>
                <a:latin typeface="+mn-lt"/>
                <a:ea typeface="+mn-ea"/>
                <a:cs typeface="+mn-cs"/>
              </a:rPr>
              <a:t>these</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headings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this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grouping</a:t>
            </a:r>
            <a:r>
              <a:rPr lang="tr-TR" sz="1200" kern="1200" baseline="0" dirty="0" smtClean="0">
                <a:solidFill>
                  <a:schemeClr val="tx1"/>
                </a:solidFill>
                <a:latin typeface="+mn-lt"/>
                <a:ea typeface="+mn-ea"/>
                <a:cs typeface="+mn-cs"/>
              </a:rPr>
              <a:t> is </a:t>
            </a:r>
            <a:r>
              <a:rPr lang="tr-TR" sz="1200" kern="1200" baseline="0" dirty="0" err="1" smtClean="0">
                <a:solidFill>
                  <a:schemeClr val="tx1"/>
                </a:solidFill>
                <a:latin typeface="+mn-lt"/>
                <a:ea typeface="+mn-ea"/>
                <a:cs typeface="+mn-cs"/>
              </a:rPr>
              <a:t>like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actions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sub</a:t>
            </a:r>
            <a:r>
              <a:rPr lang="tr-TR" sz="1200" kern="1200" baseline="0" dirty="0" smtClean="0">
                <a:solidFill>
                  <a:schemeClr val="tx1"/>
                </a:solidFill>
                <a:latin typeface="+mn-lt"/>
                <a:ea typeface="+mn-ea"/>
                <a:cs typeface="+mn-cs"/>
              </a:rPr>
              <a:t>-</a:t>
            </a:r>
            <a:r>
              <a:rPr lang="tr-TR" sz="1200" kern="1200" baseline="0" dirty="0" err="1" smtClean="0">
                <a:solidFill>
                  <a:schemeClr val="tx1"/>
                </a:solidFill>
                <a:latin typeface="+mn-lt"/>
                <a:ea typeface="+mn-ea"/>
                <a:cs typeface="+mn-cs"/>
              </a:rPr>
              <a:t>actions</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headings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shown</a:t>
            </a:r>
            <a:r>
              <a:rPr lang="tr-TR" sz="1200" kern="1200" baseline="0" dirty="0" smtClean="0">
                <a:solidFill>
                  <a:schemeClr val="tx1"/>
                </a:solidFill>
                <a:latin typeface="+mn-lt"/>
                <a:ea typeface="+mn-ea"/>
                <a:cs typeface="+mn-cs"/>
              </a:rPr>
              <a:t> on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slide</a:t>
            </a:r>
            <a:r>
              <a:rPr lang="tr-TR" sz="1200" kern="1200" baseline="0" dirty="0" smtClean="0">
                <a:solidFill>
                  <a:schemeClr val="tx1"/>
                </a:solidFill>
                <a:latin typeface="+mn-lt"/>
                <a:ea typeface="+mn-ea"/>
                <a:cs typeface="+mn-cs"/>
              </a:rPr>
              <a:t>.</a:t>
            </a:r>
            <a:endParaRPr lang="tr-TR" sz="120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10</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kern="1200" baseline="0" dirty="0" err="1" smtClean="0">
                <a:solidFill>
                  <a:schemeClr val="tx1"/>
                </a:solidFill>
                <a:latin typeface="+mn-lt"/>
                <a:ea typeface="+mn-ea"/>
                <a:cs typeface="+mn-cs"/>
              </a:rPr>
              <a:t>In</a:t>
            </a:r>
            <a:r>
              <a:rPr lang="tr-TR" sz="1200" b="0" kern="1200" baseline="0" dirty="0" smtClean="0">
                <a:solidFill>
                  <a:schemeClr val="tx1"/>
                </a:solidFill>
                <a:latin typeface="+mn-lt"/>
                <a:ea typeface="+mn-ea"/>
                <a:cs typeface="+mn-cs"/>
              </a:rPr>
              <a:t> </a:t>
            </a:r>
            <a:r>
              <a:rPr lang="tr-TR" sz="1200" b="0" kern="1200" baseline="0" dirty="0" smtClean="0">
                <a:solidFill>
                  <a:schemeClr val="tx1"/>
                </a:solidFill>
                <a:latin typeface="+mn-lt"/>
                <a:ea typeface="+mn-ea"/>
                <a:cs typeface="+mn-cs"/>
              </a:rPr>
              <a:t>general, </a:t>
            </a:r>
            <a:r>
              <a:rPr lang="tr-TR" sz="1200" b="0" kern="1200" baseline="0" dirty="0" err="1" smtClean="0">
                <a:solidFill>
                  <a:schemeClr val="tx1"/>
                </a:solidFill>
                <a:latin typeface="+mn-lt"/>
                <a:ea typeface="+mn-ea"/>
                <a:cs typeface="+mn-cs"/>
              </a:rPr>
              <a:t>purposes</a:t>
            </a:r>
            <a:r>
              <a:rPr lang="tr-TR" sz="1200" b="0" kern="1200" baseline="0" dirty="0" smtClean="0">
                <a:solidFill>
                  <a:schemeClr val="tx1"/>
                </a:solidFill>
                <a:latin typeface="+mn-lt"/>
                <a:ea typeface="+mn-ea"/>
                <a:cs typeface="+mn-cs"/>
              </a:rPr>
              <a:t> of </a:t>
            </a:r>
            <a:r>
              <a:rPr lang="tr-TR" sz="1200" b="0" kern="1200" baseline="0" dirty="0" err="1" smtClean="0">
                <a:solidFill>
                  <a:schemeClr val="tx1"/>
                </a:solidFill>
                <a:latin typeface="+mn-lt"/>
                <a:ea typeface="+mn-ea"/>
                <a:cs typeface="+mn-cs"/>
              </a:rPr>
              <a:t>standards</a:t>
            </a:r>
            <a:r>
              <a:rPr lang="tr-TR" sz="1200" b="0" kern="1200" baseline="0" dirty="0" smtClean="0">
                <a:solidFill>
                  <a:schemeClr val="tx1"/>
                </a:solidFill>
                <a:latin typeface="+mn-lt"/>
                <a:ea typeface="+mn-ea"/>
                <a:cs typeface="+mn-cs"/>
              </a:rPr>
              <a:t> </a:t>
            </a:r>
            <a:r>
              <a:rPr lang="tr-TR" sz="1200" b="0" kern="1200" baseline="0" dirty="0" err="1" smtClean="0">
                <a:solidFill>
                  <a:schemeClr val="tx1"/>
                </a:solidFill>
                <a:latin typeface="+mn-lt"/>
                <a:ea typeface="+mn-ea"/>
                <a:cs typeface="+mn-cs"/>
              </a:rPr>
              <a:t>are</a:t>
            </a:r>
            <a:r>
              <a:rPr lang="tr-TR" sz="1200" b="0" kern="1200" baseline="0" dirty="0" smtClean="0">
                <a:solidFill>
                  <a:schemeClr val="tx1"/>
                </a:solidFill>
                <a:latin typeface="+mn-lt"/>
                <a:ea typeface="+mn-ea"/>
                <a:cs typeface="+mn-cs"/>
              </a:rPr>
              <a:t> </a:t>
            </a:r>
            <a:r>
              <a:rPr lang="tr-TR" sz="1200" b="0" kern="1200" baseline="0" dirty="0" err="1" smtClean="0">
                <a:solidFill>
                  <a:schemeClr val="tx1"/>
                </a:solidFill>
                <a:latin typeface="+mn-lt"/>
                <a:ea typeface="+mn-ea"/>
                <a:cs typeface="+mn-cs"/>
              </a:rPr>
              <a:t>shown</a:t>
            </a:r>
            <a:r>
              <a:rPr lang="tr-TR" sz="1200" b="0" kern="1200" baseline="0" dirty="0" smtClean="0">
                <a:solidFill>
                  <a:schemeClr val="tx1"/>
                </a:solidFill>
                <a:latin typeface="+mn-lt"/>
                <a:ea typeface="+mn-ea"/>
                <a:cs typeface="+mn-cs"/>
              </a:rPr>
              <a:t> on </a:t>
            </a:r>
            <a:r>
              <a:rPr lang="tr-TR" sz="1200" b="0" kern="1200" baseline="0" dirty="0" err="1" smtClean="0">
                <a:solidFill>
                  <a:schemeClr val="tx1"/>
                </a:solidFill>
                <a:latin typeface="+mn-lt"/>
                <a:ea typeface="+mn-ea"/>
                <a:cs typeface="+mn-cs"/>
              </a:rPr>
              <a:t>the</a:t>
            </a:r>
            <a:r>
              <a:rPr lang="tr-TR" sz="1200" b="0" kern="1200" baseline="0" dirty="0" smtClean="0">
                <a:solidFill>
                  <a:schemeClr val="tx1"/>
                </a:solidFill>
                <a:latin typeface="+mn-lt"/>
                <a:ea typeface="+mn-ea"/>
                <a:cs typeface="+mn-cs"/>
              </a:rPr>
              <a:t> </a:t>
            </a:r>
            <a:r>
              <a:rPr lang="tr-TR" sz="1200" b="0" kern="1200" baseline="0" dirty="0" err="1" smtClean="0">
                <a:solidFill>
                  <a:schemeClr val="tx1"/>
                </a:solidFill>
                <a:latin typeface="+mn-lt"/>
                <a:ea typeface="+mn-ea"/>
                <a:cs typeface="+mn-cs"/>
              </a:rPr>
              <a:t>slide</a:t>
            </a:r>
            <a:r>
              <a:rPr lang="tr-TR" sz="1200" b="0" kern="1200" baseline="0" dirty="0" smtClean="0">
                <a:solidFill>
                  <a:schemeClr val="tx1"/>
                </a:solidFill>
                <a:latin typeface="+mn-lt"/>
                <a:ea typeface="+mn-ea"/>
                <a:cs typeface="+mn-cs"/>
              </a:rPr>
              <a:t>.</a:t>
            </a:r>
          </a:p>
          <a:p>
            <a:endParaRPr lang="tr-TR" sz="1200" b="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smtClean="0">
                <a:solidFill>
                  <a:schemeClr val="tx1"/>
                </a:solidFill>
                <a:latin typeface="+mn-lt"/>
                <a:ea typeface="+mn-ea"/>
                <a:cs typeface="+mn-cs"/>
              </a:rPr>
              <a:t>Cyber </a:t>
            </a:r>
            <a:r>
              <a:rPr lang="en-US" sz="1200" b="0" kern="1200" baseline="0" dirty="0" smtClean="0">
                <a:solidFill>
                  <a:schemeClr val="tx1"/>
                </a:solidFill>
                <a:latin typeface="+mn-lt"/>
                <a:ea typeface="+mn-ea"/>
                <a:cs typeface="+mn-cs"/>
              </a:rPr>
              <a:t>security standards enable</a:t>
            </a:r>
            <a:r>
              <a:rPr lang="tr-TR" sz="1200" b="0" kern="1200" baseline="0" dirty="0" smtClean="0">
                <a:solidFill>
                  <a:schemeClr val="tx1"/>
                </a:solidFill>
                <a:latin typeface="+mn-lt"/>
                <a:ea typeface="+mn-ea"/>
                <a:cs typeface="+mn-cs"/>
              </a:rPr>
              <a:t> </a:t>
            </a:r>
            <a:r>
              <a:rPr lang="en-US" sz="1200" b="0" kern="1200" baseline="0" dirty="0" smtClean="0">
                <a:solidFill>
                  <a:schemeClr val="tx1"/>
                </a:solidFill>
                <a:latin typeface="+mn-lt"/>
                <a:ea typeface="+mn-ea"/>
                <a:cs typeface="+mn-cs"/>
              </a:rPr>
              <a:t>organizations to practice safe security techniques to minimize</a:t>
            </a:r>
            <a:r>
              <a:rPr lang="tr-TR" sz="1200" b="0" kern="1200" baseline="0" dirty="0" smtClean="0">
                <a:solidFill>
                  <a:schemeClr val="tx1"/>
                </a:solidFill>
                <a:latin typeface="+mn-lt"/>
                <a:ea typeface="+mn-ea"/>
                <a:cs typeface="+mn-cs"/>
              </a:rPr>
              <a:t> </a:t>
            </a:r>
            <a:r>
              <a:rPr lang="en-US" sz="1200" b="0" kern="1200" baseline="0" dirty="0" smtClean="0">
                <a:solidFill>
                  <a:schemeClr val="tx1"/>
                </a:solidFill>
                <a:latin typeface="+mn-lt"/>
                <a:ea typeface="+mn-ea"/>
                <a:cs typeface="+mn-cs"/>
              </a:rPr>
              <a:t>the number of successful cyber security attacks</a:t>
            </a:r>
            <a:r>
              <a:rPr lang="en-US" sz="1200" b="0" kern="1200" baseline="0" dirty="0" smtClean="0">
                <a:solidFill>
                  <a:schemeClr val="tx1"/>
                </a:solidFill>
                <a:latin typeface="+mn-lt"/>
                <a:ea typeface="+mn-ea"/>
                <a:cs typeface="+mn-cs"/>
              </a:rPr>
              <a:t>.</a:t>
            </a:r>
            <a:endParaRPr lang="tr-TR" sz="1200" b="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11</a:t>
            </a:fld>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Information </a:t>
            </a:r>
            <a:r>
              <a:rPr lang="tr-TR" sz="1200" kern="1200" baseline="0" dirty="0" smtClean="0">
                <a:solidFill>
                  <a:schemeClr val="tx1"/>
                </a:solidFill>
                <a:latin typeface="+mn-lt"/>
                <a:ea typeface="+mn-ea"/>
                <a:cs typeface="+mn-cs"/>
              </a:rPr>
              <a:t>S</a:t>
            </a:r>
            <a:r>
              <a:rPr lang="en-US" sz="1200" kern="1200" baseline="0" dirty="0" err="1" smtClean="0">
                <a:solidFill>
                  <a:schemeClr val="tx1"/>
                </a:solidFill>
                <a:latin typeface="+mn-lt"/>
                <a:ea typeface="+mn-ea"/>
                <a:cs typeface="+mn-cs"/>
              </a:rPr>
              <a:t>ecurity</a:t>
            </a:r>
            <a:r>
              <a:rPr lang="en-US" sz="1200" kern="1200" baseline="0" dirty="0" smtClean="0">
                <a:solidFill>
                  <a:schemeClr val="tx1"/>
                </a:solidFill>
                <a:latin typeface="+mn-lt"/>
                <a:ea typeface="+mn-ea"/>
                <a:cs typeface="+mn-cs"/>
              </a:rPr>
              <a:t> Management System (ISMS):</a:t>
            </a:r>
            <a:r>
              <a:rPr lang="tr-TR" sz="1200" kern="1200" baseline="0" dirty="0" smtClean="0">
                <a:solidFill>
                  <a:schemeClr val="tx1"/>
                </a:solidFill>
                <a:latin typeface="+mn-lt"/>
                <a:ea typeface="+mn-ea"/>
                <a:cs typeface="+mn-cs"/>
              </a:rPr>
              <a:t> </a:t>
            </a:r>
          </a:p>
          <a:p>
            <a:endParaRPr lang="tr-TR" sz="1200" kern="1200" baseline="0" dirty="0" smtClean="0">
              <a:solidFill>
                <a:schemeClr val="tx1"/>
              </a:solidFill>
              <a:latin typeface="+mn-lt"/>
              <a:ea typeface="+mn-ea"/>
              <a:cs typeface="+mn-cs"/>
            </a:endParaRPr>
          </a:p>
          <a:p>
            <a:pPr>
              <a:buFontTx/>
              <a:buChar char="-"/>
            </a:pP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It</a:t>
            </a:r>
            <a:r>
              <a:rPr lang="tr-TR" sz="1200" kern="1200" baseline="0" dirty="0" smtClean="0">
                <a:solidFill>
                  <a:schemeClr val="tx1"/>
                </a:solidFill>
                <a:latin typeface="+mn-lt"/>
                <a:ea typeface="+mn-ea"/>
                <a:cs typeface="+mn-cs"/>
              </a:rPr>
              <a:t> </a:t>
            </a:r>
            <a:r>
              <a:rPr lang="tr-TR" sz="1200" kern="1200" baseline="0" dirty="0" smtClean="0">
                <a:solidFill>
                  <a:schemeClr val="tx1"/>
                </a:solidFill>
                <a:latin typeface="+mn-lt"/>
                <a:ea typeface="+mn-ea"/>
                <a:cs typeface="+mn-cs"/>
              </a:rPr>
              <a:t>is a s</a:t>
            </a:r>
            <a:r>
              <a:rPr lang="en-US" sz="1200" kern="1200" baseline="0" dirty="0" err="1" smtClean="0">
                <a:solidFill>
                  <a:schemeClr val="tx1"/>
                </a:solidFill>
                <a:latin typeface="+mn-lt"/>
                <a:ea typeface="+mn-ea"/>
                <a:cs typeface="+mn-cs"/>
              </a:rPr>
              <a:t>ystematic</a:t>
            </a:r>
            <a:r>
              <a:rPr lang="en-US" sz="1200" kern="1200" baseline="0" dirty="0" smtClean="0">
                <a:solidFill>
                  <a:schemeClr val="tx1"/>
                </a:solidFill>
                <a:latin typeface="+mn-lt"/>
                <a:ea typeface="+mn-ea"/>
                <a:cs typeface="+mn-cs"/>
              </a:rPr>
              <a:t> approach to managing confidential or sensitive corporate</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information</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so that it remains secure.</a:t>
            </a:r>
            <a:endParaRPr lang="tr-TR" sz="1200" kern="1200" baseline="0" dirty="0" smtClean="0">
              <a:solidFill>
                <a:schemeClr val="tx1"/>
              </a:solidFill>
              <a:latin typeface="+mn-lt"/>
              <a:ea typeface="+mn-ea"/>
              <a:cs typeface="+mn-cs"/>
            </a:endParaRPr>
          </a:p>
          <a:p>
            <a:endParaRPr lang="tr-TR" sz="1200" b="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ISO 27001 is an ISMS </a:t>
            </a:r>
            <a:r>
              <a:rPr lang="tr-TR" sz="1200" kern="1200" baseline="0" dirty="0" err="1" smtClean="0">
                <a:solidFill>
                  <a:schemeClr val="tx1"/>
                </a:solidFill>
                <a:latin typeface="+mn-lt"/>
                <a:ea typeface="+mn-ea"/>
                <a:cs typeface="+mn-cs"/>
              </a:rPr>
              <a:t>standard</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The world’s only cyber security standard</a:t>
            </a:r>
          </a:p>
          <a:p>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Best practice specification that helps businesses and </a:t>
            </a:r>
            <a:r>
              <a:rPr lang="en-US" sz="1200" kern="1200" baseline="0" dirty="0" err="1" smtClean="0">
                <a:solidFill>
                  <a:schemeClr val="tx1"/>
                </a:solidFill>
                <a:latin typeface="+mn-lt"/>
                <a:ea typeface="+mn-ea"/>
                <a:cs typeface="+mn-cs"/>
              </a:rPr>
              <a:t>organisations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develop a best-in-class ISMS</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pPr>
              <a:buFontTx/>
              <a:buChar char="-"/>
            </a:pP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Adopt</a:t>
            </a:r>
            <a:r>
              <a:rPr lang="tr-TR" sz="1200" kern="1200" baseline="0" dirty="0" smtClean="0">
                <a:solidFill>
                  <a:schemeClr val="tx1"/>
                </a:solidFill>
                <a:latin typeface="+mn-lt"/>
                <a:ea typeface="+mn-ea"/>
                <a:cs typeface="+mn-cs"/>
              </a:rPr>
              <a:t>s </a:t>
            </a:r>
            <a:r>
              <a:rPr lang="en-US" sz="1200" kern="1200" baseline="0" dirty="0" smtClean="0">
                <a:solidFill>
                  <a:schemeClr val="tx1"/>
                </a:solidFill>
                <a:latin typeface="+mn-lt"/>
                <a:ea typeface="+mn-ea"/>
                <a:cs typeface="+mn-cs"/>
              </a:rPr>
              <a:t>the Plan-Do-Check-Act (PDCA) model</a:t>
            </a:r>
            <a:endParaRPr lang="tr-TR" sz="120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12</a:t>
            </a:fld>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dirty="0" smtClean="0">
                <a:latin typeface="Times New Roman" pitchFamily="18" charset="0"/>
                <a:cs typeface="Times New Roman" pitchFamily="18" charset="0"/>
              </a:rPr>
              <a:t>“</a:t>
            </a:r>
            <a:r>
              <a:rPr lang="tr-TR" sz="1200" b="0" dirty="0" smtClean="0">
                <a:latin typeface="Times New Roman" pitchFamily="18" charset="0"/>
                <a:cs typeface="Times New Roman" pitchFamily="18" charset="0"/>
              </a:rPr>
              <a:t>Plan Do</a:t>
            </a:r>
            <a:r>
              <a:rPr lang="tr-TR" sz="1200" b="0" baseline="0" dirty="0" smtClean="0">
                <a:latin typeface="Times New Roman" pitchFamily="18" charset="0"/>
                <a:cs typeface="Times New Roman" pitchFamily="18" charset="0"/>
              </a:rPr>
              <a:t> </a:t>
            </a:r>
            <a:r>
              <a:rPr lang="tr-TR" sz="1200" b="0" baseline="0" dirty="0" err="1" smtClean="0">
                <a:latin typeface="Times New Roman" pitchFamily="18" charset="0"/>
                <a:cs typeface="Times New Roman" pitchFamily="18" charset="0"/>
              </a:rPr>
              <a:t>Check</a:t>
            </a:r>
            <a:r>
              <a:rPr lang="tr-TR" sz="1200" b="0" baseline="0" dirty="0" smtClean="0">
                <a:latin typeface="Times New Roman" pitchFamily="18" charset="0"/>
                <a:cs typeface="Times New Roman" pitchFamily="18" charset="0"/>
              </a:rPr>
              <a:t> </a:t>
            </a:r>
            <a:r>
              <a:rPr lang="tr-TR" sz="1200" b="0" baseline="0" dirty="0" err="1" smtClean="0">
                <a:latin typeface="Times New Roman" pitchFamily="18" charset="0"/>
                <a:cs typeface="Times New Roman" pitchFamily="18" charset="0"/>
              </a:rPr>
              <a:t>Act</a:t>
            </a:r>
            <a:r>
              <a:rPr lang="tr-TR" sz="1200" b="0" baseline="0" dirty="0" smtClean="0">
                <a:latin typeface="Times New Roman" pitchFamily="18" charset="0"/>
                <a:cs typeface="Times New Roman" pitchFamily="18" charset="0"/>
              </a:rPr>
              <a:t>” model is </a:t>
            </a:r>
            <a:r>
              <a:rPr lang="tr-TR" sz="1200" b="0" baseline="0" dirty="0" err="1" smtClean="0">
                <a:latin typeface="Times New Roman" pitchFamily="18" charset="0"/>
                <a:cs typeface="Times New Roman" pitchFamily="18" charset="0"/>
              </a:rPr>
              <a:t>used</a:t>
            </a:r>
            <a:r>
              <a:rPr lang="tr-TR" sz="1200" b="0" baseline="0" dirty="0" smtClean="0">
                <a:latin typeface="Times New Roman" pitchFamily="18" charset="0"/>
                <a:cs typeface="Times New Roman" pitchFamily="18" charset="0"/>
              </a:rPr>
              <a:t> </a:t>
            </a:r>
            <a:r>
              <a:rPr lang="tr-TR" sz="1200" b="0" baseline="0" dirty="0" err="1" smtClean="0">
                <a:latin typeface="Times New Roman" pitchFamily="18" charset="0"/>
                <a:cs typeface="Times New Roman" pitchFamily="18" charset="0"/>
              </a:rPr>
              <a:t>by</a:t>
            </a:r>
            <a:r>
              <a:rPr lang="tr-TR" sz="1200" b="0" baseline="0" dirty="0" smtClean="0">
                <a:latin typeface="Times New Roman" pitchFamily="18" charset="0"/>
                <a:cs typeface="Times New Roman" pitchFamily="18" charset="0"/>
              </a:rPr>
              <a:t> ISO 27001.</a:t>
            </a:r>
          </a:p>
          <a:p>
            <a:endParaRPr lang="tr-TR" sz="1200" b="0" baseline="0" dirty="0" smtClean="0">
              <a:latin typeface="Times New Roman" pitchFamily="18" charset="0"/>
              <a:cs typeface="Times New Roman" pitchFamily="18" charset="0"/>
            </a:endParaRPr>
          </a:p>
          <a:p>
            <a:r>
              <a:rPr lang="tr-TR" sz="1200" b="1" kern="1200" baseline="0" dirty="0" err="1" smtClean="0">
                <a:solidFill>
                  <a:schemeClr val="tx1"/>
                </a:solidFill>
                <a:latin typeface="+mn-lt"/>
                <a:ea typeface="+mn-ea"/>
                <a:cs typeface="+mn-cs"/>
              </a:rPr>
              <a:t>In</a:t>
            </a:r>
            <a:r>
              <a:rPr lang="tr-TR" sz="1200" b="1" kern="1200" baseline="0" dirty="0" smtClean="0">
                <a:solidFill>
                  <a:schemeClr val="tx1"/>
                </a:solidFill>
                <a:latin typeface="+mn-lt"/>
                <a:ea typeface="+mn-ea"/>
                <a:cs typeface="+mn-cs"/>
              </a:rPr>
              <a:t> Plan step WE:</a:t>
            </a:r>
          </a:p>
          <a:p>
            <a:r>
              <a:rPr lang="en-US" sz="1200" kern="1200" baseline="0" dirty="0" smtClean="0">
                <a:solidFill>
                  <a:schemeClr val="tx1"/>
                </a:solidFill>
                <a:latin typeface="+mn-lt"/>
                <a:ea typeface="+mn-ea"/>
                <a:cs typeface="+mn-cs"/>
              </a:rPr>
              <a:t>◦ Establish ISMS policy, objectives, processes and procedures relevant to</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managing risk and improving information security to deliver results in</a:t>
            </a:r>
          </a:p>
          <a:p>
            <a:r>
              <a:rPr lang="en-US" sz="1200" kern="1200" baseline="0" dirty="0" smtClean="0">
                <a:solidFill>
                  <a:schemeClr val="tx1"/>
                </a:solidFill>
                <a:latin typeface="+mn-lt"/>
                <a:ea typeface="+mn-ea"/>
                <a:cs typeface="+mn-cs"/>
              </a:rPr>
              <a:t>accordance with an organization’s overall policies and objectives.</a:t>
            </a:r>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Implement and operate the ISMS policy, controls, processes and procedures.</a:t>
            </a:r>
            <a:endParaRPr lang="tr-TR" sz="1200" kern="1200" baseline="0" dirty="0" smtClean="0">
              <a:solidFill>
                <a:schemeClr val="tx1"/>
              </a:solidFill>
              <a:latin typeface="+mn-lt"/>
              <a:ea typeface="+mn-ea"/>
              <a:cs typeface="+mn-cs"/>
            </a:endParaRPr>
          </a:p>
          <a:p>
            <a:r>
              <a:rPr lang="tr-TR" sz="1200" b="1" kern="1200" baseline="0" dirty="0" err="1" smtClean="0">
                <a:solidFill>
                  <a:schemeClr val="tx1"/>
                </a:solidFill>
                <a:latin typeface="+mn-lt"/>
                <a:ea typeface="+mn-ea"/>
                <a:cs typeface="+mn-cs"/>
              </a:rPr>
              <a:t>In</a:t>
            </a:r>
            <a:r>
              <a:rPr lang="tr-TR" sz="1200" b="1" kern="1200" baseline="0" dirty="0" smtClean="0">
                <a:solidFill>
                  <a:schemeClr val="tx1"/>
                </a:solidFill>
                <a:latin typeface="+mn-lt"/>
                <a:ea typeface="+mn-ea"/>
                <a:cs typeface="+mn-cs"/>
              </a:rPr>
              <a:t> </a:t>
            </a:r>
            <a:r>
              <a:rPr lang="en-US" sz="1200" b="1" kern="1200" baseline="0" dirty="0" smtClean="0">
                <a:solidFill>
                  <a:schemeClr val="tx1"/>
                </a:solidFill>
                <a:latin typeface="+mn-lt"/>
                <a:ea typeface="+mn-ea"/>
                <a:cs typeface="+mn-cs"/>
              </a:rPr>
              <a:t>Check </a:t>
            </a:r>
            <a:r>
              <a:rPr lang="tr-TR" sz="1200" b="1" kern="1200" baseline="0" dirty="0" smtClean="0">
                <a:solidFill>
                  <a:schemeClr val="tx1"/>
                </a:solidFill>
                <a:latin typeface="+mn-lt"/>
                <a:ea typeface="+mn-ea"/>
                <a:cs typeface="+mn-cs"/>
              </a:rPr>
              <a:t>step WE:</a:t>
            </a:r>
            <a:endParaRPr lang="en-US" sz="1200" b="1"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 Assess and, where applicable, measure process performance against ISMS</a:t>
            </a:r>
          </a:p>
          <a:p>
            <a:r>
              <a:rPr lang="en-US" sz="1200" kern="1200" baseline="0" dirty="0" smtClean="0">
                <a:solidFill>
                  <a:schemeClr val="tx1"/>
                </a:solidFill>
                <a:latin typeface="+mn-lt"/>
                <a:ea typeface="+mn-ea"/>
                <a:cs typeface="+mn-cs"/>
              </a:rPr>
              <a:t>policy, objectives and practical experience and report the results to</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management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for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review</a:t>
            </a:r>
            <a:r>
              <a:rPr lang="tr-TR" sz="1200" kern="1200" baseline="0" dirty="0" smtClean="0">
                <a:solidFill>
                  <a:schemeClr val="tx1"/>
                </a:solidFill>
                <a:latin typeface="+mn-lt"/>
                <a:ea typeface="+mn-ea"/>
                <a:cs typeface="+mn-cs"/>
              </a:rPr>
              <a:t>.</a:t>
            </a:r>
          </a:p>
          <a:p>
            <a:r>
              <a:rPr lang="tr-TR" sz="1200" b="1" kern="1200" baseline="0" dirty="0" err="1" smtClean="0">
                <a:solidFill>
                  <a:schemeClr val="tx1"/>
                </a:solidFill>
                <a:latin typeface="+mn-lt"/>
                <a:ea typeface="+mn-ea"/>
                <a:cs typeface="+mn-cs"/>
              </a:rPr>
              <a:t>In</a:t>
            </a:r>
            <a:r>
              <a:rPr lang="tr-TR" sz="1200" b="1" kern="1200" baseline="0" dirty="0" smtClean="0">
                <a:solidFill>
                  <a:schemeClr val="tx1"/>
                </a:solidFill>
                <a:latin typeface="+mn-lt"/>
                <a:ea typeface="+mn-ea"/>
                <a:cs typeface="+mn-cs"/>
              </a:rPr>
              <a:t> </a:t>
            </a:r>
            <a:r>
              <a:rPr lang="en-US" sz="1200" b="1" kern="1200" baseline="0" dirty="0" smtClean="0">
                <a:solidFill>
                  <a:schemeClr val="tx1"/>
                </a:solidFill>
                <a:latin typeface="+mn-lt"/>
                <a:ea typeface="+mn-ea"/>
                <a:cs typeface="+mn-cs"/>
              </a:rPr>
              <a:t>Act </a:t>
            </a:r>
            <a:r>
              <a:rPr lang="tr-TR" sz="1200" b="1" kern="1200" baseline="0" dirty="0" smtClean="0">
                <a:solidFill>
                  <a:schemeClr val="tx1"/>
                </a:solidFill>
                <a:latin typeface="+mn-lt"/>
                <a:ea typeface="+mn-ea"/>
                <a:cs typeface="+mn-cs"/>
              </a:rPr>
              <a:t>step:</a:t>
            </a:r>
            <a:endParaRPr lang="en-US" sz="1200" b="1"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 Take corrective and preventive actions, based on the results of the internal</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ISMS audit and management review or other relevant information, to achieve</a:t>
            </a:r>
          </a:p>
          <a:p>
            <a:r>
              <a:rPr lang="en-US" sz="1200" kern="1200" baseline="0" dirty="0" smtClean="0">
                <a:solidFill>
                  <a:schemeClr val="tx1"/>
                </a:solidFill>
                <a:latin typeface="+mn-lt"/>
                <a:ea typeface="+mn-ea"/>
                <a:cs typeface="+mn-cs"/>
              </a:rPr>
              <a:t>continual improvement of the ISMS</a:t>
            </a:r>
            <a:r>
              <a:rPr lang="en-US" sz="1200" kern="1200" baseline="0" dirty="0" smtClean="0">
                <a:solidFill>
                  <a:schemeClr val="tx1"/>
                </a:solidFill>
                <a:latin typeface="+mn-lt"/>
                <a:ea typeface="+mn-ea"/>
                <a:cs typeface="+mn-cs"/>
              </a:rPr>
              <a:t>.</a:t>
            </a:r>
            <a:endParaRPr lang="tr-TR" sz="120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13</a:t>
            </a:fld>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sz="1200" b="0" dirty="0" smtClean="0">
              <a:latin typeface="Times New Roman" pitchFamily="18" charset="0"/>
              <a:cs typeface="Times New Roman" pitchFamily="18" charset="0"/>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14</a:t>
            </a:fld>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buFontTx/>
              <a:buChar char="-"/>
            </a:pPr>
            <a:r>
              <a:rPr lang="tr-TR" sz="1200" b="0" dirty="0" smtClean="0">
                <a:latin typeface="Times New Roman" pitchFamily="18" charset="0"/>
                <a:cs typeface="Times New Roman" pitchFamily="18" charset="0"/>
              </a:rPr>
              <a:t> </a:t>
            </a:r>
            <a:r>
              <a:rPr lang="en-US" sz="1200" b="0" dirty="0" smtClean="0">
                <a:latin typeface="Times New Roman" pitchFamily="18" charset="0"/>
                <a:cs typeface="Times New Roman" pitchFamily="18" charset="0"/>
              </a:rPr>
              <a:t>The </a:t>
            </a:r>
            <a:r>
              <a:rPr lang="en-US" sz="1200" b="0" dirty="0" smtClean="0">
                <a:latin typeface="Times New Roman" pitchFamily="18" charset="0"/>
                <a:cs typeface="Times New Roman" pitchFamily="18" charset="0"/>
              </a:rPr>
              <a:t>Standard takes a risk-based approach to information security. </a:t>
            </a:r>
            <a:endParaRPr lang="tr-TR" sz="1200" b="0" dirty="0" smtClean="0">
              <a:latin typeface="Times New Roman" pitchFamily="18" charset="0"/>
              <a:cs typeface="Times New Roman" pitchFamily="18" charset="0"/>
            </a:endParaRPr>
          </a:p>
          <a:p>
            <a:pPr>
              <a:buFontTx/>
              <a:buNone/>
            </a:pPr>
            <a:r>
              <a:rPr lang="en-US" sz="1200" b="0" dirty="0" smtClean="0">
                <a:latin typeface="Times New Roman" pitchFamily="18" charset="0"/>
                <a:cs typeface="Times New Roman" pitchFamily="18" charset="0"/>
              </a:rPr>
              <a:t>This requires </a:t>
            </a:r>
            <a:r>
              <a:rPr lang="en-US" sz="1200" b="0" dirty="0" err="1" smtClean="0">
                <a:latin typeface="Times New Roman" pitchFamily="18" charset="0"/>
                <a:cs typeface="Times New Roman" pitchFamily="18" charset="0"/>
              </a:rPr>
              <a:t>organisations</a:t>
            </a:r>
            <a:r>
              <a:rPr lang="en-US" sz="1200" b="0" dirty="0" smtClean="0">
                <a:latin typeface="Times New Roman" pitchFamily="18" charset="0"/>
                <a:cs typeface="Times New Roman" pitchFamily="18" charset="0"/>
              </a:rPr>
              <a:t> to identify information security risks and select appropriate controls to tackle</a:t>
            </a:r>
            <a:r>
              <a:rPr lang="tr-TR" sz="1200" b="0" dirty="0" smtClean="0">
                <a:latin typeface="Times New Roman" pitchFamily="18" charset="0"/>
                <a:cs typeface="Times New Roman" pitchFamily="18" charset="0"/>
              </a:rPr>
              <a:t> </a:t>
            </a:r>
            <a:r>
              <a:rPr lang="en-US" sz="1200" b="0" dirty="0" smtClean="0">
                <a:latin typeface="Times New Roman" pitchFamily="18" charset="0"/>
                <a:cs typeface="Times New Roman" pitchFamily="18" charset="0"/>
              </a:rPr>
              <a:t>them</a:t>
            </a:r>
            <a:r>
              <a:rPr lang="en-US" sz="1200" b="0" dirty="0" smtClean="0">
                <a:latin typeface="Times New Roman" pitchFamily="18" charset="0"/>
                <a:cs typeface="Times New Roman" pitchFamily="18" charset="0"/>
              </a:rPr>
              <a:t>.</a:t>
            </a:r>
            <a:r>
              <a:rPr lang="tr-TR" sz="1200" b="0" dirty="0" smtClean="0">
                <a:latin typeface="Times New Roman" pitchFamily="18" charset="0"/>
                <a:cs typeface="Times New Roman" pitchFamily="18" charset="0"/>
              </a:rPr>
              <a:t> </a:t>
            </a:r>
          </a:p>
          <a:p>
            <a:pPr>
              <a:buFontTx/>
              <a:buChar char="-"/>
            </a:pPr>
            <a:endParaRPr lang="tr-TR" sz="1200" b="0" dirty="0" smtClean="0">
              <a:latin typeface="Times New Roman" pitchFamily="18" charset="0"/>
              <a:cs typeface="Times New Roman" pitchFamily="18" charset="0"/>
            </a:endParaRPr>
          </a:p>
          <a:p>
            <a:pPr>
              <a:buFontTx/>
              <a:buChar char="-"/>
            </a:pPr>
            <a:r>
              <a:rPr lang="tr-TR" sz="1200" b="0" dirty="0" smtClean="0">
                <a:latin typeface="Times New Roman" pitchFamily="18" charset="0"/>
                <a:cs typeface="Times New Roman" pitchFamily="18" charset="0"/>
              </a:rPr>
              <a:t> </a:t>
            </a:r>
            <a:r>
              <a:rPr lang="en-US" sz="1200" b="0" dirty="0" smtClean="0">
                <a:latin typeface="Times New Roman" pitchFamily="18" charset="0"/>
                <a:cs typeface="Times New Roman" pitchFamily="18" charset="0"/>
              </a:rPr>
              <a:t>Those controls are outlined in Annex A of the Standard. There are 114 ISO 27001 Annex A controls, divided into 14 categories.</a:t>
            </a:r>
            <a:r>
              <a:rPr lang="tr-TR" sz="1200" b="0" dirty="0" smtClean="0">
                <a:latin typeface="Times New Roman" pitchFamily="18" charset="0"/>
                <a:cs typeface="Times New Roman" pitchFamily="18" charset="0"/>
              </a:rPr>
              <a:t> </a:t>
            </a:r>
          </a:p>
          <a:p>
            <a:pPr>
              <a:buFontTx/>
              <a:buChar char="-"/>
            </a:pPr>
            <a:endParaRPr lang="tr-TR" sz="1200" b="0" dirty="0" smtClean="0">
              <a:latin typeface="Times New Roman" pitchFamily="18" charset="0"/>
              <a:cs typeface="Times New Roman" pitchFamily="18" charset="0"/>
            </a:endParaRPr>
          </a:p>
          <a:p>
            <a:pPr fontAlgn="base">
              <a:buFontTx/>
              <a:buChar char="-"/>
            </a:pPr>
            <a:r>
              <a:rPr lang="tr-TR"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Organisations</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aren’t required to implement all </a:t>
            </a:r>
            <a:r>
              <a:rPr lang="tr-TR" sz="1200" b="0" i="0" kern="1200" dirty="0" smtClean="0">
                <a:solidFill>
                  <a:schemeClr val="tx1"/>
                </a:solidFill>
                <a:latin typeface="+mn-lt"/>
                <a:ea typeface="+mn-ea"/>
                <a:cs typeface="+mn-cs"/>
              </a:rPr>
              <a:t>of </a:t>
            </a:r>
            <a:r>
              <a:rPr lang="tr-TR" sz="1200" b="0" i="0" kern="1200" dirty="0" err="1" smtClean="0">
                <a:solidFill>
                  <a:schemeClr val="tx1"/>
                </a:solidFill>
                <a:latin typeface="+mn-lt"/>
                <a:ea typeface="+mn-ea"/>
                <a:cs typeface="+mn-cs"/>
              </a:rPr>
              <a:t>these</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controls.</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Some</a:t>
            </a:r>
            <a:r>
              <a:rPr lang="tr-TR" sz="1200" b="0" i="0" kern="1200" baseline="0" dirty="0" smtClean="0">
                <a:solidFill>
                  <a:schemeClr val="tx1"/>
                </a:solidFill>
                <a:latin typeface="+mn-lt"/>
                <a:ea typeface="+mn-ea"/>
                <a:cs typeface="+mn-cs"/>
              </a:rPr>
              <a:t> of </a:t>
            </a:r>
            <a:r>
              <a:rPr lang="tr-TR" sz="1200" b="0" i="0" kern="1200" baseline="0" dirty="0" err="1" smtClean="0">
                <a:solidFill>
                  <a:schemeClr val="tx1"/>
                </a:solidFill>
                <a:latin typeface="+mn-lt"/>
                <a:ea typeface="+mn-ea"/>
                <a:cs typeface="+mn-cs"/>
              </a:rPr>
              <a:t>them</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maybe</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non</a:t>
            </a:r>
            <a:r>
              <a:rPr lang="tr-TR" sz="1200" b="0" i="0" kern="1200" baseline="0" dirty="0" smtClean="0">
                <a:solidFill>
                  <a:schemeClr val="tx1"/>
                </a:solidFill>
                <a:latin typeface="+mn-lt"/>
                <a:ea typeface="+mn-ea"/>
                <a:cs typeface="+mn-cs"/>
              </a:rPr>
              <a:t>-</a:t>
            </a:r>
            <a:r>
              <a:rPr lang="tr-TR" sz="1200" b="0" i="0" kern="1200" baseline="0" dirty="0" err="1" smtClean="0">
                <a:solidFill>
                  <a:schemeClr val="tx1"/>
                </a:solidFill>
                <a:latin typeface="+mn-lt"/>
                <a:ea typeface="+mn-ea"/>
                <a:cs typeface="+mn-cs"/>
              </a:rPr>
              <a:t>applicable</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to</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your</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organization</a:t>
            </a:r>
            <a:r>
              <a:rPr lang="tr-TR" sz="1200" b="0" i="0" kern="1200" baseline="0" dirty="0" smtClean="0">
                <a:solidFill>
                  <a:schemeClr val="tx1"/>
                </a:solidFill>
                <a:latin typeface="+mn-lt"/>
                <a:ea typeface="+mn-ea"/>
                <a:cs typeface="+mn-cs"/>
              </a:rPr>
              <a:t>.</a:t>
            </a:r>
          </a:p>
          <a:p>
            <a:pPr fontAlgn="base">
              <a:buFontTx/>
              <a:buChar char="-"/>
            </a:pPr>
            <a:endParaRPr lang="tr-TR" sz="1200" b="0" i="0" kern="1200" baseline="0" dirty="0" smtClean="0">
              <a:solidFill>
                <a:schemeClr val="tx1"/>
              </a:solidFill>
              <a:latin typeface="+mn-lt"/>
              <a:ea typeface="+mn-ea"/>
              <a:cs typeface="+mn-cs"/>
            </a:endParaRPr>
          </a:p>
          <a:p>
            <a:pPr fontAlgn="base">
              <a:buFontTx/>
              <a:buChar char="-"/>
            </a:pP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They’re </a:t>
            </a:r>
            <a:r>
              <a:rPr lang="en-US" sz="1200" b="0" i="0" kern="1200" dirty="0" smtClean="0">
                <a:solidFill>
                  <a:schemeClr val="tx1"/>
                </a:solidFill>
                <a:latin typeface="+mn-lt"/>
                <a:ea typeface="+mn-ea"/>
                <a:cs typeface="+mn-cs"/>
              </a:rPr>
              <a:t>simply a list of possibilities that you should consider based on your </a:t>
            </a:r>
            <a:r>
              <a:rPr lang="en-US" sz="1200" b="0" i="0" kern="1200" dirty="0" err="1" smtClean="0">
                <a:solidFill>
                  <a:schemeClr val="tx1"/>
                </a:solidFill>
                <a:latin typeface="+mn-lt"/>
                <a:ea typeface="+mn-ea"/>
                <a:cs typeface="+mn-cs"/>
              </a:rPr>
              <a:t>organisation’s</a:t>
            </a:r>
            <a:r>
              <a:rPr lang="en-US" sz="1200" b="0" i="0" kern="1200" dirty="0" smtClean="0">
                <a:solidFill>
                  <a:schemeClr val="tx1"/>
                </a:solidFill>
                <a:latin typeface="+mn-lt"/>
                <a:ea typeface="+mn-ea"/>
                <a:cs typeface="+mn-cs"/>
              </a:rPr>
              <a:t> requirements.</a:t>
            </a:r>
            <a:r>
              <a:rPr lang="tr-TR" sz="1200" b="0" i="0" kern="1200" baseline="0" dirty="0" smtClean="0">
                <a:solidFill>
                  <a:schemeClr val="tx1"/>
                </a:solidFill>
                <a:latin typeface="+mn-lt"/>
                <a:ea typeface="+mn-ea"/>
                <a:cs typeface="+mn-cs"/>
              </a:rPr>
              <a:t> </a:t>
            </a:r>
            <a:endParaRPr lang="en-US"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15</a:t>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buFontTx/>
              <a:buNone/>
            </a:pPr>
            <a:r>
              <a:rPr lang="en-US" sz="1200" b="0" i="0" kern="1200" dirty="0" smtClean="0">
                <a:solidFill>
                  <a:schemeClr val="tx1"/>
                </a:solidFill>
                <a:latin typeface="+mn-lt"/>
                <a:ea typeface="+mn-ea"/>
                <a:cs typeface="+mn-cs"/>
              </a:rPr>
              <a:t>The </a:t>
            </a:r>
            <a:r>
              <a:rPr lang="en-US" sz="1200" b="0" i="0" kern="1200" dirty="0" smtClean="0">
                <a:solidFill>
                  <a:schemeClr val="tx1"/>
                </a:solidFill>
                <a:latin typeface="+mn-lt"/>
                <a:ea typeface="+mn-ea"/>
                <a:cs typeface="+mn-cs"/>
              </a:rPr>
              <a:t>controls in ISO 27002 are named the same as in Annex A of ISO 27001</a:t>
            </a:r>
            <a:r>
              <a:rPr lang="tr-TR" sz="1200" b="0" i="0" kern="1200" dirty="0" smtClean="0">
                <a:solidFill>
                  <a:schemeClr val="tx1"/>
                </a:solidFill>
                <a:latin typeface="+mn-lt"/>
                <a:ea typeface="+mn-ea"/>
                <a:cs typeface="+mn-cs"/>
              </a:rPr>
              <a:t>:</a:t>
            </a:r>
          </a:p>
          <a:p>
            <a:pPr>
              <a:buFontTx/>
              <a:buNone/>
            </a:pPr>
            <a:endParaRPr lang="tr-TR" sz="1200" b="0" i="0" kern="1200" dirty="0" smtClean="0">
              <a:solidFill>
                <a:schemeClr val="tx1"/>
              </a:solidFill>
              <a:latin typeface="+mn-lt"/>
              <a:ea typeface="+mn-ea"/>
              <a:cs typeface="+mn-cs"/>
            </a:endParaRPr>
          </a:p>
          <a:p>
            <a:pPr>
              <a:buFontTx/>
              <a:buNone/>
            </a:pPr>
            <a:r>
              <a:rPr lang="en-US" sz="1200" b="0" i="0" kern="1200" dirty="0" smtClean="0">
                <a:solidFill>
                  <a:schemeClr val="tx1"/>
                </a:solidFill>
                <a:latin typeface="+mn-lt"/>
                <a:ea typeface="+mn-ea"/>
                <a:cs typeface="+mn-cs"/>
              </a:rPr>
              <a:t>for instance, in ISO 27002, control 6.1.2 is named “Segregation of </a:t>
            </a:r>
            <a:r>
              <a:rPr lang="en-US" sz="1200" b="0" i="0" kern="1200" dirty="0" smtClean="0">
                <a:solidFill>
                  <a:schemeClr val="tx1"/>
                </a:solidFill>
                <a:latin typeface="+mn-lt"/>
                <a:ea typeface="+mn-ea"/>
                <a:cs typeface="+mn-cs"/>
              </a:rPr>
              <a:t>duties</a:t>
            </a:r>
            <a:r>
              <a:rPr lang="tr-TR" sz="1200" b="0" i="0" kern="1200" baseline="0" dirty="0" smtClean="0">
                <a:solidFill>
                  <a:schemeClr val="tx1"/>
                </a:solidFill>
                <a:latin typeface="+mn-lt"/>
                <a:ea typeface="+mn-ea"/>
                <a:cs typeface="+mn-cs"/>
              </a:rPr>
              <a:t>”</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while in ISO 27001 it is “A.6.1.2 Segregation of duties.” </a:t>
            </a:r>
            <a:endParaRPr lang="tr-TR" sz="1200" b="0" i="0" kern="1200" dirty="0" smtClean="0">
              <a:solidFill>
                <a:schemeClr val="tx1"/>
              </a:solidFill>
              <a:latin typeface="+mn-lt"/>
              <a:ea typeface="+mn-ea"/>
              <a:cs typeface="+mn-cs"/>
            </a:endParaRPr>
          </a:p>
          <a:p>
            <a:pPr>
              <a:buFontTx/>
              <a:buNone/>
            </a:pPr>
            <a:r>
              <a:rPr lang="en-US" sz="1200" b="0" i="0" kern="1200" dirty="0" smtClean="0">
                <a:solidFill>
                  <a:schemeClr val="tx1"/>
                </a:solidFill>
                <a:latin typeface="+mn-lt"/>
                <a:ea typeface="+mn-ea"/>
                <a:cs typeface="+mn-cs"/>
              </a:rPr>
              <a:t>But, the difference is in the level of detail – on average, ISO 27002 explains one control on one whole page, while ISO 27001 dedicates only one sentence to each control.</a:t>
            </a:r>
            <a:endParaRPr lang="tr-TR" sz="1200" b="0" i="0" kern="1200" dirty="0" smtClean="0">
              <a:solidFill>
                <a:schemeClr val="tx1"/>
              </a:solidFill>
              <a:latin typeface="+mn-lt"/>
              <a:ea typeface="+mn-ea"/>
              <a:cs typeface="+mn-cs"/>
            </a:endParaRPr>
          </a:p>
          <a:p>
            <a:pPr>
              <a:buFontTx/>
              <a:buNone/>
            </a:pPr>
            <a:endParaRPr lang="tr-TR" sz="1200" b="0" i="0" kern="1200" dirty="0" smtClean="0">
              <a:solidFill>
                <a:schemeClr val="tx1"/>
              </a:solidFill>
              <a:latin typeface="+mn-lt"/>
              <a:ea typeface="+mn-ea"/>
              <a:cs typeface="+mn-cs"/>
            </a:endParaRPr>
          </a:p>
          <a:p>
            <a:pPr>
              <a:buFontTx/>
              <a:buNone/>
            </a:pPr>
            <a:r>
              <a:rPr lang="en-US" sz="1200" b="0" i="0" kern="1200" dirty="0" smtClean="0">
                <a:solidFill>
                  <a:schemeClr val="tx1"/>
                </a:solidFill>
                <a:latin typeface="+mn-lt"/>
                <a:ea typeface="+mn-ea"/>
                <a:cs typeface="+mn-cs"/>
              </a:rPr>
              <a:t>Finally, the difference is that ISO 27002 does not make a distinction between controls applicable to a particular organization, and those which are not. </a:t>
            </a:r>
            <a:endParaRPr lang="tr-TR" sz="1200" b="0" i="0" kern="1200" dirty="0" smtClean="0">
              <a:solidFill>
                <a:schemeClr val="tx1"/>
              </a:solidFill>
              <a:latin typeface="+mn-lt"/>
              <a:ea typeface="+mn-ea"/>
              <a:cs typeface="+mn-cs"/>
            </a:endParaRPr>
          </a:p>
          <a:p>
            <a:pPr>
              <a:buFontTx/>
              <a:buNone/>
            </a:pPr>
            <a:r>
              <a:rPr lang="en-US" sz="1200" b="0" i="0" kern="1200" dirty="0" smtClean="0">
                <a:solidFill>
                  <a:schemeClr val="tx1"/>
                </a:solidFill>
                <a:latin typeface="+mn-lt"/>
                <a:ea typeface="+mn-ea"/>
                <a:cs typeface="+mn-cs"/>
              </a:rPr>
              <a:t>On the other hand, ISO 27001 </a:t>
            </a:r>
            <a:r>
              <a:rPr lang="en-US" sz="1200" b="0" i="0" kern="1200" dirty="0" smtClean="0">
                <a:solidFill>
                  <a:schemeClr val="tx1"/>
                </a:solidFill>
                <a:latin typeface="+mn-lt"/>
                <a:ea typeface="+mn-ea"/>
                <a:cs typeface="+mn-cs"/>
              </a:rPr>
              <a:t>prescribes</a:t>
            </a:r>
            <a:r>
              <a:rPr lang="tr-TR"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a </a:t>
            </a:r>
            <a:r>
              <a:rPr lang="en-US" sz="1200" b="0" i="0" kern="1200" dirty="0" smtClean="0">
                <a:solidFill>
                  <a:schemeClr val="tx1"/>
                </a:solidFill>
                <a:latin typeface="+mn-lt"/>
                <a:ea typeface="+mn-ea"/>
                <a:cs typeface="+mn-cs"/>
              </a:rPr>
              <a:t>risk assessment to be performed in order to identify for each control whether it is required to decrease the risks, and if it is, to which extent it should be applied.</a:t>
            </a:r>
            <a:endParaRPr lang="tr-TR"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16</a:t>
            </a:fld>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buFontTx/>
              <a:buChar char="-"/>
            </a:pPr>
            <a:r>
              <a:rPr lang="en-US" sz="1200" b="0" i="0" kern="1200" dirty="0" smtClean="0">
                <a:solidFill>
                  <a:schemeClr val="tx1"/>
                </a:solidFill>
                <a:latin typeface="+mn-lt"/>
                <a:ea typeface="+mn-ea"/>
                <a:cs typeface="+mn-cs"/>
              </a:rPr>
              <a:t>ISO 27001 includes the security controls as part of a section </a:t>
            </a:r>
            <a:r>
              <a:rPr lang="tr-TR" sz="1200" b="0" i="0" kern="1200" dirty="0" smtClean="0">
                <a:solidFill>
                  <a:schemeClr val="tx1"/>
                </a:solidFill>
                <a:latin typeface="+mn-lt"/>
                <a:ea typeface="+mn-ea"/>
                <a:cs typeface="+mn-cs"/>
              </a:rPr>
              <a:t>“</a:t>
            </a:r>
            <a:r>
              <a:rPr lang="en-US" sz="1200" b="0" i="0" kern="1200" dirty="0" smtClean="0">
                <a:solidFill>
                  <a:schemeClr val="tx1"/>
                </a:solidFill>
                <a:latin typeface="+mn-lt"/>
                <a:ea typeface="+mn-ea"/>
                <a:cs typeface="+mn-cs"/>
              </a:rPr>
              <a:t>titled Annex A</a:t>
            </a:r>
            <a:r>
              <a:rPr lang="tr-TR" sz="1200" b="0" i="0" kern="1200" dirty="0" smtClean="0">
                <a:solidFill>
                  <a:schemeClr val="tx1"/>
                </a:solidFill>
                <a:latin typeface="+mn-lt"/>
                <a:ea typeface="+mn-ea"/>
                <a:cs typeface="+mn-cs"/>
              </a:rPr>
              <a:t>”</a:t>
            </a:r>
            <a:r>
              <a:rPr lang="en-US" sz="1200" b="0" i="0" kern="1200" dirty="0" smtClean="0">
                <a:solidFill>
                  <a:schemeClr val="tx1"/>
                </a:solidFill>
                <a:latin typeface="+mn-lt"/>
                <a:ea typeface="+mn-ea"/>
                <a:cs typeface="+mn-cs"/>
              </a:rPr>
              <a:t> </a:t>
            </a:r>
            <a:endParaRPr lang="tr-TR" sz="1200" b="0" i="0" kern="1200" dirty="0" smtClean="0">
              <a:solidFill>
                <a:schemeClr val="tx1"/>
              </a:solidFill>
              <a:latin typeface="+mn-lt"/>
              <a:ea typeface="+mn-ea"/>
              <a:cs typeface="+mn-cs"/>
            </a:endParaRPr>
          </a:p>
          <a:p>
            <a:pPr>
              <a:buFontTx/>
              <a:buNone/>
            </a:pPr>
            <a:r>
              <a:rPr lang="en-US" sz="1200" b="0" i="0" kern="1200" dirty="0" smtClean="0">
                <a:solidFill>
                  <a:schemeClr val="tx1"/>
                </a:solidFill>
                <a:latin typeface="+mn-lt"/>
                <a:ea typeface="+mn-ea"/>
                <a:cs typeface="+mn-cs"/>
              </a:rPr>
              <a:t>which lists the security domains, security categories, control objectives and then the security controls. </a:t>
            </a:r>
            <a:endParaRPr lang="tr-TR" sz="1200" b="0" i="0" kern="1200" dirty="0" smtClean="0">
              <a:solidFill>
                <a:schemeClr val="tx1"/>
              </a:solidFill>
              <a:latin typeface="+mn-lt"/>
              <a:ea typeface="+mn-ea"/>
              <a:cs typeface="+mn-cs"/>
            </a:endParaRPr>
          </a:p>
          <a:p>
            <a:pPr>
              <a:buFontTx/>
              <a:buChar char="-"/>
            </a:pPr>
            <a:endParaRPr lang="tr-TR" sz="1200" b="0" i="0" kern="1200" dirty="0" smtClean="0">
              <a:solidFill>
                <a:schemeClr val="tx1"/>
              </a:solidFill>
              <a:latin typeface="+mn-lt"/>
              <a:ea typeface="+mn-ea"/>
              <a:cs typeface="+mn-cs"/>
            </a:endParaRPr>
          </a:p>
          <a:p>
            <a:pPr>
              <a:buFontTx/>
              <a:buChar char="-"/>
            </a:pPr>
            <a:r>
              <a:rPr lang="en-US" sz="1200" b="0" i="0" kern="1200" dirty="0" smtClean="0">
                <a:solidFill>
                  <a:schemeClr val="tx1"/>
                </a:solidFill>
                <a:latin typeface="+mn-lt"/>
                <a:ea typeface="+mn-ea"/>
                <a:cs typeface="+mn-cs"/>
              </a:rPr>
              <a:t>ISO 27002 addresses the same content as Annex A </a:t>
            </a:r>
            <a:endParaRPr lang="tr-TR" sz="1200" b="0" i="0" kern="1200" dirty="0" smtClean="0">
              <a:solidFill>
                <a:schemeClr val="tx1"/>
              </a:solidFill>
              <a:latin typeface="+mn-lt"/>
              <a:ea typeface="+mn-ea"/>
              <a:cs typeface="+mn-cs"/>
            </a:endParaRPr>
          </a:p>
          <a:p>
            <a:pPr>
              <a:buFontTx/>
              <a:buNone/>
            </a:pPr>
            <a:r>
              <a:rPr lang="en-US" sz="1200" b="0" i="0" kern="1200" dirty="0" smtClean="0">
                <a:solidFill>
                  <a:schemeClr val="tx1"/>
                </a:solidFill>
                <a:latin typeface="+mn-lt"/>
                <a:ea typeface="+mn-ea"/>
                <a:cs typeface="+mn-cs"/>
              </a:rPr>
              <a:t>but adds an additional section titled "Implementation Guidance" to each security control</a:t>
            </a:r>
            <a:r>
              <a:rPr lang="en-US" sz="1200" b="0" i="0" kern="1200" dirty="0" smtClean="0">
                <a:solidFill>
                  <a:schemeClr val="tx1"/>
                </a:solidFill>
                <a:latin typeface="+mn-lt"/>
                <a:ea typeface="+mn-ea"/>
                <a:cs typeface="+mn-cs"/>
              </a:rPr>
              <a:t>.</a:t>
            </a:r>
            <a:endParaRPr lang="tr-TR"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17</a:t>
            </a:fld>
            <a:endParaRPr 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i="0" kern="1200" dirty="0" smtClean="0">
                <a:solidFill>
                  <a:schemeClr val="tx1"/>
                </a:solidFill>
                <a:latin typeface="+mn-lt"/>
                <a:ea typeface="+mn-ea"/>
                <a:cs typeface="+mn-cs"/>
              </a:rPr>
              <a:t>ISO 27035</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tr-TR" sz="1200" b="0" i="0" kern="1200" dirty="0" err="1" smtClean="0">
                <a:solidFill>
                  <a:schemeClr val="tx1"/>
                </a:solidFill>
                <a:latin typeface="+mn-lt"/>
                <a:ea typeface="+mn-ea"/>
                <a:cs typeface="+mn-cs"/>
              </a:rPr>
              <a:t>This</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standard covers the processes for managing information security events, incidents and vulnerabilities.</a:t>
            </a:r>
          </a:p>
          <a:p>
            <a:r>
              <a:rPr lang="en-US" sz="1200" b="0" i="0" kern="1200" dirty="0" smtClean="0">
                <a:solidFill>
                  <a:schemeClr val="tx1"/>
                </a:solidFill>
                <a:latin typeface="+mn-lt"/>
                <a:ea typeface="+mn-ea"/>
                <a:cs typeface="+mn-cs"/>
              </a:rPr>
              <a:t>The standard expands on </a:t>
            </a:r>
            <a:r>
              <a:rPr lang="en-US" sz="1200" b="0" i="0" kern="1200" dirty="0" smtClean="0">
                <a:solidFill>
                  <a:schemeClr val="tx1"/>
                </a:solidFill>
                <a:latin typeface="+mn-lt"/>
                <a:ea typeface="+mn-ea"/>
                <a:cs typeface="+mn-cs"/>
              </a:rPr>
              <a:t>the </a:t>
            </a:r>
            <a:r>
              <a:rPr lang="en-US" sz="1200" b="0" i="0" kern="1200" dirty="0" smtClean="0">
                <a:solidFill>
                  <a:schemeClr val="tx1"/>
                </a:solidFill>
                <a:latin typeface="+mn-lt"/>
                <a:ea typeface="+mn-ea"/>
                <a:cs typeface="+mn-cs"/>
              </a:rPr>
              <a:t>information security incident management section of </a:t>
            </a:r>
            <a:r>
              <a:rPr lang="en-US" sz="1200" b="0" i="0" u="sng" kern="1200" dirty="0" smtClean="0">
                <a:solidFill>
                  <a:schemeClr val="tx1"/>
                </a:solidFill>
                <a:latin typeface="+mn-lt"/>
                <a:ea typeface="+mn-ea"/>
                <a:cs typeface="+mn-cs"/>
                <a:hlinkClick r:id="rId3"/>
              </a:rPr>
              <a:t>ISO 27002</a:t>
            </a:r>
            <a:r>
              <a:rPr lang="en-US" sz="1200" b="0" i="0" kern="1200" dirty="0" smtClean="0">
                <a:solidFill>
                  <a:schemeClr val="tx1"/>
                </a:solidFill>
                <a:latin typeface="+mn-lt"/>
                <a:ea typeface="+mn-ea"/>
                <a:cs typeface="+mn-cs"/>
              </a:rPr>
              <a:t>.</a:t>
            </a:r>
          </a:p>
          <a:p>
            <a:pPr>
              <a:buFontTx/>
              <a:buChar char="-"/>
            </a:pPr>
            <a:endParaRPr lang="tr-TR"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18</a:t>
            </a:fld>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lgn="just" defTabSz="892175">
              <a:spcAft>
                <a:spcPts val="200"/>
              </a:spcAft>
              <a:tabLst>
                <a:tab pos="358775" algn="l"/>
                <a:tab pos="892175" algn="l"/>
                <a:tab pos="1427163" algn="l"/>
              </a:tabLst>
            </a:pPr>
            <a:r>
              <a:rPr lang="tr-TR" sz="1200" b="0" dirty="0" err="1" smtClean="0">
                <a:latin typeface="Times New Roman" pitchFamily="18" charset="0"/>
                <a:cs typeface="Times New Roman" pitchFamily="18" charset="0"/>
              </a:rPr>
              <a:t>The</a:t>
            </a:r>
            <a:r>
              <a:rPr lang="tr-TR" sz="1200" b="0"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standard</a:t>
            </a:r>
            <a:r>
              <a:rPr lang="tr-TR" sz="1200" b="0" dirty="0" smtClean="0">
                <a:latin typeface="Times New Roman" pitchFamily="18" charset="0"/>
                <a:cs typeface="Times New Roman" pitchFamily="18" charset="0"/>
              </a:rPr>
              <a:t> has </a:t>
            </a:r>
            <a:r>
              <a:rPr lang="tr-TR" sz="1200" b="0" dirty="0" err="1" smtClean="0">
                <a:latin typeface="Times New Roman" pitchFamily="18" charset="0"/>
                <a:cs typeface="Times New Roman" pitchFamily="18" charset="0"/>
              </a:rPr>
              <a:t>three</a:t>
            </a:r>
            <a:r>
              <a:rPr lang="tr-TR" sz="1200" b="0"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parts</a:t>
            </a:r>
            <a:r>
              <a:rPr lang="tr-TR" sz="1200" b="0" dirty="0" smtClean="0">
                <a:latin typeface="Times New Roman" pitchFamily="18" charset="0"/>
                <a:cs typeface="Times New Roman" pitchFamily="18" charset="0"/>
              </a:rPr>
              <a:t>.</a:t>
            </a:r>
          </a:p>
          <a:p>
            <a:endParaRPr lang="en-US" sz="1200" b="0" i="0" kern="1200" dirty="0" smtClean="0">
              <a:solidFill>
                <a:schemeClr val="tx1"/>
              </a:solidFill>
              <a:latin typeface="+mn-lt"/>
              <a:ea typeface="+mn-ea"/>
              <a:cs typeface="+mn-cs"/>
            </a:endParaRPr>
          </a:p>
          <a:p>
            <a:pPr>
              <a:buFontTx/>
              <a:buChar char="-"/>
            </a:pPr>
            <a:endParaRPr lang="tr-TR"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19</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err="1" smtClean="0">
                <a:solidFill>
                  <a:schemeClr val="tx1"/>
                </a:solidFill>
                <a:latin typeface="+mn-lt"/>
                <a:ea typeface="+mn-ea"/>
                <a:cs typeface="+mn-cs"/>
              </a:rPr>
              <a:t>We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should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follow</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standard project management methodology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to</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implement</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 security capability</a:t>
            </a:r>
            <a:r>
              <a:rPr lang="tr-TR" sz="1200" kern="1200" baseline="0" dirty="0" smtClean="0">
                <a:solidFill>
                  <a:schemeClr val="tx1"/>
                </a:solidFill>
                <a:latin typeface="+mn-lt"/>
                <a:ea typeface="+mn-ea"/>
                <a:cs typeface="+mn-cs"/>
              </a:rPr>
              <a:t>.</a:t>
            </a:r>
          </a:p>
          <a:p>
            <a:endParaRPr lang="tr-TR" sz="1200" b="0" kern="1200" baseline="0" dirty="0" smtClean="0">
              <a:solidFill>
                <a:schemeClr val="tx1"/>
              </a:solidFill>
              <a:latin typeface="+mn-lt"/>
              <a:ea typeface="+mn-ea"/>
              <a:cs typeface="+mn-cs"/>
            </a:endParaRPr>
          </a:p>
          <a:p>
            <a:r>
              <a:rPr lang="tr-TR" sz="1200" b="0" kern="1200" baseline="0" dirty="0" err="1" smtClean="0">
                <a:solidFill>
                  <a:schemeClr val="tx1"/>
                </a:solidFill>
                <a:latin typeface="+mn-lt"/>
                <a:ea typeface="+mn-ea"/>
                <a:cs typeface="+mn-cs"/>
              </a:rPr>
              <a:t>So</a:t>
            </a:r>
            <a:r>
              <a:rPr lang="tr-TR" sz="1200" b="0" kern="1200" baseline="0" dirty="0" smtClean="0">
                <a:solidFill>
                  <a:schemeClr val="tx1"/>
                </a:solidFill>
                <a:latin typeface="+mn-lt"/>
                <a:ea typeface="+mn-ea"/>
                <a:cs typeface="+mn-cs"/>
              </a:rPr>
              <a:t> </a:t>
            </a:r>
            <a:r>
              <a:rPr lang="tr-TR" sz="1200" b="0" kern="1200" baseline="0" dirty="0" err="1" smtClean="0">
                <a:solidFill>
                  <a:schemeClr val="tx1"/>
                </a:solidFill>
                <a:latin typeface="+mn-lt"/>
                <a:ea typeface="+mn-ea"/>
                <a:cs typeface="+mn-cs"/>
              </a:rPr>
              <a:t>we</a:t>
            </a:r>
            <a:r>
              <a:rPr lang="tr-TR" sz="1200" b="0" kern="1200" baseline="0" dirty="0" smtClean="0">
                <a:solidFill>
                  <a:schemeClr val="tx1"/>
                </a:solidFill>
                <a:latin typeface="+mn-lt"/>
                <a:ea typeface="+mn-ea"/>
                <a:cs typeface="+mn-cs"/>
              </a:rPr>
              <a:t> can </a:t>
            </a:r>
            <a:r>
              <a:rPr lang="en-US" sz="1200" b="0" kern="1200" baseline="0" dirty="0" smtClean="0">
                <a:solidFill>
                  <a:schemeClr val="tx1"/>
                </a:solidFill>
                <a:latin typeface="+mn-lt"/>
                <a:ea typeface="+mn-ea"/>
                <a:cs typeface="+mn-cs"/>
              </a:rPr>
              <a:t>keep control of budget, </a:t>
            </a:r>
            <a:r>
              <a:rPr lang="en-US" sz="1200" b="0" kern="1200" baseline="0" dirty="0" smtClean="0">
                <a:solidFill>
                  <a:schemeClr val="tx1"/>
                </a:solidFill>
                <a:latin typeface="+mn-lt"/>
                <a:ea typeface="+mn-ea"/>
                <a:cs typeface="+mn-cs"/>
              </a:rPr>
              <a:t>deliverables, </a:t>
            </a:r>
            <a:r>
              <a:rPr lang="en-US" sz="1200" b="0" kern="1200" baseline="0" dirty="0" smtClean="0">
                <a:solidFill>
                  <a:schemeClr val="tx1"/>
                </a:solidFill>
                <a:latin typeface="+mn-lt"/>
                <a:ea typeface="+mn-ea"/>
                <a:cs typeface="+mn-cs"/>
              </a:rPr>
              <a:t>and </a:t>
            </a:r>
            <a:r>
              <a:rPr lang="en-US" sz="1200" b="0" kern="1200" baseline="0" dirty="0" smtClean="0">
                <a:solidFill>
                  <a:schemeClr val="tx1"/>
                </a:solidFill>
                <a:latin typeface="+mn-lt"/>
                <a:ea typeface="+mn-ea"/>
                <a:cs typeface="+mn-cs"/>
              </a:rPr>
              <a:t>outcomes</a:t>
            </a:r>
            <a:r>
              <a:rPr lang="tr-TR" sz="1200" b="0" kern="1200" baseline="0" dirty="0" smtClean="0">
                <a:solidFill>
                  <a:schemeClr val="tx1"/>
                </a:solidFill>
                <a:latin typeface="+mn-lt"/>
                <a:ea typeface="+mn-ea"/>
                <a:cs typeface="+mn-cs"/>
              </a:rPr>
              <a:t>.</a:t>
            </a:r>
            <a:endParaRPr lang="tr-TR" sz="1200" b="0" kern="1200" baseline="0" dirty="0" smtClean="0">
              <a:solidFill>
                <a:schemeClr val="tx1"/>
              </a:solidFill>
              <a:latin typeface="+mn-lt"/>
              <a:ea typeface="+mn-ea"/>
              <a:cs typeface="+mn-cs"/>
            </a:endParaRPr>
          </a:p>
          <a:p>
            <a:endParaRPr lang="tr-TR" sz="1200" b="0" kern="1200" baseline="0" dirty="0" smtClean="0">
              <a:solidFill>
                <a:schemeClr val="tx1"/>
              </a:solidFill>
              <a:latin typeface="+mn-lt"/>
              <a:ea typeface="+mn-ea"/>
              <a:cs typeface="+mn-cs"/>
            </a:endParaRPr>
          </a:p>
          <a:p>
            <a:r>
              <a:rPr lang="tr-TR" sz="1200" b="1" kern="1200" baseline="0" dirty="0" err="1" smtClean="0">
                <a:solidFill>
                  <a:schemeClr val="tx1"/>
                </a:solidFill>
                <a:latin typeface="+mn-lt"/>
                <a:ea typeface="+mn-ea"/>
                <a:cs typeface="+mn-cs"/>
              </a:rPr>
              <a:t>For</a:t>
            </a:r>
            <a:r>
              <a:rPr lang="tr-TR" sz="1200" b="1" kern="1200" baseline="0" dirty="0" smtClean="0">
                <a:solidFill>
                  <a:schemeClr val="tx1"/>
                </a:solidFill>
                <a:latin typeface="+mn-lt"/>
                <a:ea typeface="+mn-ea"/>
                <a:cs typeface="+mn-cs"/>
              </a:rPr>
              <a:t> </a:t>
            </a:r>
            <a:r>
              <a:rPr lang="tr-TR" sz="1200" b="1" kern="1200" baseline="0" dirty="0" err="1" smtClean="0">
                <a:solidFill>
                  <a:schemeClr val="tx1"/>
                </a:solidFill>
                <a:latin typeface="+mn-lt"/>
                <a:ea typeface="+mn-ea"/>
                <a:cs typeface="+mn-cs"/>
              </a:rPr>
              <a:t>security</a:t>
            </a:r>
            <a:r>
              <a:rPr lang="tr-TR" sz="1200" b="1" kern="1200" baseline="0" dirty="0" smtClean="0">
                <a:solidFill>
                  <a:schemeClr val="tx1"/>
                </a:solidFill>
                <a:latin typeface="+mn-lt"/>
                <a:ea typeface="+mn-ea"/>
                <a:cs typeface="+mn-cs"/>
              </a:rPr>
              <a:t> </a:t>
            </a:r>
            <a:r>
              <a:rPr lang="tr-TR" sz="1200" b="1" kern="1200" baseline="0" dirty="0" err="1" smtClean="0">
                <a:solidFill>
                  <a:schemeClr val="tx1"/>
                </a:solidFill>
                <a:latin typeface="+mn-lt"/>
                <a:ea typeface="+mn-ea"/>
                <a:cs typeface="+mn-cs"/>
              </a:rPr>
              <a:t>capability</a:t>
            </a:r>
            <a:r>
              <a:rPr lang="tr-TR" sz="1200" b="1" kern="1200" baseline="0" dirty="0" smtClean="0">
                <a:solidFill>
                  <a:schemeClr val="tx1"/>
                </a:solidFill>
                <a:latin typeface="+mn-lt"/>
                <a:ea typeface="+mn-ea"/>
                <a:cs typeface="+mn-cs"/>
              </a:rPr>
              <a:t> </a:t>
            </a:r>
            <a:r>
              <a:rPr lang="tr-TR" sz="1200" b="1" kern="1200" baseline="0" dirty="0" err="1" smtClean="0">
                <a:solidFill>
                  <a:schemeClr val="tx1"/>
                </a:solidFill>
                <a:latin typeface="+mn-lt"/>
                <a:ea typeface="+mn-ea"/>
                <a:cs typeface="+mn-cs"/>
              </a:rPr>
              <a:t>we</a:t>
            </a:r>
            <a:r>
              <a:rPr lang="tr-TR" sz="1200" b="1" kern="1200" baseline="0" dirty="0" smtClean="0">
                <a:solidFill>
                  <a:schemeClr val="tx1"/>
                </a:solidFill>
                <a:latin typeface="+mn-lt"/>
                <a:ea typeface="+mn-ea"/>
                <a:cs typeface="+mn-cs"/>
              </a:rPr>
              <a:t> </a:t>
            </a:r>
            <a:r>
              <a:rPr lang="tr-TR" sz="1200" b="1" kern="1200" baseline="0" dirty="0" err="1" smtClean="0">
                <a:solidFill>
                  <a:schemeClr val="tx1"/>
                </a:solidFill>
                <a:latin typeface="+mn-lt"/>
                <a:ea typeface="+mn-ea"/>
                <a:cs typeface="+mn-cs"/>
              </a:rPr>
              <a:t>have</a:t>
            </a:r>
            <a:r>
              <a:rPr lang="tr-TR" sz="1200" b="1" kern="1200" baseline="0" dirty="0" smtClean="0">
                <a:solidFill>
                  <a:schemeClr val="tx1"/>
                </a:solidFill>
                <a:latin typeface="+mn-lt"/>
                <a:ea typeface="+mn-ea"/>
                <a:cs typeface="+mn-cs"/>
              </a:rPr>
              <a:t> </a:t>
            </a:r>
            <a:r>
              <a:rPr lang="tr-TR" sz="1200" b="1" kern="1200" baseline="0" dirty="0" err="1" smtClean="0">
                <a:solidFill>
                  <a:schemeClr val="tx1"/>
                </a:solidFill>
                <a:latin typeface="+mn-lt"/>
                <a:ea typeface="+mn-ea"/>
                <a:cs typeface="+mn-cs"/>
              </a:rPr>
              <a:t>to</a:t>
            </a:r>
            <a:r>
              <a:rPr lang="tr-TR" sz="1200" b="1" kern="1200" baseline="0" dirty="0" smtClean="0">
                <a:solidFill>
                  <a:schemeClr val="tx1"/>
                </a:solidFill>
                <a:latin typeface="+mn-lt"/>
                <a:ea typeface="+mn-ea"/>
                <a:cs typeface="+mn-cs"/>
              </a:rPr>
              <a:t> </a:t>
            </a:r>
            <a:r>
              <a:rPr lang="tr-TR" sz="1200" b="1" kern="1200" baseline="0" dirty="0" err="1" smtClean="0">
                <a:solidFill>
                  <a:schemeClr val="tx1"/>
                </a:solidFill>
                <a:latin typeface="+mn-lt"/>
                <a:ea typeface="+mn-ea"/>
                <a:cs typeface="+mn-cs"/>
              </a:rPr>
              <a:t>create</a:t>
            </a:r>
            <a:r>
              <a:rPr lang="tr-TR" sz="1200" b="1" kern="1200" baseline="0" dirty="0" smtClean="0">
                <a:solidFill>
                  <a:schemeClr val="tx1"/>
                </a:solidFill>
                <a:latin typeface="+mn-lt"/>
                <a:ea typeface="+mn-ea"/>
                <a:cs typeface="+mn-cs"/>
              </a:rPr>
              <a:t> </a:t>
            </a:r>
            <a:r>
              <a:rPr lang="tr-TR" sz="1200" b="1" kern="1200" baseline="0" dirty="0" err="1" smtClean="0">
                <a:solidFill>
                  <a:schemeClr val="tx1"/>
                </a:solidFill>
                <a:latin typeface="+mn-lt"/>
                <a:ea typeface="+mn-ea"/>
                <a:cs typeface="+mn-cs"/>
              </a:rPr>
              <a:t>our</a:t>
            </a:r>
            <a:r>
              <a:rPr lang="tr-TR" sz="1200" b="1" kern="1200" baseline="0" dirty="0" smtClean="0">
                <a:solidFill>
                  <a:schemeClr val="tx1"/>
                </a:solidFill>
                <a:latin typeface="+mn-lt"/>
                <a:ea typeface="+mn-ea"/>
                <a:cs typeface="+mn-cs"/>
              </a:rPr>
              <a:t> </a:t>
            </a:r>
            <a:r>
              <a:rPr lang="tr-TR" sz="1200" b="1" kern="1200" baseline="0" dirty="0" err="1" smtClean="0">
                <a:solidFill>
                  <a:schemeClr val="tx1"/>
                </a:solidFill>
                <a:latin typeface="+mn-lt"/>
                <a:ea typeface="+mn-ea"/>
                <a:cs typeface="+mn-cs"/>
              </a:rPr>
              <a:t>strategy</a:t>
            </a:r>
            <a:r>
              <a:rPr lang="tr-TR" sz="1200" b="1" kern="1200" baseline="0" dirty="0" smtClean="0">
                <a:solidFill>
                  <a:schemeClr val="tx1"/>
                </a:solidFill>
                <a:latin typeface="+mn-lt"/>
                <a:ea typeface="+mn-ea"/>
                <a:cs typeface="+mn-cs"/>
              </a:rPr>
              <a:t> </a:t>
            </a:r>
            <a:r>
              <a:rPr lang="tr-TR" sz="1200" b="1" kern="1200" baseline="0" dirty="0" err="1" smtClean="0">
                <a:solidFill>
                  <a:schemeClr val="tx1"/>
                </a:solidFill>
                <a:latin typeface="+mn-lt"/>
                <a:ea typeface="+mn-ea"/>
                <a:cs typeface="+mn-cs"/>
              </a:rPr>
              <a:t>first</a:t>
            </a:r>
            <a:r>
              <a:rPr lang="tr-TR" sz="1200" b="1" kern="1200" baseline="0" dirty="0" smtClean="0">
                <a:solidFill>
                  <a:schemeClr val="tx1"/>
                </a:solidFill>
                <a:latin typeface="+mn-lt"/>
                <a:ea typeface="+mn-ea"/>
                <a:cs typeface="+mn-cs"/>
              </a:rPr>
              <a:t>.</a:t>
            </a:r>
          </a:p>
          <a:p>
            <a:endParaRPr lang="tr-TR" sz="1200" b="0" kern="1200" baseline="0" dirty="0" smtClean="0">
              <a:solidFill>
                <a:schemeClr val="tx1"/>
              </a:solidFill>
              <a:latin typeface="+mn-lt"/>
              <a:ea typeface="+mn-ea"/>
              <a:cs typeface="+mn-cs"/>
            </a:endParaRPr>
          </a:p>
          <a:p>
            <a:r>
              <a:rPr lang="tr-TR" sz="1200" i="0" kern="1200" baseline="0" dirty="0" err="1" smtClean="0">
                <a:solidFill>
                  <a:schemeClr val="tx1"/>
                </a:solidFill>
                <a:latin typeface="+mn-lt"/>
                <a:ea typeface="+mn-ea"/>
                <a:cs typeface="+mn-cs"/>
              </a:rPr>
              <a:t>St</a:t>
            </a:r>
            <a:r>
              <a:rPr lang="en-US" sz="1200" i="0" kern="1200" baseline="0" dirty="0" err="1" smtClean="0">
                <a:solidFill>
                  <a:schemeClr val="tx1"/>
                </a:solidFill>
                <a:latin typeface="+mn-lt"/>
                <a:ea typeface="+mn-ea"/>
                <a:cs typeface="+mn-cs"/>
              </a:rPr>
              <a:t>rategy</a:t>
            </a:r>
            <a:r>
              <a:rPr lang="en-US" sz="1200" i="0" kern="1200" baseline="0" dirty="0" smtClean="0">
                <a:solidFill>
                  <a:schemeClr val="tx1"/>
                </a:solidFill>
                <a:latin typeface="+mn-lt"/>
                <a:ea typeface="+mn-ea"/>
                <a:cs typeface="+mn-cs"/>
              </a:rPr>
              <a:t> is used to describe the way the business will grow or develop over a</a:t>
            </a:r>
            <a:r>
              <a:rPr lang="tr-TR" sz="1200" i="0" kern="1200" baseline="0" dirty="0" smtClean="0">
                <a:solidFill>
                  <a:schemeClr val="tx1"/>
                </a:solidFill>
                <a:latin typeface="+mn-lt"/>
                <a:ea typeface="+mn-ea"/>
                <a:cs typeface="+mn-cs"/>
              </a:rPr>
              <a:t> </a:t>
            </a:r>
            <a:r>
              <a:rPr lang="en-US" sz="1200" i="0" kern="1200" baseline="0" dirty="0" smtClean="0">
                <a:solidFill>
                  <a:schemeClr val="tx1"/>
                </a:solidFill>
                <a:latin typeface="+mn-lt"/>
                <a:ea typeface="+mn-ea"/>
                <a:cs typeface="+mn-cs"/>
              </a:rPr>
              <a:t>long period of time with a number of specific targets it wants to achieve</a:t>
            </a:r>
            <a:r>
              <a:rPr lang="tr-TR" sz="1200" i="0" kern="1200" baseline="0" dirty="0" smtClean="0">
                <a:solidFill>
                  <a:schemeClr val="tx1"/>
                </a:solidFill>
                <a:latin typeface="+mn-lt"/>
                <a:ea typeface="+mn-ea"/>
                <a:cs typeface="+mn-cs"/>
              </a:rPr>
              <a:t>.</a:t>
            </a:r>
          </a:p>
          <a:p>
            <a:endParaRPr lang="tr-TR" sz="1200" b="0" i="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Security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strategy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determines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high-level plans </a:t>
            </a:r>
            <a:r>
              <a:rPr lang="tr-TR" sz="1200" kern="1200" baseline="0" dirty="0" err="1" smtClean="0">
                <a:solidFill>
                  <a:schemeClr val="tx1"/>
                </a:solidFill>
                <a:latin typeface="+mn-lt"/>
                <a:ea typeface="+mn-ea"/>
                <a:cs typeface="+mn-cs"/>
              </a:rPr>
              <a:t>to</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improve security posture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over</a:t>
            </a:r>
            <a:r>
              <a:rPr lang="tr-TR" sz="1200" kern="1200" baseline="0" dirty="0" smtClean="0">
                <a:solidFill>
                  <a:schemeClr val="tx1"/>
                </a:solidFill>
                <a:latin typeface="+mn-lt"/>
                <a:ea typeface="+mn-ea"/>
                <a:cs typeface="+mn-cs"/>
              </a:rPr>
              <a:t> </a:t>
            </a:r>
            <a:r>
              <a:rPr lang="tr-TR" sz="1200" kern="1200" baseline="0" dirty="0" smtClean="0">
                <a:solidFill>
                  <a:schemeClr val="tx1"/>
                </a:solidFill>
                <a:latin typeface="+mn-lt"/>
                <a:ea typeface="+mn-ea"/>
                <a:cs typeface="+mn-cs"/>
              </a:rPr>
              <a:t>a </a:t>
            </a:r>
            <a:r>
              <a:rPr lang="tr-TR" sz="1200" kern="1200" baseline="0" dirty="0" err="1" smtClean="0">
                <a:solidFill>
                  <a:schemeClr val="tx1"/>
                </a:solidFill>
                <a:latin typeface="+mn-lt"/>
                <a:ea typeface="+mn-ea"/>
                <a:cs typeface="+mn-cs"/>
              </a:rPr>
              <a:t>defined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timeframe</a:t>
            </a:r>
            <a:r>
              <a:rPr lang="tr-TR" sz="1200" kern="1200" baseline="0" dirty="0" smtClean="0">
                <a:solidFill>
                  <a:schemeClr val="tx1"/>
                </a:solidFill>
                <a:latin typeface="+mn-lt"/>
                <a:ea typeface="+mn-ea"/>
                <a:cs typeface="+mn-cs"/>
              </a:rPr>
              <a:t>.</a:t>
            </a:r>
          </a:p>
          <a:p>
            <a:endParaRPr lang="tr-TR" sz="1200" b="0" i="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S</a:t>
            </a:r>
            <a:r>
              <a:rPr lang="en-US" sz="1200" kern="1200" baseline="0" dirty="0" err="1" smtClean="0">
                <a:solidFill>
                  <a:schemeClr val="tx1"/>
                </a:solidFill>
                <a:latin typeface="+mn-lt"/>
                <a:ea typeface="+mn-ea"/>
                <a:cs typeface="+mn-cs"/>
              </a:rPr>
              <a:t>ecurity</a:t>
            </a:r>
            <a:r>
              <a:rPr lang="en-US" sz="1200" kern="1200" baseline="0" dirty="0" smtClean="0">
                <a:solidFill>
                  <a:schemeClr val="tx1"/>
                </a:solidFill>
                <a:latin typeface="+mn-lt"/>
                <a:ea typeface="+mn-ea"/>
                <a:cs typeface="+mn-cs"/>
              </a:rPr>
              <a:t> strategy</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must be realistic to influence the business to invest money</a:t>
            </a:r>
            <a:r>
              <a:rPr lang="tr-TR" sz="1200" kern="1200" baseline="0" dirty="0" smtClean="0">
                <a:solidFill>
                  <a:schemeClr val="tx1"/>
                </a:solidFill>
                <a:latin typeface="+mn-lt"/>
                <a:ea typeface="+mn-ea"/>
                <a:cs typeface="+mn-cs"/>
              </a:rPr>
              <a:t>,</a:t>
            </a:r>
          </a:p>
          <a:p>
            <a:endParaRPr lang="tr-TR" sz="1200" b="0" i="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must</a:t>
            </a:r>
            <a:r>
              <a:rPr lang="tr-TR" sz="1200" kern="1200" baseline="0" dirty="0" smtClean="0">
                <a:solidFill>
                  <a:schemeClr val="tx1"/>
                </a:solidFill>
                <a:latin typeface="+mn-lt"/>
                <a:ea typeface="+mn-ea"/>
                <a:cs typeface="+mn-cs"/>
              </a:rPr>
              <a:t> be </a:t>
            </a:r>
            <a:r>
              <a:rPr lang="tr-TR" sz="1200" kern="1200" baseline="0" dirty="0" err="1" smtClean="0">
                <a:solidFill>
                  <a:schemeClr val="tx1"/>
                </a:solidFill>
                <a:latin typeface="+mn-lt"/>
                <a:ea typeface="+mn-ea"/>
                <a:cs typeface="+mn-cs"/>
              </a:rPr>
              <a:t>aligned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with</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implementation</a:t>
            </a:r>
            <a:r>
              <a:rPr lang="tr-TR" sz="1200" kern="1200" baseline="0" dirty="0" smtClean="0">
                <a:solidFill>
                  <a:schemeClr val="tx1"/>
                </a:solidFill>
                <a:latin typeface="+mn-lt"/>
                <a:ea typeface="+mn-ea"/>
                <a:cs typeface="+mn-cs"/>
              </a:rPr>
              <a:t> program, </a:t>
            </a:r>
          </a:p>
          <a:p>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must</a:t>
            </a:r>
            <a:r>
              <a:rPr lang="tr-TR" sz="1200" kern="1200" baseline="0" dirty="0" smtClean="0">
                <a:solidFill>
                  <a:schemeClr val="tx1"/>
                </a:solidFill>
                <a:latin typeface="+mn-lt"/>
                <a:ea typeface="+mn-ea"/>
                <a:cs typeface="+mn-cs"/>
              </a:rPr>
              <a:t> be </a:t>
            </a:r>
            <a:r>
              <a:rPr lang="tr-TR" sz="1200" kern="1200" baseline="0" dirty="0" err="1" smtClean="0">
                <a:solidFill>
                  <a:schemeClr val="tx1"/>
                </a:solidFill>
                <a:latin typeface="+mn-lt"/>
                <a:ea typeface="+mn-ea"/>
                <a:cs typeface="+mn-cs"/>
              </a:rPr>
              <a:t>implemented</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step-by-step toward long-term objectives</a:t>
            </a:r>
            <a:r>
              <a:rPr lang="tr-TR" sz="1200" kern="1200" baseline="0" dirty="0" smtClean="0">
                <a:solidFill>
                  <a:schemeClr val="tx1"/>
                </a:solidFill>
                <a:latin typeface="+mn-lt"/>
                <a:ea typeface="+mn-ea"/>
                <a:cs typeface="+mn-cs"/>
              </a:rPr>
              <a:t>,</a:t>
            </a:r>
          </a:p>
          <a:p>
            <a:endParaRPr lang="tr-TR" sz="1200" b="0" i="0" kern="1200" baseline="0" dirty="0" smtClean="0">
              <a:solidFill>
                <a:schemeClr val="tx1"/>
              </a:solidFill>
              <a:latin typeface="+mn-lt"/>
              <a:ea typeface="+mn-ea"/>
              <a:cs typeface="+mn-cs"/>
            </a:endParaRPr>
          </a:p>
          <a:p>
            <a:r>
              <a:rPr lang="tr-TR" sz="1200" i="0" kern="1200" baseline="0" dirty="0" smtClean="0">
                <a:solidFill>
                  <a:schemeClr val="tx1"/>
                </a:solidFill>
                <a:latin typeface="+mn-lt"/>
                <a:ea typeface="+mn-ea"/>
                <a:cs typeface="+mn-cs"/>
              </a:rPr>
              <a:t>- </a:t>
            </a:r>
            <a:r>
              <a:rPr lang="en-US" sz="1200" i="0" kern="1200" baseline="0" dirty="0" smtClean="0">
                <a:solidFill>
                  <a:schemeClr val="tx1"/>
                </a:solidFill>
                <a:latin typeface="+mn-lt"/>
                <a:ea typeface="+mn-ea"/>
                <a:cs typeface="+mn-cs"/>
              </a:rPr>
              <a:t>your strategy should be visionary</a:t>
            </a:r>
            <a:r>
              <a:rPr lang="tr-TR" sz="1200" i="0" kern="1200" baseline="0" dirty="0" smtClean="0">
                <a:solidFill>
                  <a:schemeClr val="tx1"/>
                </a:solidFill>
                <a:latin typeface="+mn-lt"/>
                <a:ea typeface="+mn-ea"/>
                <a:cs typeface="+mn-cs"/>
              </a:rPr>
              <a:t> </a:t>
            </a:r>
            <a:r>
              <a:rPr lang="tr-TR" sz="1200" i="0" kern="1200" baseline="0" dirty="0" err="1" smtClean="0">
                <a:solidFill>
                  <a:schemeClr val="tx1"/>
                </a:solidFill>
                <a:latin typeface="+mn-lt"/>
                <a:ea typeface="+mn-ea"/>
                <a:cs typeface="+mn-cs"/>
              </a:rPr>
              <a:t>and</a:t>
            </a:r>
            <a:r>
              <a:rPr lang="tr-TR" sz="1200" i="0" kern="1200" baseline="0" dirty="0" smtClean="0">
                <a:solidFill>
                  <a:schemeClr val="tx1"/>
                </a:solidFill>
                <a:latin typeface="+mn-lt"/>
                <a:ea typeface="+mn-ea"/>
                <a:cs typeface="+mn-cs"/>
              </a:rPr>
              <a:t> </a:t>
            </a:r>
            <a:r>
              <a:rPr lang="tr-TR" sz="1200" i="0" kern="1200" baseline="0" dirty="0" err="1" smtClean="0">
                <a:solidFill>
                  <a:schemeClr val="tx1"/>
                </a:solidFill>
                <a:latin typeface="+mn-lt"/>
                <a:ea typeface="+mn-ea"/>
                <a:cs typeface="+mn-cs"/>
              </a:rPr>
              <a:t>must</a:t>
            </a:r>
            <a:r>
              <a:rPr lang="tr-TR" sz="1200" i="0" kern="1200" baseline="0" dirty="0" smtClean="0">
                <a:solidFill>
                  <a:schemeClr val="tx1"/>
                </a:solidFill>
                <a:latin typeface="+mn-lt"/>
                <a:ea typeface="+mn-ea"/>
                <a:cs typeface="+mn-cs"/>
              </a:rPr>
              <a:t> be </a:t>
            </a:r>
            <a:r>
              <a:rPr lang="tr-TR" sz="1200" i="0" kern="1200" baseline="0" dirty="0" err="1" smtClean="0">
                <a:solidFill>
                  <a:schemeClr val="tx1"/>
                </a:solidFill>
                <a:latin typeface="+mn-lt"/>
                <a:ea typeface="+mn-ea"/>
                <a:cs typeface="+mn-cs"/>
              </a:rPr>
              <a:t>written</a:t>
            </a:r>
            <a:r>
              <a:rPr lang="tr-TR" sz="1200" i="0" kern="1200" baseline="0" dirty="0" smtClean="0">
                <a:solidFill>
                  <a:schemeClr val="tx1"/>
                </a:solidFill>
                <a:latin typeface="+mn-lt"/>
                <a:ea typeface="+mn-ea"/>
                <a:cs typeface="+mn-cs"/>
              </a:rPr>
              <a:t> in </a:t>
            </a:r>
            <a:r>
              <a:rPr lang="tr-TR" sz="1200" i="0" kern="1200" baseline="0" dirty="0" err="1" smtClean="0">
                <a:solidFill>
                  <a:schemeClr val="tx1"/>
                </a:solidFill>
                <a:latin typeface="+mn-lt"/>
                <a:ea typeface="+mn-ea"/>
                <a:cs typeface="+mn-cs"/>
              </a:rPr>
              <a:t>plain</a:t>
            </a:r>
            <a:r>
              <a:rPr lang="tr-TR" sz="1200" i="0" kern="1200" baseline="0" dirty="0" smtClean="0">
                <a:solidFill>
                  <a:schemeClr val="tx1"/>
                </a:solidFill>
                <a:latin typeface="+mn-lt"/>
                <a:ea typeface="+mn-ea"/>
                <a:cs typeface="+mn-cs"/>
              </a:rPr>
              <a:t>, </a:t>
            </a:r>
            <a:r>
              <a:rPr lang="tr-TR" sz="1200" i="0" kern="1200" baseline="0" dirty="0" err="1" smtClean="0">
                <a:solidFill>
                  <a:schemeClr val="tx1"/>
                </a:solidFill>
                <a:latin typeface="+mn-lt"/>
                <a:ea typeface="+mn-ea"/>
                <a:cs typeface="+mn-cs"/>
              </a:rPr>
              <a:t>non</a:t>
            </a:r>
            <a:r>
              <a:rPr lang="tr-TR" sz="1200" i="0" kern="1200" baseline="0" dirty="0" smtClean="0">
                <a:solidFill>
                  <a:schemeClr val="tx1"/>
                </a:solidFill>
                <a:latin typeface="+mn-lt"/>
                <a:ea typeface="+mn-ea"/>
                <a:cs typeface="+mn-cs"/>
              </a:rPr>
              <a:t>-</a:t>
            </a:r>
            <a:r>
              <a:rPr lang="tr-TR" sz="1200" i="0" kern="1200" baseline="0" dirty="0" err="1" smtClean="0">
                <a:solidFill>
                  <a:schemeClr val="tx1"/>
                </a:solidFill>
                <a:latin typeface="+mn-lt"/>
                <a:ea typeface="+mn-ea"/>
                <a:cs typeface="+mn-cs"/>
              </a:rPr>
              <a:t>technical</a:t>
            </a:r>
            <a:r>
              <a:rPr lang="tr-TR" sz="1200" i="0" kern="1200" baseline="0" dirty="0" smtClean="0">
                <a:solidFill>
                  <a:schemeClr val="tx1"/>
                </a:solidFill>
                <a:latin typeface="+mn-lt"/>
                <a:ea typeface="+mn-ea"/>
                <a:cs typeface="+mn-cs"/>
              </a:rPr>
              <a:t> </a:t>
            </a:r>
            <a:r>
              <a:rPr lang="tr-TR" sz="1200" i="0" kern="1200" baseline="0" dirty="0" err="1" smtClean="0">
                <a:solidFill>
                  <a:schemeClr val="tx1"/>
                </a:solidFill>
                <a:latin typeface="+mn-lt"/>
                <a:ea typeface="+mn-ea"/>
                <a:cs typeface="+mn-cs"/>
              </a:rPr>
              <a:t>language</a:t>
            </a:r>
            <a:r>
              <a:rPr lang="tr-TR" sz="1200" i="0" kern="1200" baseline="0" dirty="0" smtClean="0">
                <a:solidFill>
                  <a:schemeClr val="tx1"/>
                </a:solidFill>
                <a:latin typeface="+mn-lt"/>
                <a:ea typeface="+mn-ea"/>
                <a:cs typeface="+mn-cs"/>
              </a:rPr>
              <a:t>, </a:t>
            </a:r>
            <a:r>
              <a:rPr lang="tr-TR" sz="1200" i="0" kern="1200" baseline="0" dirty="0" err="1" smtClean="0">
                <a:solidFill>
                  <a:schemeClr val="tx1"/>
                </a:solidFill>
                <a:latin typeface="+mn-lt"/>
                <a:ea typeface="+mn-ea"/>
                <a:cs typeface="+mn-cs"/>
              </a:rPr>
              <a:t>and</a:t>
            </a:r>
            <a:r>
              <a:rPr lang="tr-TR" sz="1200" i="0" kern="1200" baseline="0" dirty="0" smtClean="0">
                <a:solidFill>
                  <a:schemeClr val="tx1"/>
                </a:solidFill>
                <a:latin typeface="+mn-lt"/>
                <a:ea typeface="+mn-ea"/>
                <a:cs typeface="+mn-cs"/>
              </a:rPr>
              <a:t> </a:t>
            </a:r>
            <a:r>
              <a:rPr lang="tr-TR" sz="1200" i="0" kern="1200" baseline="0" dirty="0" err="1" smtClean="0">
                <a:solidFill>
                  <a:schemeClr val="tx1"/>
                </a:solidFill>
                <a:latin typeface="+mn-lt"/>
                <a:ea typeface="+mn-ea"/>
                <a:cs typeface="+mn-cs"/>
              </a:rPr>
              <a:t>simply</a:t>
            </a:r>
            <a:r>
              <a:rPr lang="tr-TR" sz="1200" i="0" kern="1200" baseline="0" dirty="0" smtClean="0">
                <a:solidFill>
                  <a:schemeClr val="tx1"/>
                </a:solidFill>
                <a:latin typeface="+mn-lt"/>
                <a:ea typeface="+mn-ea"/>
                <a:cs typeface="+mn-cs"/>
              </a:rPr>
              <a:t>.</a:t>
            </a:r>
            <a:endParaRPr lang="tr-TR" sz="1200" b="0" i="0" baseline="0" dirty="0" smtClean="0">
              <a:latin typeface="Times New Roman" pitchFamily="18" charset="0"/>
              <a:cs typeface="Times New Roman" pitchFamily="18" charset="0"/>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2</a:t>
            </a:fld>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b="1" i="0" kern="1200" dirty="0" smtClean="0">
                <a:solidFill>
                  <a:schemeClr val="tx1"/>
                </a:solidFill>
                <a:latin typeface="+mn-lt"/>
                <a:ea typeface="+mn-ea"/>
                <a:cs typeface="+mn-cs"/>
              </a:rPr>
              <a:t>Part 1: Principles of incident management</a:t>
            </a:r>
          </a:p>
          <a:p>
            <a:r>
              <a:rPr lang="en-US" sz="1200" b="0" i="0" kern="1200" dirty="0" smtClean="0">
                <a:solidFill>
                  <a:schemeClr val="tx1"/>
                </a:solidFill>
                <a:latin typeface="+mn-lt"/>
                <a:ea typeface="+mn-ea"/>
                <a:cs typeface="+mn-cs"/>
              </a:rPr>
              <a:t>It describes an information security incident management process consisting of five phases, and says how to improve incident management.</a:t>
            </a:r>
            <a:endParaRPr lang="tr-TR" sz="1200" b="0" i="0" kern="1200" dirty="0" smtClean="0">
              <a:solidFill>
                <a:schemeClr val="tx1"/>
              </a:solidFill>
              <a:latin typeface="+mn-lt"/>
              <a:ea typeface="+mn-ea"/>
              <a:cs typeface="+mn-cs"/>
            </a:endParaRP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the incident management process is described in five </a:t>
            </a:r>
            <a:r>
              <a:rPr lang="en-US" sz="1200" b="0" i="0" kern="1200" dirty="0" smtClean="0">
                <a:solidFill>
                  <a:schemeClr val="tx1"/>
                </a:solidFill>
                <a:latin typeface="+mn-lt"/>
                <a:ea typeface="+mn-ea"/>
                <a:cs typeface="+mn-cs"/>
              </a:rPr>
              <a:t>phases</a:t>
            </a:r>
            <a:r>
              <a:rPr lang="tr-TR" sz="1200" b="0" i="0" kern="1200" baseline="0" dirty="0" smtClean="0">
                <a:solidFill>
                  <a:schemeClr val="tx1"/>
                </a:solidFill>
                <a:latin typeface="+mn-lt"/>
                <a:ea typeface="+mn-ea"/>
                <a:cs typeface="+mn-cs"/>
              </a:rPr>
              <a:t>.</a:t>
            </a:r>
            <a:endParaRPr lang="en-US" sz="1200" b="0" i="0" kern="1200" dirty="0" smtClean="0">
              <a:solidFill>
                <a:schemeClr val="tx1"/>
              </a:solidFill>
              <a:latin typeface="+mn-lt"/>
              <a:ea typeface="+mn-ea"/>
              <a:cs typeface="+mn-cs"/>
            </a:endParaRPr>
          </a:p>
          <a:p>
            <a:pPr>
              <a:buFontTx/>
              <a:buChar char="-"/>
            </a:pPr>
            <a:endParaRPr lang="tr-TR"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20</a:t>
            </a:fld>
            <a:endParaRPr 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b="1" dirty="0" smtClean="0">
                <a:solidFill>
                  <a:srgbClr val="FF0000"/>
                </a:solidFill>
                <a:latin typeface="Times New Roman" pitchFamily="18" charset="0"/>
                <a:cs typeface="Times New Roman" pitchFamily="18" charset="0"/>
              </a:rPr>
              <a:t>Part 2: Guidelines </a:t>
            </a:r>
            <a:r>
              <a:rPr lang="en-US" sz="1200" b="1" dirty="0" smtClean="0">
                <a:solidFill>
                  <a:srgbClr val="FF0000"/>
                </a:solidFill>
                <a:latin typeface="Times New Roman" pitchFamily="18" charset="0"/>
                <a:cs typeface="Times New Roman" pitchFamily="18" charset="0"/>
              </a:rPr>
              <a:t>to </a:t>
            </a:r>
            <a:r>
              <a:rPr lang="en-US" sz="1200" b="1" dirty="0" smtClean="0">
                <a:solidFill>
                  <a:srgbClr val="FF0000"/>
                </a:solidFill>
                <a:latin typeface="Times New Roman" pitchFamily="18" charset="0"/>
                <a:cs typeface="Times New Roman" pitchFamily="18" charset="0"/>
              </a:rPr>
              <a:t>plan and prepare for incident response</a:t>
            </a:r>
            <a:endParaRPr lang="tr-TR" sz="1200" b="1" i="0" kern="1200" dirty="0" smtClean="0">
              <a:solidFill>
                <a:schemeClr val="tx1"/>
              </a:solidFill>
              <a:latin typeface="+mn-lt"/>
              <a:ea typeface="+mn-ea"/>
              <a:cs typeface="+mn-cs"/>
            </a:endParaRPr>
          </a:p>
          <a:p>
            <a:r>
              <a:rPr lang="tr-TR" sz="1200" b="0" i="0" kern="1200" dirty="0" smtClean="0">
                <a:solidFill>
                  <a:schemeClr val="tx1"/>
                </a:solidFill>
                <a:latin typeface="+mn-lt"/>
                <a:ea typeface="+mn-ea"/>
                <a:cs typeface="+mn-cs"/>
              </a:rPr>
              <a:t>T</a:t>
            </a:r>
            <a:r>
              <a:rPr lang="en-US" sz="1200" b="0" i="0" kern="1200" dirty="0" smtClean="0">
                <a:solidFill>
                  <a:schemeClr val="tx1"/>
                </a:solidFill>
                <a:latin typeface="+mn-lt"/>
                <a:ea typeface="+mn-ea"/>
                <a:cs typeface="+mn-cs"/>
              </a:rPr>
              <a:t>his part concerns assurance that the organization is in fact ready to respond appropriately to information security incidents that may occur. </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It addresses the question “Are we ready to respond to an incident?” and promotes</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learning </a:t>
            </a:r>
            <a:r>
              <a:rPr lang="en-US" sz="1200" b="0" i="0" kern="1200" dirty="0" smtClean="0">
                <a:solidFill>
                  <a:schemeClr val="tx1"/>
                </a:solidFill>
                <a:latin typeface="+mn-lt"/>
                <a:ea typeface="+mn-ea"/>
                <a:cs typeface="+mn-cs"/>
              </a:rPr>
              <a:t>from incidents to improve things for the future. </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It covers the </a:t>
            </a:r>
            <a:r>
              <a:rPr lang="en-US" sz="1200" b="0" i="1" kern="1200" dirty="0" smtClean="0">
                <a:solidFill>
                  <a:schemeClr val="tx1"/>
                </a:solidFill>
                <a:latin typeface="+mn-lt"/>
                <a:ea typeface="+mn-ea"/>
                <a:cs typeface="+mn-cs"/>
              </a:rPr>
              <a:t>Plan and Prepare</a:t>
            </a:r>
            <a:r>
              <a:rPr lang="en-US" sz="1200" b="0" i="0" kern="1200" dirty="0" smtClean="0">
                <a:solidFill>
                  <a:schemeClr val="tx1"/>
                </a:solidFill>
                <a:latin typeface="+mn-lt"/>
                <a:ea typeface="+mn-ea"/>
                <a:cs typeface="+mn-cs"/>
              </a:rPr>
              <a:t> and </a:t>
            </a:r>
            <a:r>
              <a:rPr lang="en-US" sz="1200" b="0" i="1" kern="1200" dirty="0" smtClean="0">
                <a:solidFill>
                  <a:schemeClr val="tx1"/>
                </a:solidFill>
                <a:latin typeface="+mn-lt"/>
                <a:ea typeface="+mn-ea"/>
                <a:cs typeface="+mn-cs"/>
              </a:rPr>
              <a:t>Lessons Learned </a:t>
            </a:r>
            <a:r>
              <a:rPr lang="en-US" sz="1200" b="0" i="0" kern="1200" dirty="0" smtClean="0">
                <a:solidFill>
                  <a:schemeClr val="tx1"/>
                </a:solidFill>
                <a:latin typeface="+mn-lt"/>
                <a:ea typeface="+mn-ea"/>
                <a:cs typeface="+mn-cs"/>
              </a:rPr>
              <a:t>phases of the process laid out in part </a:t>
            </a:r>
            <a:r>
              <a:rPr lang="tr-TR" sz="1200" b="0" i="0" kern="1200" dirty="0" smtClean="0">
                <a:solidFill>
                  <a:schemeClr val="tx1"/>
                </a:solidFill>
                <a:latin typeface="+mn-lt"/>
                <a:ea typeface="+mn-ea"/>
                <a:cs typeface="+mn-cs"/>
              </a:rPr>
              <a:t>1</a:t>
            </a:r>
            <a:r>
              <a:rPr lang="en-US" sz="1200" b="0" i="0" kern="1200" dirty="0" smtClean="0">
                <a:solidFill>
                  <a:schemeClr val="tx1"/>
                </a:solidFill>
                <a:latin typeface="+mn-lt"/>
                <a:ea typeface="+mn-ea"/>
                <a:cs typeface="+mn-cs"/>
              </a:rPr>
              <a:t>.</a:t>
            </a:r>
          </a:p>
          <a:p>
            <a:endParaRPr lang="tr-TR" sz="1200" b="1" i="0" kern="1200" dirty="0" smtClean="0">
              <a:solidFill>
                <a:schemeClr val="tx1"/>
              </a:solidFill>
              <a:latin typeface="+mn-lt"/>
              <a:ea typeface="+mn-ea"/>
              <a:cs typeface="+mn-cs"/>
            </a:endParaRPr>
          </a:p>
          <a:p>
            <a:r>
              <a:rPr lang="tr-TR" sz="1200" b="0" i="0" kern="1200" dirty="0" err="1" smtClean="0">
                <a:solidFill>
                  <a:schemeClr val="tx1"/>
                </a:solidFill>
                <a:latin typeface="+mn-lt"/>
                <a:ea typeface="+mn-ea"/>
                <a:cs typeface="+mn-cs"/>
              </a:rPr>
              <a:t>It</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includes</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8 main </a:t>
            </a:r>
            <a:r>
              <a:rPr lang="en-US" sz="1200" b="0" i="0" kern="1200" dirty="0" smtClean="0">
                <a:solidFill>
                  <a:schemeClr val="tx1"/>
                </a:solidFill>
                <a:latin typeface="+mn-lt"/>
                <a:ea typeface="+mn-ea"/>
                <a:cs typeface="+mn-cs"/>
              </a:rPr>
              <a:t>clauses</a:t>
            </a:r>
            <a:r>
              <a:rPr lang="tr-TR" sz="1200" b="0" i="0" kern="1200" dirty="0" smtClean="0">
                <a:solidFill>
                  <a:schemeClr val="tx1"/>
                </a:solidFill>
                <a:latin typeface="+mn-lt"/>
                <a:ea typeface="+mn-ea"/>
                <a:cs typeface="+mn-cs"/>
              </a:rPr>
              <a:t>.</a:t>
            </a:r>
            <a:endParaRPr lang="en-US"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21</a:t>
            </a:fld>
            <a:endParaRPr 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b="1" dirty="0" smtClean="0">
                <a:solidFill>
                  <a:srgbClr val="FF0000"/>
                </a:solidFill>
                <a:latin typeface="Times New Roman" pitchFamily="18" charset="0"/>
                <a:cs typeface="Times New Roman" pitchFamily="18" charset="0"/>
              </a:rPr>
              <a:t>Part 3: Guidelines for ICT incident response operations</a:t>
            </a:r>
            <a:endParaRPr lang="tr-TR" sz="1200" b="1" dirty="0" smtClean="0">
              <a:solidFill>
                <a:srgbClr val="FF0000"/>
              </a:solidFill>
              <a:latin typeface="Times New Roman" pitchFamily="18" charset="0"/>
              <a:cs typeface="Times New Roman" pitchFamily="18" charset="0"/>
            </a:endParaRPr>
          </a:p>
          <a:p>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this part concerns ‘security operations’, specifically the organization and processes necessary for the information security function </a:t>
            </a:r>
            <a:endParaRPr lang="tr-TR" sz="1200" b="0" i="0" kern="1200" dirty="0" smtClean="0">
              <a:solidFill>
                <a:schemeClr val="tx1"/>
              </a:solidFill>
              <a:latin typeface="+mn-lt"/>
              <a:ea typeface="+mn-ea"/>
              <a:cs typeface="+mn-cs"/>
            </a:endParaRPr>
          </a:p>
          <a:p>
            <a:r>
              <a:rPr lang="tr-TR" sz="1200" b="0" i="0" kern="1200" dirty="0" err="1" smtClean="0">
                <a:solidFill>
                  <a:schemeClr val="tx1"/>
                </a:solidFill>
                <a:latin typeface="+mn-lt"/>
                <a:ea typeface="+mn-ea"/>
                <a:cs typeface="+mn-cs"/>
              </a:rPr>
              <a:t>and</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concerns</a:t>
            </a:r>
            <a:r>
              <a:rPr lang="tr-TR"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respond to security events and incidents - mostly active, deliberate</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attacks </a:t>
            </a:r>
            <a:r>
              <a:rPr lang="en-US" sz="1200" b="0" i="0" kern="1200" dirty="0" smtClean="0">
                <a:solidFill>
                  <a:schemeClr val="tx1"/>
                </a:solidFill>
                <a:latin typeface="+mn-lt"/>
                <a:ea typeface="+mn-ea"/>
                <a:cs typeface="+mn-cs"/>
              </a:rPr>
              <a:t>in fact.</a:t>
            </a:r>
          </a:p>
          <a:p>
            <a:endParaRPr lang="tr-TR" sz="1200" b="0" i="0" kern="1200" dirty="0" smtClean="0">
              <a:solidFill>
                <a:schemeClr val="tx1"/>
              </a:solidFill>
              <a:latin typeface="+mn-lt"/>
              <a:ea typeface="+mn-ea"/>
              <a:cs typeface="+mn-cs"/>
            </a:endParaRPr>
          </a:p>
          <a:p>
            <a:r>
              <a:rPr lang="en-US" sz="1200" b="0" i="1" kern="1200" dirty="0" smtClean="0">
                <a:solidFill>
                  <a:schemeClr val="tx1"/>
                </a:solidFill>
                <a:latin typeface="+mn-lt"/>
                <a:ea typeface="+mn-ea"/>
                <a:cs typeface="+mn-cs"/>
              </a:rPr>
              <a:t>“This document provides the guidelines for</a:t>
            </a:r>
            <a:r>
              <a:rPr lang="tr-TR" sz="1200" b="0" i="1" kern="1200" baseline="0" dirty="0" smtClean="0">
                <a:solidFill>
                  <a:schemeClr val="tx1"/>
                </a:solidFill>
                <a:latin typeface="+mn-lt"/>
                <a:ea typeface="+mn-ea"/>
                <a:cs typeface="+mn-cs"/>
              </a:rPr>
              <a:t> </a:t>
            </a:r>
            <a:r>
              <a:rPr lang="en-US" sz="1200" b="0" i="1" kern="1200" dirty="0" smtClean="0">
                <a:solidFill>
                  <a:schemeClr val="tx1"/>
                </a:solidFill>
                <a:latin typeface="+mn-lt"/>
                <a:ea typeface="+mn-ea"/>
                <a:cs typeface="+mn-cs"/>
              </a:rPr>
              <a:t>incident response operations. </a:t>
            </a:r>
            <a:endParaRPr lang="tr-TR" sz="1200" b="0" i="1" kern="1200" dirty="0" smtClean="0">
              <a:solidFill>
                <a:schemeClr val="tx1"/>
              </a:solidFill>
              <a:latin typeface="+mn-lt"/>
              <a:ea typeface="+mn-ea"/>
              <a:cs typeface="+mn-cs"/>
            </a:endParaRPr>
          </a:p>
          <a:p>
            <a:r>
              <a:rPr lang="en-US" sz="1200" b="0" i="1" kern="1200" dirty="0" smtClean="0">
                <a:solidFill>
                  <a:schemeClr val="tx1"/>
                </a:solidFill>
                <a:latin typeface="+mn-lt"/>
                <a:ea typeface="+mn-ea"/>
                <a:cs typeface="+mn-cs"/>
              </a:rPr>
              <a:t>This document is not concerned with non-ICT incident response operations such as loss of paper-based documents.</a:t>
            </a:r>
            <a:endParaRPr lang="tr-TR" sz="1200" b="0" i="1" kern="1200" dirty="0" smtClean="0">
              <a:solidFill>
                <a:schemeClr val="tx1"/>
              </a:solidFill>
              <a:latin typeface="+mn-lt"/>
              <a:ea typeface="+mn-ea"/>
              <a:cs typeface="+mn-cs"/>
            </a:endParaRPr>
          </a:p>
          <a:p>
            <a:r>
              <a:rPr lang="en-US" sz="1200" b="0" i="1" kern="1200" dirty="0" smtClean="0">
                <a:solidFill>
                  <a:schemeClr val="tx1"/>
                </a:solidFill>
                <a:latin typeface="+mn-lt"/>
                <a:ea typeface="+mn-ea"/>
                <a:cs typeface="+mn-cs"/>
              </a:rPr>
              <a:t>The guidelines are based on the “Detection and Reporting”, the ”Assessment and Decision” and the ”Responses” phase</a:t>
            </a:r>
            <a:r>
              <a:rPr lang="tr-TR" sz="1200" b="0" i="1" kern="1200" dirty="0" smtClean="0">
                <a:solidFill>
                  <a:schemeClr val="tx1"/>
                </a:solidFill>
                <a:latin typeface="+mn-lt"/>
                <a:ea typeface="+mn-ea"/>
                <a:cs typeface="+mn-cs"/>
              </a:rPr>
              <a:t>s</a:t>
            </a:r>
            <a:r>
              <a:rPr lang="en-US" sz="1200" b="0" i="1" kern="1200" dirty="0" smtClean="0">
                <a:solidFill>
                  <a:schemeClr val="tx1"/>
                </a:solidFill>
                <a:latin typeface="+mn-lt"/>
                <a:ea typeface="+mn-ea"/>
                <a:cs typeface="+mn-cs"/>
              </a:rPr>
              <a:t> of the </a:t>
            </a:r>
            <a:r>
              <a:rPr lang="tr-TR" sz="1200" b="0" i="1" kern="1200" baseline="0" dirty="0" smtClean="0">
                <a:solidFill>
                  <a:schemeClr val="tx1"/>
                </a:solidFill>
                <a:latin typeface="+mn-lt"/>
                <a:ea typeface="+mn-ea"/>
                <a:cs typeface="+mn-cs"/>
              </a:rPr>
              <a:t> mo</a:t>
            </a:r>
            <a:r>
              <a:rPr lang="tr-TR" sz="1200" b="0" i="1" kern="1200" dirty="0" smtClean="0">
                <a:solidFill>
                  <a:schemeClr val="tx1"/>
                </a:solidFill>
                <a:latin typeface="+mn-lt"/>
                <a:ea typeface="+mn-ea"/>
                <a:cs typeface="+mn-cs"/>
              </a:rPr>
              <a:t>del</a:t>
            </a:r>
            <a:r>
              <a:rPr lang="tr-TR" sz="1200" b="0" i="1" kern="1200" dirty="0" smtClean="0">
                <a:solidFill>
                  <a:schemeClr val="tx1"/>
                </a:solidFill>
                <a:latin typeface="+mn-lt"/>
                <a:ea typeface="+mn-ea"/>
                <a:cs typeface="+mn-cs"/>
              </a:rPr>
              <a:t>.</a:t>
            </a:r>
            <a:endParaRPr lang="en-US"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22</a:t>
            </a:fld>
            <a:endParaRPr lang="tr-T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i="0" kern="1200" dirty="0" smtClean="0">
                <a:solidFill>
                  <a:schemeClr val="tx1"/>
                </a:solidFill>
                <a:latin typeface="+mn-lt"/>
                <a:ea typeface="+mn-ea"/>
                <a:cs typeface="+mn-cs"/>
              </a:rPr>
              <a:t>“</a:t>
            </a:r>
            <a:r>
              <a:rPr lang="en-US" sz="1200" b="0" i="0" kern="1200" dirty="0" smtClean="0">
                <a:solidFill>
                  <a:schemeClr val="tx1"/>
                </a:solidFill>
                <a:latin typeface="+mn-lt"/>
                <a:ea typeface="+mn-ea"/>
                <a:cs typeface="+mn-cs"/>
              </a:rPr>
              <a:t>Relationship of objects in an information security incident</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according</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to</a:t>
            </a:r>
            <a:r>
              <a:rPr lang="tr-TR" sz="1200" b="0" i="0" kern="1200" dirty="0" smtClean="0">
                <a:solidFill>
                  <a:schemeClr val="tx1"/>
                </a:solidFill>
                <a:latin typeface="+mn-lt"/>
                <a:ea typeface="+mn-ea"/>
                <a:cs typeface="+mn-cs"/>
              </a:rPr>
              <a:t> ISO</a:t>
            </a:r>
            <a:r>
              <a:rPr lang="tr-TR" sz="1200" b="0" i="0" kern="1200" baseline="0" dirty="0" smtClean="0">
                <a:solidFill>
                  <a:schemeClr val="tx1"/>
                </a:solidFill>
                <a:latin typeface="+mn-lt"/>
                <a:ea typeface="+mn-ea"/>
                <a:cs typeface="+mn-cs"/>
              </a:rPr>
              <a:t> 27035 </a:t>
            </a:r>
            <a:r>
              <a:rPr lang="tr-TR" sz="1200" b="0" i="0" kern="1200" baseline="0" dirty="0" err="1" smtClean="0">
                <a:solidFill>
                  <a:schemeClr val="tx1"/>
                </a:solidFill>
                <a:latin typeface="+mn-lt"/>
                <a:ea typeface="+mn-ea"/>
                <a:cs typeface="+mn-cs"/>
              </a:rPr>
              <a:t>standard</a:t>
            </a:r>
            <a:r>
              <a:rPr lang="tr-TR" sz="1200" b="0" i="0" kern="1200" baseline="0" dirty="0" smtClean="0">
                <a:solidFill>
                  <a:schemeClr val="tx1"/>
                </a:solidFill>
                <a:latin typeface="+mn-lt"/>
                <a:ea typeface="+mn-ea"/>
                <a:cs typeface="+mn-cs"/>
              </a:rPr>
              <a:t>.</a:t>
            </a:r>
          </a:p>
          <a:p>
            <a:endParaRPr lang="tr-TR" sz="1200" b="0" i="0" kern="1200" baseline="0" dirty="0" smtClean="0">
              <a:solidFill>
                <a:schemeClr val="tx1"/>
              </a:solidFill>
              <a:latin typeface="+mn-lt"/>
              <a:ea typeface="+mn-ea"/>
              <a:cs typeface="+mn-cs"/>
            </a:endParaRPr>
          </a:p>
          <a:p>
            <a:r>
              <a:rPr lang="tr-TR" sz="1200" b="0" i="0" kern="1200" baseline="0" dirty="0" smtClean="0">
                <a:solidFill>
                  <a:schemeClr val="tx1"/>
                </a:solidFill>
                <a:latin typeface="+mn-lt"/>
                <a:ea typeface="+mn-ea"/>
                <a:cs typeface="+mn-cs"/>
              </a:rPr>
              <a:t>A </a:t>
            </a:r>
            <a:r>
              <a:rPr lang="tr-TR" sz="1200" b="0" i="0" kern="1200" baseline="0" dirty="0" err="1" smtClean="0">
                <a:solidFill>
                  <a:schemeClr val="tx1"/>
                </a:solidFill>
                <a:latin typeface="+mn-lt"/>
                <a:ea typeface="+mn-ea"/>
                <a:cs typeface="+mn-cs"/>
              </a:rPr>
              <a:t>threat</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causes</a:t>
            </a:r>
            <a:r>
              <a:rPr lang="tr-TR" sz="1200" b="0" i="0" kern="1200" baseline="0" dirty="0" smtClean="0">
                <a:solidFill>
                  <a:schemeClr val="tx1"/>
                </a:solidFill>
                <a:latin typeface="+mn-lt"/>
                <a:ea typeface="+mn-ea"/>
                <a:cs typeface="+mn-cs"/>
              </a:rPr>
              <a:t> an </a:t>
            </a:r>
            <a:r>
              <a:rPr lang="tr-TR" sz="1200" b="0" i="0" kern="1200" baseline="0" dirty="0" err="1" smtClean="0">
                <a:solidFill>
                  <a:schemeClr val="tx1"/>
                </a:solidFill>
                <a:latin typeface="+mn-lt"/>
                <a:ea typeface="+mn-ea"/>
                <a:cs typeface="+mn-cs"/>
              </a:rPr>
              <a:t>unwanted</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action</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that</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exploits</a:t>
            </a:r>
            <a:r>
              <a:rPr lang="tr-TR" sz="1200" b="0" i="0" kern="1200" baseline="0" dirty="0" smtClean="0">
                <a:solidFill>
                  <a:schemeClr val="tx1"/>
                </a:solidFill>
                <a:latin typeface="+mn-lt"/>
                <a:ea typeface="+mn-ea"/>
                <a:cs typeface="+mn-cs"/>
              </a:rPr>
              <a:t> a </a:t>
            </a:r>
            <a:r>
              <a:rPr lang="tr-TR" sz="1200" b="0" i="0" kern="1200" baseline="0" dirty="0" err="1" smtClean="0">
                <a:solidFill>
                  <a:schemeClr val="tx1"/>
                </a:solidFill>
                <a:latin typeface="+mn-lt"/>
                <a:ea typeface="+mn-ea"/>
                <a:cs typeface="+mn-cs"/>
              </a:rPr>
              <a:t>vulnerability</a:t>
            </a:r>
            <a:r>
              <a:rPr lang="tr-TR" sz="1200" b="0" i="0" kern="1200" baseline="0" dirty="0" smtClean="0">
                <a:solidFill>
                  <a:schemeClr val="tx1"/>
                </a:solidFill>
                <a:latin typeface="+mn-lt"/>
                <a:ea typeface="+mn-ea"/>
                <a:cs typeface="+mn-cs"/>
              </a:rPr>
              <a:t>.</a:t>
            </a:r>
          </a:p>
          <a:p>
            <a:endParaRPr lang="tr-TR" sz="1200" b="0" i="0" kern="1200" baseline="0" dirty="0" smtClean="0">
              <a:solidFill>
                <a:schemeClr val="tx1"/>
              </a:solidFill>
              <a:latin typeface="+mn-lt"/>
              <a:ea typeface="+mn-ea"/>
              <a:cs typeface="+mn-cs"/>
            </a:endParaRPr>
          </a:p>
          <a:p>
            <a:r>
              <a:rPr lang="tr-TR" sz="1200" b="0" i="0" kern="1200" baseline="0" dirty="0" err="1" smtClean="0">
                <a:solidFill>
                  <a:schemeClr val="tx1"/>
                </a:solidFill>
                <a:latin typeface="+mn-lt"/>
                <a:ea typeface="+mn-ea"/>
                <a:cs typeface="+mn-cs"/>
              </a:rPr>
              <a:t>Occurence</a:t>
            </a:r>
            <a:r>
              <a:rPr lang="tr-TR" sz="1200" b="0" i="0" kern="1200" baseline="0" dirty="0" smtClean="0">
                <a:solidFill>
                  <a:schemeClr val="tx1"/>
                </a:solidFill>
                <a:latin typeface="+mn-lt"/>
                <a:ea typeface="+mn-ea"/>
                <a:cs typeface="+mn-cs"/>
              </a:rPr>
              <a:t> of </a:t>
            </a:r>
            <a:r>
              <a:rPr lang="tr-TR" sz="1200" b="0" i="0" kern="1200" baseline="0" dirty="0" err="1" smtClean="0">
                <a:solidFill>
                  <a:schemeClr val="tx1"/>
                </a:solidFill>
                <a:latin typeface="+mn-lt"/>
                <a:ea typeface="+mn-ea"/>
                <a:cs typeface="+mn-cs"/>
              </a:rPr>
              <a:t>this</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causes</a:t>
            </a:r>
            <a:r>
              <a:rPr lang="tr-TR" sz="1200" b="0" i="0" kern="1200" baseline="0" dirty="0" smtClean="0">
                <a:solidFill>
                  <a:schemeClr val="tx1"/>
                </a:solidFill>
                <a:latin typeface="+mn-lt"/>
                <a:ea typeface="+mn-ea"/>
                <a:cs typeface="+mn-cs"/>
              </a:rPr>
              <a:t> an </a:t>
            </a:r>
            <a:r>
              <a:rPr lang="tr-TR" sz="1200" b="0" i="0" kern="1200" baseline="0" dirty="0" err="1" smtClean="0">
                <a:solidFill>
                  <a:schemeClr val="tx1"/>
                </a:solidFill>
                <a:latin typeface="+mn-lt"/>
                <a:ea typeface="+mn-ea"/>
                <a:cs typeface="+mn-cs"/>
              </a:rPr>
              <a:t>information</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security</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event</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and</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this</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may</a:t>
            </a:r>
            <a:r>
              <a:rPr lang="tr-TR" sz="1200" b="0" i="0" kern="1200" baseline="0" dirty="0" smtClean="0">
                <a:solidFill>
                  <a:schemeClr val="tx1"/>
                </a:solidFill>
                <a:latin typeface="+mn-lt"/>
                <a:ea typeface="+mn-ea"/>
                <a:cs typeface="+mn-cs"/>
              </a:rPr>
              <a:t> be </a:t>
            </a:r>
            <a:r>
              <a:rPr lang="tr-TR" sz="1200" b="0" i="0" kern="1200" baseline="0" dirty="0" err="1" smtClean="0">
                <a:solidFill>
                  <a:schemeClr val="tx1"/>
                </a:solidFill>
                <a:latin typeface="+mn-lt"/>
                <a:ea typeface="+mn-ea"/>
                <a:cs typeface="+mn-cs"/>
              </a:rPr>
              <a:t>classified</a:t>
            </a:r>
            <a:r>
              <a:rPr lang="tr-TR" sz="1200" b="0" i="0" kern="1200" baseline="0" dirty="0" smtClean="0">
                <a:solidFill>
                  <a:schemeClr val="tx1"/>
                </a:solidFill>
                <a:latin typeface="+mn-lt"/>
                <a:ea typeface="+mn-ea"/>
                <a:cs typeface="+mn-cs"/>
              </a:rPr>
              <a:t> as an </a:t>
            </a:r>
            <a:r>
              <a:rPr lang="tr-TR" sz="1200" b="0" i="0" kern="1200" baseline="0" dirty="0" err="1" smtClean="0">
                <a:solidFill>
                  <a:schemeClr val="tx1"/>
                </a:solidFill>
                <a:latin typeface="+mn-lt"/>
                <a:ea typeface="+mn-ea"/>
                <a:cs typeface="+mn-cs"/>
              </a:rPr>
              <a:t>incident</a:t>
            </a:r>
            <a:r>
              <a:rPr lang="tr-TR" sz="1200" b="0" i="0" kern="1200" baseline="0" dirty="0" smtClean="0">
                <a:solidFill>
                  <a:schemeClr val="tx1"/>
                </a:solidFill>
                <a:latin typeface="+mn-lt"/>
                <a:ea typeface="+mn-ea"/>
                <a:cs typeface="+mn-cs"/>
              </a:rPr>
              <a:t>.</a:t>
            </a:r>
          </a:p>
          <a:p>
            <a:endParaRPr lang="tr-TR" sz="1200" b="0" i="0" kern="1200" baseline="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a:t>
            </a:r>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security event</a:t>
            </a:r>
            <a:r>
              <a:rPr lang="en-US" sz="1200" b="0" i="0" kern="1200" dirty="0" smtClean="0">
                <a:solidFill>
                  <a:schemeClr val="tx1"/>
                </a:solidFill>
                <a:latin typeface="+mn-lt"/>
                <a:ea typeface="+mn-ea"/>
                <a:cs typeface="+mn-cs"/>
              </a:rPr>
              <a:t> is any observable </a:t>
            </a:r>
            <a:r>
              <a:rPr lang="en-US" sz="1200" b="0" i="0" kern="1200" dirty="0" smtClean="0">
                <a:solidFill>
                  <a:schemeClr val="tx1"/>
                </a:solidFill>
                <a:latin typeface="+mn-lt"/>
                <a:ea typeface="+mn-ea"/>
                <a:cs typeface="+mn-cs"/>
              </a:rPr>
              <a:t>occurrence</a:t>
            </a:r>
            <a:r>
              <a:rPr lang="tr-TR"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that </a:t>
            </a:r>
            <a:r>
              <a:rPr lang="en-US" sz="1200" b="0" i="0" kern="1200" dirty="0" smtClean="0">
                <a:solidFill>
                  <a:schemeClr val="tx1"/>
                </a:solidFill>
                <a:latin typeface="+mn-lt"/>
                <a:ea typeface="+mn-ea"/>
                <a:cs typeface="+mn-cs"/>
              </a:rPr>
              <a:t>is relevant to information </a:t>
            </a:r>
            <a:r>
              <a:rPr lang="en-US" sz="1200" b="1" i="0" kern="1200" dirty="0" smtClean="0">
                <a:solidFill>
                  <a:schemeClr val="tx1"/>
                </a:solidFill>
                <a:latin typeface="+mn-lt"/>
                <a:ea typeface="+mn-ea"/>
                <a:cs typeface="+mn-cs"/>
              </a:rPr>
              <a:t>security</a:t>
            </a:r>
            <a:r>
              <a:rPr lang="en-US" sz="1200" b="0" i="0" kern="1200" dirty="0" smtClean="0">
                <a:solidFill>
                  <a:schemeClr val="tx1"/>
                </a:solidFill>
                <a:latin typeface="+mn-lt"/>
                <a:ea typeface="+mn-ea"/>
                <a:cs typeface="+mn-cs"/>
              </a:rPr>
              <a:t>. </a:t>
            </a:r>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This can include attempted attacks that expose </a:t>
            </a:r>
            <a:r>
              <a:rPr lang="en-US" sz="1200" b="1" i="0" kern="1200" dirty="0" smtClean="0">
                <a:solidFill>
                  <a:schemeClr val="tx1"/>
                </a:solidFill>
                <a:latin typeface="+mn-lt"/>
                <a:ea typeface="+mn-ea"/>
                <a:cs typeface="+mn-cs"/>
              </a:rPr>
              <a:t>security</a:t>
            </a:r>
            <a:r>
              <a:rPr lang="en-US" sz="1200" b="0" i="0" kern="1200" dirty="0" smtClean="0">
                <a:solidFill>
                  <a:schemeClr val="tx1"/>
                </a:solidFill>
                <a:latin typeface="+mn-lt"/>
                <a:ea typeface="+mn-ea"/>
                <a:cs typeface="+mn-cs"/>
              </a:rPr>
              <a:t> vulnerabilities. </a:t>
            </a:r>
            <a:endParaRPr lang="tr-TR" sz="1200" b="0" i="0" kern="1200" dirty="0" smtClean="0">
              <a:solidFill>
                <a:schemeClr val="tx1"/>
              </a:solidFill>
              <a:latin typeface="+mn-lt"/>
              <a:ea typeface="+mn-ea"/>
              <a:cs typeface="+mn-cs"/>
            </a:endParaRPr>
          </a:p>
          <a:p>
            <a:r>
              <a:rPr lang="tr-TR" sz="1200" b="0" i="0" kern="1200" dirty="0" smtClean="0">
                <a:solidFill>
                  <a:schemeClr val="tx1"/>
                </a:solidFill>
                <a:latin typeface="+mn-lt"/>
                <a:ea typeface="+mn-ea"/>
                <a:cs typeface="+mn-cs"/>
              </a:rPr>
              <a:t>But a</a:t>
            </a:r>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security incident</a:t>
            </a:r>
            <a:r>
              <a:rPr lang="en-US" sz="1200" b="0" i="0" kern="1200" dirty="0" smtClean="0">
                <a:solidFill>
                  <a:schemeClr val="tx1"/>
                </a:solidFill>
                <a:latin typeface="+mn-lt"/>
                <a:ea typeface="+mn-ea"/>
                <a:cs typeface="+mn-cs"/>
              </a:rPr>
              <a:t> is a </a:t>
            </a:r>
            <a:r>
              <a:rPr lang="en-US" sz="1200" b="1" i="0" kern="1200" dirty="0" smtClean="0">
                <a:solidFill>
                  <a:schemeClr val="tx1"/>
                </a:solidFill>
                <a:latin typeface="+mn-lt"/>
                <a:ea typeface="+mn-ea"/>
                <a:cs typeface="+mn-cs"/>
              </a:rPr>
              <a:t>security event</a:t>
            </a:r>
            <a:r>
              <a:rPr lang="en-US" sz="1200" b="0" i="0" kern="1200" dirty="0" smtClean="0">
                <a:solidFill>
                  <a:schemeClr val="tx1"/>
                </a:solidFill>
                <a:latin typeface="+mn-lt"/>
                <a:ea typeface="+mn-ea"/>
                <a:cs typeface="+mn-cs"/>
              </a:rPr>
              <a:t> that results in damage or risk to information </a:t>
            </a:r>
            <a:r>
              <a:rPr lang="en-US" sz="1200" b="1" i="0" kern="1200" dirty="0" smtClean="0">
                <a:solidFill>
                  <a:schemeClr val="tx1"/>
                </a:solidFill>
                <a:latin typeface="+mn-lt"/>
                <a:ea typeface="+mn-ea"/>
                <a:cs typeface="+mn-cs"/>
              </a:rPr>
              <a:t>security</a:t>
            </a:r>
            <a:r>
              <a:rPr lang="en-US" sz="1200" b="0" i="0" kern="1200" dirty="0" smtClean="0">
                <a:solidFill>
                  <a:schemeClr val="tx1"/>
                </a:solidFill>
                <a:latin typeface="+mn-lt"/>
                <a:ea typeface="+mn-ea"/>
                <a:cs typeface="+mn-cs"/>
              </a:rPr>
              <a:t> assets and operations.</a:t>
            </a:r>
          </a:p>
        </p:txBody>
      </p:sp>
      <p:sp>
        <p:nvSpPr>
          <p:cNvPr id="4" name="3 Slayt Numarası Yer Tutucusu"/>
          <p:cNvSpPr>
            <a:spLocks noGrp="1"/>
          </p:cNvSpPr>
          <p:nvPr>
            <p:ph type="sldNum" sz="quarter" idx="10"/>
          </p:nvPr>
        </p:nvSpPr>
        <p:spPr/>
        <p:txBody>
          <a:bodyPr/>
          <a:lstStyle/>
          <a:p>
            <a:fld id="{9BC2B41B-C726-4D83-8F6E-D7E2B4F01F03}" type="slidenum">
              <a:rPr lang="tr-TR" smtClean="0"/>
              <a:pPr/>
              <a:t>23</a:t>
            </a:fld>
            <a:endParaRPr lang="tr-T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i="0" kern="1200" dirty="0" smtClean="0">
                <a:solidFill>
                  <a:schemeClr val="tx1"/>
                </a:solidFill>
                <a:latin typeface="+mn-lt"/>
                <a:ea typeface="+mn-ea"/>
                <a:cs typeface="+mn-cs"/>
              </a:rPr>
              <a:t>ISO 31000- </a:t>
            </a:r>
            <a:r>
              <a:rPr lang="tr-TR" sz="1200" b="0" i="1" kern="1200" dirty="0" smtClean="0">
                <a:solidFill>
                  <a:schemeClr val="tx1"/>
                </a:solidFill>
                <a:latin typeface="+mn-lt"/>
                <a:ea typeface="+mn-ea"/>
                <a:cs typeface="+mn-cs"/>
              </a:rPr>
              <a:t>Risk </a:t>
            </a:r>
            <a:r>
              <a:rPr lang="tr-TR" sz="1200" b="0" i="1" kern="1200" dirty="0" err="1" smtClean="0">
                <a:solidFill>
                  <a:schemeClr val="tx1"/>
                </a:solidFill>
                <a:latin typeface="+mn-lt"/>
                <a:ea typeface="+mn-ea"/>
                <a:cs typeface="+mn-cs"/>
              </a:rPr>
              <a:t>management</a:t>
            </a:r>
            <a:r>
              <a:rPr lang="tr-TR" sz="1200" b="0" i="1" kern="1200" dirty="0" smtClean="0">
                <a:solidFill>
                  <a:schemeClr val="tx1"/>
                </a:solidFill>
                <a:latin typeface="+mn-lt"/>
                <a:ea typeface="+mn-ea"/>
                <a:cs typeface="+mn-cs"/>
              </a:rPr>
              <a:t> – </a:t>
            </a:r>
            <a:r>
              <a:rPr lang="tr-TR" sz="1200" b="0" i="1" kern="1200" dirty="0" err="1" smtClean="0">
                <a:solidFill>
                  <a:schemeClr val="tx1"/>
                </a:solidFill>
                <a:latin typeface="+mn-lt"/>
                <a:ea typeface="+mn-ea"/>
                <a:cs typeface="+mn-cs"/>
              </a:rPr>
              <a:t>Guidelines</a:t>
            </a:r>
            <a:r>
              <a:rPr lang="tr-TR" sz="1200" b="0" i="0" kern="1200" dirty="0" smtClean="0">
                <a:solidFill>
                  <a:schemeClr val="tx1"/>
                </a:solidFill>
                <a:latin typeface="+mn-lt"/>
                <a:ea typeface="+mn-ea"/>
                <a:cs typeface="+mn-cs"/>
              </a:rPr>
              <a:t>;</a:t>
            </a:r>
            <a:r>
              <a:rPr lang="tr-TR"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provides principles, a framework and a process for managing risk. </a:t>
            </a:r>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It can be used by any organization regardless of its size, activity or sector.</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Using </a:t>
            </a:r>
            <a:r>
              <a:rPr lang="tr-TR" sz="1200" b="0" i="0" kern="1200" dirty="0" err="1" smtClean="0">
                <a:solidFill>
                  <a:schemeClr val="tx1"/>
                </a:solidFill>
                <a:latin typeface="+mn-lt"/>
                <a:ea typeface="+mn-ea"/>
                <a:cs typeface="+mn-cs"/>
              </a:rPr>
              <a:t>this</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standard</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can help organizations increase the likelihood </a:t>
            </a:r>
            <a:r>
              <a:rPr lang="en-US" sz="1200" b="0" i="0" kern="1200" dirty="0" smtClean="0">
                <a:solidFill>
                  <a:schemeClr val="tx1"/>
                </a:solidFill>
                <a:latin typeface="+mn-lt"/>
                <a:ea typeface="+mn-ea"/>
                <a:cs typeface="+mn-cs"/>
              </a:rPr>
              <a:t>of </a:t>
            </a:r>
            <a:r>
              <a:rPr lang="en-US" sz="1200" b="0" i="0" kern="1200" dirty="0" smtClean="0">
                <a:solidFill>
                  <a:schemeClr val="tx1"/>
                </a:solidFill>
                <a:latin typeface="+mn-lt"/>
                <a:ea typeface="+mn-ea"/>
                <a:cs typeface="+mn-cs"/>
              </a:rPr>
              <a:t>achieving objectives, improve the identification of opportunities and threats </a:t>
            </a:r>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and effectively allocate and use resources for risk treatment.</a:t>
            </a:r>
            <a:endParaRPr lang="tr-TR" sz="1200" b="0" i="0" kern="1200" dirty="0" smtClean="0">
              <a:solidFill>
                <a:schemeClr val="tx1"/>
              </a:solidFill>
              <a:latin typeface="+mn-lt"/>
              <a:ea typeface="+mn-ea"/>
              <a:cs typeface="+mn-cs"/>
            </a:endParaRP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However, ISO 31000 cannot be used for certification purposes, but does provide guidance for internal or external audit </a:t>
            </a:r>
            <a:r>
              <a:rPr lang="en-US" sz="1200" b="0" i="0" kern="1200" dirty="0" err="1" smtClean="0">
                <a:solidFill>
                  <a:schemeClr val="tx1"/>
                </a:solidFill>
                <a:latin typeface="+mn-lt"/>
                <a:ea typeface="+mn-ea"/>
                <a:cs typeface="+mn-cs"/>
              </a:rPr>
              <a:t>programmes</a:t>
            </a:r>
            <a:r>
              <a:rPr lang="en-US" sz="1200" b="0" i="0" kern="1200" dirty="0" smtClean="0">
                <a:solidFill>
                  <a:schemeClr val="tx1"/>
                </a:solidFill>
                <a:latin typeface="+mn-lt"/>
                <a:ea typeface="+mn-ea"/>
                <a:cs typeface="+mn-cs"/>
              </a:rPr>
              <a:t>. </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Organizations using it can compare their risk management practices with an internationally recognized </a:t>
            </a:r>
            <a:r>
              <a:rPr lang="en-US" sz="1200" b="0" i="0" kern="1200" dirty="0" smtClean="0">
                <a:solidFill>
                  <a:schemeClr val="tx1"/>
                </a:solidFill>
                <a:latin typeface="+mn-lt"/>
                <a:ea typeface="+mn-ea"/>
                <a:cs typeface="+mn-cs"/>
              </a:rPr>
              <a:t>benchmark</a:t>
            </a:r>
            <a:r>
              <a:rPr lang="tr-TR" sz="1200" b="0" i="0" kern="1200" dirty="0" smtClean="0">
                <a:solidFill>
                  <a:schemeClr val="tx1"/>
                </a:solidFill>
                <a:latin typeface="+mn-lt"/>
                <a:ea typeface="+mn-ea"/>
                <a:cs typeface="+mn-cs"/>
              </a:rPr>
              <a:t>.</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ISO</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27005 can be used in information security risk</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management. </a:t>
            </a:r>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ISO 27005 focuses on the specifics of management information security risks. </a:t>
            </a:r>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ISO 31000</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provides a great foundation</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for </a:t>
            </a:r>
            <a:r>
              <a:rPr lang="en-US" sz="1200" kern="1200" baseline="0" dirty="0" smtClean="0">
                <a:solidFill>
                  <a:schemeClr val="tx1"/>
                </a:solidFill>
                <a:latin typeface="+mn-lt"/>
                <a:ea typeface="+mn-ea"/>
                <a:cs typeface="+mn-cs"/>
              </a:rPr>
              <a:t>managing risks right across your organization, however, there are nuances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of managing information risks</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ISO </a:t>
            </a:r>
            <a:r>
              <a:rPr lang="en-US" sz="1200" b="0" i="0" kern="1200" dirty="0" smtClean="0">
                <a:solidFill>
                  <a:schemeClr val="tx1"/>
                </a:solidFill>
                <a:latin typeface="+mn-lt"/>
                <a:ea typeface="+mn-ea"/>
                <a:cs typeface="+mn-cs"/>
              </a:rPr>
              <a:t>27000 series, is a series of best practices to help </a:t>
            </a:r>
            <a:r>
              <a:rPr lang="en-US" sz="1200" b="0" i="0" kern="1200" dirty="0" err="1" smtClean="0">
                <a:solidFill>
                  <a:schemeClr val="tx1"/>
                </a:solidFill>
                <a:latin typeface="+mn-lt"/>
                <a:ea typeface="+mn-ea"/>
                <a:cs typeface="+mn-cs"/>
              </a:rPr>
              <a:t>organisations</a:t>
            </a:r>
            <a:r>
              <a:rPr lang="en-US" sz="1200" b="0" i="0" kern="1200" dirty="0" smtClean="0">
                <a:solidFill>
                  <a:schemeClr val="tx1"/>
                </a:solidFill>
                <a:latin typeface="+mn-lt"/>
                <a:ea typeface="+mn-ea"/>
                <a:cs typeface="+mn-cs"/>
              </a:rPr>
              <a:t> improve their information security.</a:t>
            </a:r>
            <a:endParaRPr lang="tr-TR" sz="1200" b="0" i="0" kern="1200" dirty="0" smtClean="0">
              <a:solidFill>
                <a:schemeClr val="tx1"/>
              </a:solidFill>
              <a:latin typeface="+mn-lt"/>
              <a:ea typeface="+mn-ea"/>
              <a:cs typeface="+mn-cs"/>
            </a:endParaRPr>
          </a:p>
          <a:p>
            <a:r>
              <a:rPr lang="tr-TR" sz="1200" b="0" i="0" kern="1200" dirty="0" smtClean="0">
                <a:solidFill>
                  <a:schemeClr val="tx1"/>
                </a:solidFill>
                <a:latin typeface="+mn-lt"/>
                <a:ea typeface="+mn-ea"/>
                <a:cs typeface="+mn-cs"/>
              </a:rPr>
              <a:t>*</a:t>
            </a:r>
            <a:r>
              <a:rPr lang="tr-TR"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Published by </a:t>
            </a:r>
            <a:r>
              <a:rPr lang="en-US" sz="1200" b="0" i="0" u="none" strike="noStrike" kern="1200" dirty="0" smtClean="0">
                <a:solidFill>
                  <a:schemeClr val="tx1"/>
                </a:solidFill>
                <a:latin typeface="+mn-lt"/>
                <a:ea typeface="+mn-ea"/>
                <a:cs typeface="+mn-cs"/>
                <a:hlinkClick r:id="rId3"/>
              </a:rPr>
              <a:t>ISO (the International Organization for Standardization)</a:t>
            </a:r>
            <a:r>
              <a:rPr lang="en-US" sz="1200" b="0" i="0" kern="1200" dirty="0" smtClean="0">
                <a:solidFill>
                  <a:schemeClr val="tx1"/>
                </a:solidFill>
                <a:latin typeface="+mn-lt"/>
                <a:ea typeface="+mn-ea"/>
                <a:cs typeface="+mn-cs"/>
              </a:rPr>
              <a:t> and the </a:t>
            </a:r>
            <a:r>
              <a:rPr lang="en-US" sz="1200" b="0" i="0" u="none" strike="noStrike" kern="1200" dirty="0" smtClean="0">
                <a:solidFill>
                  <a:schemeClr val="tx1"/>
                </a:solidFill>
                <a:latin typeface="+mn-lt"/>
                <a:ea typeface="+mn-ea"/>
                <a:cs typeface="+mn-cs"/>
                <a:hlinkClick r:id="rId4"/>
              </a:rPr>
              <a:t>IEC (International </a:t>
            </a:r>
            <a:r>
              <a:rPr lang="en-US" sz="1200" b="0" i="0" u="none" strike="noStrike" kern="1200" dirty="0" err="1" smtClean="0">
                <a:solidFill>
                  <a:schemeClr val="tx1"/>
                </a:solidFill>
                <a:latin typeface="+mn-lt"/>
                <a:ea typeface="+mn-ea"/>
                <a:cs typeface="+mn-cs"/>
                <a:hlinkClick r:id="rId4"/>
              </a:rPr>
              <a:t>Electrotechnical</a:t>
            </a:r>
            <a:r>
              <a:rPr lang="en-US" sz="1200" b="0" i="0" u="none" strike="noStrike" kern="1200" dirty="0" smtClean="0">
                <a:solidFill>
                  <a:schemeClr val="tx1"/>
                </a:solidFill>
                <a:latin typeface="+mn-lt"/>
                <a:ea typeface="+mn-ea"/>
                <a:cs typeface="+mn-cs"/>
                <a:hlinkClick r:id="rId4"/>
              </a:rPr>
              <a:t> Commission)</a:t>
            </a:r>
            <a:r>
              <a:rPr lang="en-US" sz="1200" b="0" i="0" kern="1200" dirty="0" smtClean="0">
                <a:solidFill>
                  <a:schemeClr val="tx1"/>
                </a:solidFill>
                <a:latin typeface="+mn-lt"/>
                <a:ea typeface="+mn-ea"/>
                <a:cs typeface="+mn-cs"/>
              </a:rPr>
              <a:t>, the series explains how to implement an </a:t>
            </a:r>
            <a:r>
              <a:rPr lang="en-US" sz="1200" b="0" i="0" u="none" strike="noStrike" kern="1200" dirty="0" smtClean="0">
                <a:solidFill>
                  <a:schemeClr val="tx1"/>
                </a:solidFill>
                <a:latin typeface="+mn-lt"/>
                <a:ea typeface="+mn-ea"/>
                <a:cs typeface="+mn-cs"/>
                <a:hlinkClick r:id="rId5"/>
              </a:rPr>
              <a:t>ISMS (information security management system)</a:t>
            </a:r>
            <a:r>
              <a:rPr lang="en-US" sz="1200" b="0" i="0" kern="1200" dirty="0" smtClean="0">
                <a:solidFill>
                  <a:schemeClr val="tx1"/>
                </a:solidFill>
                <a:latin typeface="+mn-lt"/>
                <a:ea typeface="+mn-ea"/>
                <a:cs typeface="+mn-cs"/>
              </a:rPr>
              <a:t>.</a:t>
            </a:r>
            <a:endParaRPr lang="tr-TR" sz="1200" b="0" i="0" kern="1200" dirty="0" smtClean="0">
              <a:solidFill>
                <a:schemeClr val="tx1"/>
              </a:solidFill>
              <a:latin typeface="+mn-lt"/>
              <a:ea typeface="+mn-ea"/>
              <a:cs typeface="+mn-cs"/>
            </a:endParaRPr>
          </a:p>
          <a:p>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The series consists of 46 individual standards</a:t>
            </a:r>
            <a:r>
              <a:rPr lang="tr-TR" sz="1200" b="0" i="0" kern="1200" dirty="0" smtClean="0">
                <a:solidFill>
                  <a:schemeClr val="tx1"/>
                </a:solidFill>
                <a:latin typeface="+mn-lt"/>
                <a:ea typeface="+mn-ea"/>
                <a:cs typeface="+mn-cs"/>
              </a:rPr>
              <a:t>.</a:t>
            </a:r>
          </a:p>
          <a:p>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ISO 27000, provides an introduction to the family as well as clarifying</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key </a:t>
            </a:r>
            <a:r>
              <a:rPr lang="en-US" sz="1200" b="0" i="0" kern="1200" dirty="0" smtClean="0">
                <a:solidFill>
                  <a:schemeClr val="tx1"/>
                </a:solidFill>
                <a:latin typeface="+mn-lt"/>
                <a:ea typeface="+mn-ea"/>
                <a:cs typeface="+mn-cs"/>
              </a:rPr>
              <a:t>terms and definitions.</a:t>
            </a:r>
            <a:endParaRPr lang="tr-TR" sz="1200" b="0" i="0" kern="120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tr-TR" sz="1200" b="0" i="0" kern="1200" dirty="0" smtClean="0">
                <a:solidFill>
                  <a:schemeClr val="tx1"/>
                </a:solidFill>
                <a:latin typeface="+mn-lt"/>
                <a:ea typeface="+mn-ea"/>
                <a:cs typeface="+mn-cs"/>
              </a:rPr>
              <a:t>ISO 27001</a:t>
            </a:r>
            <a:r>
              <a:rPr lang="en-US" sz="1200" b="0" i="0" kern="1200" dirty="0" smtClean="0">
                <a:solidFill>
                  <a:schemeClr val="tx1"/>
                </a:solidFill>
                <a:latin typeface="+mn-lt"/>
                <a:ea typeface="+mn-ea"/>
                <a:cs typeface="+mn-cs"/>
              </a:rPr>
              <a:t> is the central standard in the ISO 27000 series, containing the </a:t>
            </a:r>
            <a:r>
              <a:rPr lang="en-US" sz="1200" b="0" i="0" u="none" strike="noStrike" kern="1200" dirty="0" smtClean="0">
                <a:solidFill>
                  <a:schemeClr val="tx1"/>
                </a:solidFill>
                <a:latin typeface="+mn-lt"/>
                <a:ea typeface="+mn-ea"/>
                <a:cs typeface="+mn-cs"/>
                <a:hlinkClick r:id="rId6"/>
              </a:rPr>
              <a:t>implementation requirements for an ISMS</a:t>
            </a:r>
            <a:r>
              <a:rPr lang="en-US" sz="1200" b="0" i="0" u="sng" kern="1200" dirty="0" smtClean="0">
                <a:solidFill>
                  <a:schemeClr val="tx1"/>
                </a:solidFill>
                <a:latin typeface="+mn-lt"/>
                <a:ea typeface="+mn-ea"/>
                <a:cs typeface="+mn-cs"/>
              </a:rPr>
              <a:t>.</a:t>
            </a:r>
            <a:r>
              <a:rPr lang="en-US" sz="1200" b="0" i="0" kern="1200" dirty="0" smtClean="0">
                <a:solidFill>
                  <a:schemeClr val="tx1"/>
                </a:solidFill>
                <a:latin typeface="+mn-lt"/>
                <a:ea typeface="+mn-ea"/>
                <a:cs typeface="+mn-cs"/>
              </a:rPr>
              <a:t> </a:t>
            </a:r>
            <a:endParaRPr lang="tr-TR" sz="1200" b="0" i="0" kern="1200" dirty="0" smtClean="0">
              <a:solidFill>
                <a:schemeClr val="tx1"/>
              </a:solidFill>
              <a:latin typeface="+mn-lt"/>
              <a:ea typeface="+mn-ea"/>
              <a:cs typeface="+mn-cs"/>
            </a:endParaRPr>
          </a:p>
          <a:p>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ISO 27001 is the only standard in the series that </a:t>
            </a:r>
            <a:r>
              <a:rPr lang="en-US" sz="1200" b="0" i="0" kern="1200" dirty="0" err="1" smtClean="0">
                <a:solidFill>
                  <a:schemeClr val="tx1"/>
                </a:solidFill>
                <a:latin typeface="+mn-lt"/>
                <a:ea typeface="+mn-ea"/>
                <a:cs typeface="+mn-cs"/>
              </a:rPr>
              <a:t>organisations</a:t>
            </a:r>
            <a:r>
              <a:rPr lang="en-US" sz="1200" b="0" i="0" kern="1200" dirty="0" smtClean="0">
                <a:solidFill>
                  <a:schemeClr val="tx1"/>
                </a:solidFill>
                <a:latin typeface="+mn-lt"/>
                <a:ea typeface="+mn-ea"/>
                <a:cs typeface="+mn-cs"/>
              </a:rPr>
              <a:t> can be audited and certified against.</a:t>
            </a:r>
            <a:r>
              <a:rPr lang="tr-TR" sz="1200" b="0" i="0" kern="1200" dirty="0" smtClean="0">
                <a:solidFill>
                  <a:schemeClr val="tx1"/>
                </a:solidFill>
                <a:latin typeface="+mn-lt"/>
                <a:ea typeface="+mn-ea"/>
                <a:cs typeface="+mn-cs"/>
              </a:rPr>
              <a:t> </a:t>
            </a:r>
          </a:p>
          <a:p>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Other</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standards</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are</a:t>
            </a:r>
            <a:r>
              <a:rPr lang="tr-TR" sz="1200" b="0" i="0" kern="1200" baseline="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supplementary</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ones</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and</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guideliness</a:t>
            </a:r>
            <a:r>
              <a:rPr lang="tr-TR" sz="1200" b="0" i="0" kern="1200" baseline="0" dirty="0" smtClean="0">
                <a:solidFill>
                  <a:schemeClr val="tx1"/>
                </a:solidFill>
                <a:latin typeface="+mn-lt"/>
                <a:ea typeface="+mn-ea"/>
                <a:cs typeface="+mn-cs"/>
              </a:rPr>
              <a:t>.</a:t>
            </a:r>
            <a:endParaRPr lang="en-US" sz="120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24</a:t>
            </a:fld>
            <a:endParaRPr lang="tr-T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COBIT is a </a:t>
            </a:r>
            <a:r>
              <a:rPr lang="en-US" sz="1200" b="0" i="0" u="sng" kern="1200" dirty="0" smtClean="0">
                <a:solidFill>
                  <a:schemeClr val="tx1"/>
                </a:solidFill>
                <a:latin typeface="+mn-lt"/>
                <a:ea typeface="+mn-ea"/>
                <a:cs typeface="+mn-cs"/>
                <a:hlinkClick r:id="rId3"/>
              </a:rPr>
              <a:t>framework</a:t>
            </a:r>
            <a:r>
              <a:rPr lang="en-US" sz="1200" b="0" i="0" kern="1200" dirty="0" smtClean="0">
                <a:solidFill>
                  <a:schemeClr val="tx1"/>
                </a:solidFill>
                <a:latin typeface="+mn-lt"/>
                <a:ea typeface="+mn-ea"/>
                <a:cs typeface="+mn-cs"/>
              </a:rPr>
              <a:t> for developing, implementing, monitoring and improving information technology </a:t>
            </a:r>
            <a:r>
              <a:rPr lang="en-US" sz="1200" b="0" i="0" kern="1200" dirty="0" smtClean="0">
                <a:solidFill>
                  <a:schemeClr val="tx1"/>
                </a:solidFill>
                <a:latin typeface="+mn-lt"/>
                <a:ea typeface="+mn-ea"/>
                <a:cs typeface="+mn-cs"/>
              </a:rPr>
              <a:t>governance</a:t>
            </a:r>
            <a:r>
              <a:rPr lang="en-US" sz="1200" b="0" i="0" kern="1200" dirty="0" smtClean="0">
                <a:solidFill>
                  <a:schemeClr val="tx1"/>
                </a:solidFill>
                <a:latin typeface="+mn-lt"/>
                <a:ea typeface="+mn-ea"/>
                <a:cs typeface="+mn-cs"/>
              </a:rPr>
              <a:t>.</a:t>
            </a:r>
            <a:endParaRPr lang="tr-TR" sz="1200" b="0" i="0" kern="1200" dirty="0" smtClean="0">
              <a:solidFill>
                <a:schemeClr val="tx1"/>
              </a:solidFill>
              <a:latin typeface="+mn-lt"/>
              <a:ea typeface="+mn-ea"/>
              <a:cs typeface="+mn-cs"/>
            </a:endParaRPr>
          </a:p>
          <a:p>
            <a:r>
              <a:rPr lang="tr-TR" sz="1200" b="0" i="0" kern="1200" dirty="0" smtClean="0">
                <a:solidFill>
                  <a:schemeClr val="tx1"/>
                </a:solidFill>
                <a:latin typeface="+mn-lt"/>
                <a:ea typeface="+mn-ea"/>
                <a:cs typeface="+mn-cs"/>
              </a:rPr>
              <a:t>COBIT</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stands</a:t>
            </a:r>
            <a:r>
              <a:rPr lang="tr-TR" sz="1200" b="0" i="0" kern="1200" baseline="0" dirty="0" smtClean="0">
                <a:solidFill>
                  <a:schemeClr val="tx1"/>
                </a:solidFill>
                <a:latin typeface="+mn-lt"/>
                <a:ea typeface="+mn-ea"/>
                <a:cs typeface="+mn-cs"/>
              </a:rPr>
              <a:t> </a:t>
            </a:r>
            <a:r>
              <a:rPr lang="tr-TR" sz="1200" b="0" i="0" kern="1200" baseline="0" dirty="0" err="1" smtClean="0">
                <a:solidFill>
                  <a:schemeClr val="tx1"/>
                </a:solidFill>
                <a:latin typeface="+mn-lt"/>
                <a:ea typeface="+mn-ea"/>
                <a:cs typeface="+mn-cs"/>
              </a:rPr>
              <a:t>for</a:t>
            </a:r>
            <a:r>
              <a:rPr lang="tr-TR"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Control Objectives for Information and Related Technology</a:t>
            </a:r>
            <a:r>
              <a:rPr lang="tr-TR" sz="1200" b="0" i="0" kern="1200" dirty="0" smtClean="0">
                <a:solidFill>
                  <a:schemeClr val="tx1"/>
                </a:solidFill>
                <a:latin typeface="+mn-lt"/>
                <a:ea typeface="+mn-ea"/>
                <a:cs typeface="+mn-cs"/>
              </a:rPr>
              <a:t>”.</a:t>
            </a:r>
            <a:r>
              <a:rPr lang="en-US" sz="1200" b="0" i="0" kern="1200" dirty="0" smtClean="0">
                <a:solidFill>
                  <a:schemeClr val="tx1"/>
                </a:solidFill>
                <a:latin typeface="+mn-lt"/>
                <a:ea typeface="+mn-ea"/>
                <a:cs typeface="+mn-cs"/>
              </a:rPr>
              <a:t> </a:t>
            </a:r>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The COBIT framework is published by the IT Governance Institute (ITGI) and </a:t>
            </a:r>
            <a:r>
              <a:rPr lang="en-US" sz="1200" b="0" i="0" u="sng" kern="1200" dirty="0" smtClean="0">
                <a:solidFill>
                  <a:schemeClr val="tx1"/>
                </a:solidFill>
                <a:latin typeface="+mn-lt"/>
                <a:ea typeface="+mn-ea"/>
                <a:cs typeface="+mn-cs"/>
                <a:hlinkClick r:id="rId4"/>
              </a:rPr>
              <a:t>ISACA</a:t>
            </a:r>
            <a:endParaRPr lang="tr-TR" sz="1200" b="0" i="0" kern="1200" dirty="0" smtClean="0">
              <a:solidFill>
                <a:schemeClr val="tx1"/>
              </a:solidFill>
              <a:latin typeface="+mn-lt"/>
              <a:ea typeface="+mn-ea"/>
              <a:cs typeface="+mn-cs"/>
            </a:endParaRPr>
          </a:p>
          <a:p>
            <a:r>
              <a:rPr lang="tr-TR" sz="1200" b="0" i="0" kern="1200" dirty="0" smtClean="0">
                <a:solidFill>
                  <a:schemeClr val="tx1"/>
                </a:solidFill>
                <a:latin typeface="+mn-lt"/>
                <a:ea typeface="+mn-ea"/>
                <a:cs typeface="+mn-cs"/>
              </a:rPr>
              <a:t>I</a:t>
            </a:r>
            <a:r>
              <a:rPr lang="en-US" sz="1200" b="0" i="0" kern="1200" dirty="0" smtClean="0">
                <a:solidFill>
                  <a:schemeClr val="tx1"/>
                </a:solidFill>
                <a:latin typeface="+mn-lt"/>
                <a:ea typeface="+mn-ea"/>
                <a:cs typeface="+mn-cs"/>
              </a:rPr>
              <a:t>n the United States, COBIT is the most commonly used framework</a:t>
            </a:r>
            <a:r>
              <a:rPr lang="tr-TR" sz="1200" b="0" i="0" kern="1200" dirty="0" smtClean="0">
                <a:solidFill>
                  <a:schemeClr val="tx1"/>
                </a:solidFill>
                <a:latin typeface="+mn-lt"/>
                <a:ea typeface="+mn-ea"/>
                <a:cs typeface="+mn-cs"/>
              </a:rPr>
              <a:t>.</a:t>
            </a:r>
          </a:p>
          <a:p>
            <a:r>
              <a:rPr lang="en-US" sz="1200" b="0" i="0" kern="1200" dirty="0" smtClean="0">
                <a:solidFill>
                  <a:schemeClr val="tx1"/>
                </a:solidFill>
                <a:latin typeface="+mn-lt"/>
                <a:ea typeface="+mn-ea"/>
                <a:cs typeface="+mn-cs"/>
              </a:rPr>
              <a:t>The goal of the COBIT framework is to provide a common language for IT professionals, business executives and compliance </a:t>
            </a:r>
            <a:r>
              <a:rPr lang="en-US" sz="1200" b="0" i="0" kern="1200" dirty="0" smtClean="0">
                <a:solidFill>
                  <a:schemeClr val="tx1"/>
                </a:solidFill>
                <a:latin typeface="+mn-lt"/>
                <a:ea typeface="+mn-ea"/>
                <a:cs typeface="+mn-cs"/>
              </a:rPr>
              <a:t>auditors</a:t>
            </a:r>
            <a:r>
              <a:rPr lang="tr-TR" sz="1200" b="0" i="0" kern="1200" dirty="0" smtClean="0">
                <a:solidFill>
                  <a:schemeClr val="tx1"/>
                </a:solidFill>
                <a:latin typeface="+mn-lt"/>
                <a:ea typeface="+mn-ea"/>
                <a:cs typeface="+mn-cs"/>
              </a:rPr>
              <a:t>.</a:t>
            </a:r>
            <a:endParaRPr lang="tr-TR"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25</a:t>
            </a:fld>
            <a:endParaRPr lang="tr-T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COBIT and IT Infrastructure Library (</a:t>
            </a:r>
            <a:r>
              <a:rPr lang="en-US" sz="1200" b="0" i="0" u="sng" kern="1200" dirty="0" smtClean="0">
                <a:solidFill>
                  <a:schemeClr val="tx1"/>
                </a:solidFill>
                <a:latin typeface="+mn-lt"/>
                <a:ea typeface="+mn-ea"/>
                <a:cs typeface="+mn-cs"/>
                <a:hlinkClick r:id="rId3"/>
              </a:rPr>
              <a:t>ITIL</a:t>
            </a:r>
            <a:r>
              <a:rPr lang="en-US" sz="1200" b="0" i="0" kern="1200" dirty="0" smtClean="0">
                <a:solidFill>
                  <a:schemeClr val="tx1"/>
                </a:solidFill>
                <a:latin typeface="+mn-lt"/>
                <a:ea typeface="+mn-ea"/>
                <a:cs typeface="+mn-cs"/>
              </a:rPr>
              <a:t>) are both important analytical</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tools </a:t>
            </a:r>
            <a:r>
              <a:rPr lang="en-US" sz="1200" b="0" i="0" kern="1200" dirty="0" smtClean="0">
                <a:solidFill>
                  <a:schemeClr val="tx1"/>
                </a:solidFill>
                <a:latin typeface="+mn-lt"/>
                <a:ea typeface="+mn-ea"/>
                <a:cs typeface="+mn-cs"/>
              </a:rPr>
              <a:t>for governing IT services. </a:t>
            </a:r>
            <a:endParaRPr lang="tr-TR" sz="1200" b="0" i="0" kern="1200" dirty="0" smtClean="0">
              <a:solidFill>
                <a:schemeClr val="tx1"/>
              </a:solidFill>
              <a:latin typeface="+mn-lt"/>
              <a:ea typeface="+mn-ea"/>
              <a:cs typeface="+mn-cs"/>
            </a:endParaRPr>
          </a:p>
          <a:p>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The two frameworks, which overlap somewhat, can be used together quite effectively. </a:t>
            </a:r>
            <a:endParaRPr lang="tr-TR" sz="1200" b="0" i="0" kern="1200" dirty="0" smtClean="0">
              <a:solidFill>
                <a:schemeClr val="tx1"/>
              </a:solidFill>
              <a:latin typeface="+mn-lt"/>
              <a:ea typeface="+mn-ea"/>
              <a:cs typeface="+mn-cs"/>
            </a:endParaRPr>
          </a:p>
          <a:p>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While the ITIL framework has a narrow focus on IT service management (ITSM), </a:t>
            </a:r>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the COBIT framework has a broader, risk management focus that can be applied to almost any area of the business.</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COBIT audits are always conducted by ISACA Certified Information Systems Auditors (CISAs</a:t>
            </a:r>
            <a:r>
              <a:rPr lang="en-US" sz="1200" b="0" i="0" kern="1200" dirty="0" smtClean="0">
                <a:solidFill>
                  <a:schemeClr val="tx1"/>
                </a:solidFill>
                <a:latin typeface="+mn-lt"/>
                <a:ea typeface="+mn-ea"/>
                <a:cs typeface="+mn-cs"/>
              </a:rPr>
              <a:t>)</a:t>
            </a:r>
            <a:r>
              <a:rPr lang="tr-TR" sz="1200" b="0" i="0" kern="1200" dirty="0" smtClean="0">
                <a:solidFill>
                  <a:schemeClr val="tx1"/>
                </a:solidFill>
                <a:latin typeface="+mn-lt"/>
                <a:ea typeface="+mn-ea"/>
                <a:cs typeface="+mn-cs"/>
              </a:rPr>
              <a:t>.</a:t>
            </a:r>
            <a:endParaRPr lang="en-US" sz="1200" b="0" i="0" kern="1200" dirty="0" smtClean="0">
              <a:solidFill>
                <a:schemeClr val="tx1"/>
              </a:solidFill>
              <a:latin typeface="+mn-lt"/>
              <a:ea typeface="+mn-ea"/>
              <a:cs typeface="+mn-cs"/>
            </a:endParaRPr>
          </a:p>
          <a:p>
            <a:pPr>
              <a:buFontTx/>
              <a:buChar char="-"/>
            </a:pPr>
            <a:endParaRPr lang="tr-TR" sz="1200" b="0" i="0" kern="120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26</a:t>
            </a:fld>
            <a:endParaRPr lang="tr-T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dirty="0" smtClean="0"/>
              <a:t>The </a:t>
            </a:r>
            <a:r>
              <a:rPr lang="en-US" dirty="0" smtClean="0"/>
              <a:t>Law on the Protection of Personal Data No. 6698 was published </a:t>
            </a:r>
            <a:r>
              <a:rPr lang="tr-TR" dirty="0" smtClean="0"/>
              <a:t>in </a:t>
            </a:r>
            <a:r>
              <a:rPr lang="en-US" dirty="0" smtClean="0"/>
              <a:t>2016.</a:t>
            </a:r>
            <a:r>
              <a:rPr lang="tr-TR" dirty="0" smtClean="0"/>
              <a:t> </a:t>
            </a:r>
            <a:r>
              <a:rPr lang="tr-TR" dirty="0" err="1" smtClean="0"/>
              <a:t>There</a:t>
            </a:r>
            <a:r>
              <a:rPr lang="tr-TR" dirty="0" smtClean="0"/>
              <a:t> </a:t>
            </a:r>
            <a:r>
              <a:rPr lang="tr-TR" dirty="0" err="1" smtClean="0"/>
              <a:t>are</a:t>
            </a:r>
            <a:r>
              <a:rPr lang="tr-TR" dirty="0" smtClean="0"/>
              <a:t> </a:t>
            </a:r>
            <a:r>
              <a:rPr lang="tr-TR" dirty="0" err="1" smtClean="0"/>
              <a:t>also</a:t>
            </a:r>
            <a:r>
              <a:rPr lang="tr-TR" baseline="0" dirty="0" smtClean="0"/>
              <a:t> 7 </a:t>
            </a:r>
            <a:r>
              <a:rPr lang="tr-TR" baseline="0" dirty="0" err="1" smtClean="0"/>
              <a:t>regulations</a:t>
            </a:r>
            <a:r>
              <a:rPr lang="tr-TR" baseline="0" dirty="0" smtClean="0"/>
              <a:t> </a:t>
            </a:r>
            <a:r>
              <a:rPr lang="tr-TR" baseline="0" dirty="0" err="1" smtClean="0"/>
              <a:t>about</a:t>
            </a:r>
            <a:r>
              <a:rPr lang="tr-TR" baseline="0" dirty="0" smtClean="0"/>
              <a:t> </a:t>
            </a:r>
            <a:r>
              <a:rPr lang="tr-TR" baseline="0" dirty="0" err="1" smtClean="0"/>
              <a:t>this</a:t>
            </a:r>
            <a:r>
              <a:rPr lang="tr-TR" baseline="0" dirty="0" smtClean="0"/>
              <a:t> </a:t>
            </a:r>
            <a:r>
              <a:rPr lang="tr-TR" baseline="0" dirty="0" err="1" smtClean="0"/>
              <a:t>law</a:t>
            </a:r>
            <a:r>
              <a:rPr lang="tr-TR" baseline="0" dirty="0" smtClean="0"/>
              <a:t>.</a:t>
            </a:r>
            <a:endParaRPr lang="tr-TR" dirty="0" smtClean="0"/>
          </a:p>
          <a:p>
            <a:endParaRPr lang="tr-TR" dirty="0" smtClean="0"/>
          </a:p>
          <a:p>
            <a:r>
              <a:rPr lang="tr-TR" sz="1200" b="0" dirty="0" err="1" smtClean="0">
                <a:latin typeface="Times New Roman" pitchFamily="18" charset="0"/>
                <a:cs typeface="Times New Roman" pitchFamily="18" charset="0"/>
              </a:rPr>
              <a:t>Turkish</a:t>
            </a:r>
            <a:r>
              <a:rPr lang="tr-TR" sz="1200" b="0" dirty="0" smtClean="0">
                <a:latin typeface="Times New Roman" pitchFamily="18" charset="0"/>
                <a:cs typeface="Times New Roman" pitchFamily="18" charset="0"/>
              </a:rPr>
              <a:t> </a:t>
            </a:r>
            <a:r>
              <a:rPr lang="tr-TR" sz="1200" b="0" dirty="0" smtClean="0">
                <a:latin typeface="Times New Roman" pitchFamily="18" charset="0"/>
                <a:cs typeface="Times New Roman" pitchFamily="18" charset="0"/>
              </a:rPr>
              <a:t>Data </a:t>
            </a:r>
            <a:r>
              <a:rPr lang="tr-TR" sz="1200" b="0" dirty="0" err="1" smtClean="0">
                <a:latin typeface="Times New Roman" pitchFamily="18" charset="0"/>
                <a:cs typeface="Times New Roman" pitchFamily="18" charset="0"/>
              </a:rPr>
              <a:t>Protection</a:t>
            </a:r>
            <a:r>
              <a:rPr lang="tr-TR" sz="1200" b="0"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Authority</a:t>
            </a:r>
            <a:r>
              <a:rPr lang="tr-TR" sz="1200" b="0" baseline="0" dirty="0" smtClean="0">
                <a:latin typeface="Times New Roman" pitchFamily="18" charset="0"/>
                <a:cs typeface="Times New Roman" pitchFamily="18" charset="0"/>
              </a:rPr>
              <a:t> </a:t>
            </a:r>
            <a:r>
              <a:rPr lang="tr-TR" sz="1200" b="0" baseline="0" dirty="0" err="1" smtClean="0">
                <a:latin typeface="Times New Roman" pitchFamily="18" charset="0"/>
                <a:cs typeface="Times New Roman" pitchFamily="18" charset="0"/>
              </a:rPr>
              <a:t>and</a:t>
            </a:r>
            <a:r>
              <a:rPr lang="tr-TR" sz="1200" b="0" baseline="0" dirty="0" smtClean="0">
                <a:latin typeface="Times New Roman" pitchFamily="18" charset="0"/>
                <a:cs typeface="Times New Roman" pitchFamily="18" charset="0"/>
              </a:rPr>
              <a:t> a board </a:t>
            </a:r>
            <a:r>
              <a:rPr lang="tr-TR" sz="1200" b="0" baseline="0" dirty="0" err="1" smtClean="0">
                <a:latin typeface="Times New Roman" pitchFamily="18" charset="0"/>
                <a:cs typeface="Times New Roman" pitchFamily="18" charset="0"/>
              </a:rPr>
              <a:t>with</a:t>
            </a:r>
            <a:r>
              <a:rPr lang="tr-TR" sz="1200" b="0" baseline="0" dirty="0" smtClean="0">
                <a:latin typeface="Times New Roman" pitchFamily="18" charset="0"/>
                <a:cs typeface="Times New Roman" pitchFamily="18" charset="0"/>
              </a:rPr>
              <a:t> 9 </a:t>
            </a:r>
            <a:r>
              <a:rPr lang="tr-TR" sz="1200" b="0" baseline="0" dirty="0" err="1" smtClean="0">
                <a:latin typeface="Times New Roman" pitchFamily="18" charset="0"/>
                <a:cs typeface="Times New Roman" pitchFamily="18" charset="0"/>
              </a:rPr>
              <a:t>members</a:t>
            </a:r>
            <a:r>
              <a:rPr lang="tr-TR" sz="1200" b="0" baseline="0" dirty="0" smtClean="0">
                <a:latin typeface="Times New Roman" pitchFamily="18" charset="0"/>
                <a:cs typeface="Times New Roman" pitchFamily="18" charset="0"/>
              </a:rPr>
              <a:t>.</a:t>
            </a:r>
            <a:endParaRPr lang="tr-TR" sz="1200" b="0" dirty="0" smtClean="0">
              <a:latin typeface="Times New Roman" pitchFamily="18" charset="0"/>
              <a:cs typeface="Times New Roman" pitchFamily="18" charset="0"/>
            </a:endParaRPr>
          </a:p>
          <a:p>
            <a:endParaRPr lang="tr-TR" sz="1200" b="1" dirty="0" smtClean="0">
              <a:latin typeface="Times New Roman" pitchFamily="18" charset="0"/>
              <a:cs typeface="Times New Roman" pitchFamily="18" charset="0"/>
            </a:endParaRPr>
          </a:p>
          <a:p>
            <a:r>
              <a:rPr lang="en-US" dirty="0" smtClean="0"/>
              <a:t>The mission of the Authority is to provide the protection of personal data and develop awareness in this respect in the public eye</a:t>
            </a:r>
            <a:r>
              <a:rPr lang="tr-TR" dirty="0" smtClean="0"/>
              <a:t>.</a:t>
            </a:r>
          </a:p>
          <a:p>
            <a:endParaRPr lang="tr-TR" dirty="0" smtClean="0"/>
          </a:p>
          <a:p>
            <a:r>
              <a:rPr lang="en-US" dirty="0" smtClean="0"/>
              <a:t>Key principles set out in the Law which state that data must be: </a:t>
            </a:r>
            <a:endParaRPr lang="tr-TR" dirty="0" smtClean="0"/>
          </a:p>
          <a:p>
            <a:r>
              <a:rPr lang="en-US" dirty="0" smtClean="0"/>
              <a:t>• Processed lawfully and </a:t>
            </a:r>
            <a:r>
              <a:rPr lang="en-US" dirty="0" smtClean="0"/>
              <a:t>fairly. </a:t>
            </a:r>
            <a:endParaRPr lang="tr-TR" dirty="0" smtClean="0"/>
          </a:p>
          <a:p>
            <a:r>
              <a:rPr lang="en-US" dirty="0" smtClean="0"/>
              <a:t>• Accurate and where necessary, kept up-to-date. </a:t>
            </a:r>
            <a:endParaRPr lang="tr-TR" dirty="0" smtClean="0"/>
          </a:p>
          <a:p>
            <a:r>
              <a:rPr lang="en-US" dirty="0" smtClean="0"/>
              <a:t>• Processed for specified, explicit </a:t>
            </a:r>
            <a:r>
              <a:rPr lang="en-US" dirty="0" smtClean="0"/>
              <a:t>and </a:t>
            </a:r>
            <a:r>
              <a:rPr lang="en-US" dirty="0" smtClean="0"/>
              <a:t>legitimate </a:t>
            </a:r>
            <a:r>
              <a:rPr lang="en-US" dirty="0" smtClean="0"/>
              <a:t>purposes</a:t>
            </a:r>
            <a:r>
              <a:rPr lang="en-US" dirty="0" smtClean="0"/>
              <a:t>. </a:t>
            </a:r>
            <a:endParaRPr lang="tr-TR" dirty="0" smtClean="0"/>
          </a:p>
          <a:p>
            <a:r>
              <a:rPr lang="en-US" dirty="0" smtClean="0"/>
              <a:t>• </a:t>
            </a:r>
            <a:r>
              <a:rPr lang="en-US" dirty="0" smtClean="0"/>
              <a:t>Relevant, </a:t>
            </a:r>
            <a:r>
              <a:rPr lang="en-US" dirty="0" smtClean="0"/>
              <a:t>limited and </a:t>
            </a:r>
            <a:r>
              <a:rPr lang="en-US" dirty="0" smtClean="0"/>
              <a:t>proportionate</a:t>
            </a:r>
            <a:r>
              <a:rPr lang="tr-TR" baseline="0" dirty="0" smtClean="0"/>
              <a:t> </a:t>
            </a:r>
            <a:r>
              <a:rPr lang="en-US" dirty="0" smtClean="0"/>
              <a:t>to </a:t>
            </a:r>
            <a:r>
              <a:rPr lang="en-US" dirty="0" smtClean="0"/>
              <a:t>the purposes for which they are processed. </a:t>
            </a:r>
            <a:endParaRPr lang="tr-TR" dirty="0" smtClean="0"/>
          </a:p>
          <a:p>
            <a:endParaRPr lang="tr-TR" dirty="0" smtClean="0"/>
          </a:p>
          <a:p>
            <a:r>
              <a:rPr lang="en-US" dirty="0" smtClean="0"/>
              <a:t>All personal data processing must be carried out in accordance with these principles.</a:t>
            </a:r>
            <a:endParaRPr lang="en-US" sz="1200" b="0" i="0" kern="1200" dirty="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27</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tabLst>
                <a:tab pos="358775" algn="l"/>
              </a:tabLst>
            </a:pPr>
            <a:r>
              <a:rPr lang="tr-TR" sz="1200" b="0" i="0" baseline="0" dirty="0" err="1" smtClean="0">
                <a:latin typeface="Times New Roman" pitchFamily="18" charset="0"/>
                <a:cs typeface="Times New Roman" pitchFamily="18" charset="0"/>
              </a:rPr>
              <a:t>National</a:t>
            </a:r>
            <a:r>
              <a:rPr lang="tr-TR" sz="1200" b="0" i="0" baseline="0" dirty="0" smtClean="0">
                <a:latin typeface="Times New Roman" pitchFamily="18" charset="0"/>
                <a:cs typeface="Times New Roman" pitchFamily="18" charset="0"/>
              </a:rPr>
              <a:t> </a:t>
            </a:r>
            <a:r>
              <a:rPr lang="tr-TR" sz="1200" b="0" i="0" baseline="0" dirty="0" err="1" smtClean="0">
                <a:latin typeface="Times New Roman" pitchFamily="18" charset="0"/>
                <a:cs typeface="Times New Roman" pitchFamily="18" charset="0"/>
              </a:rPr>
              <a:t>Cyber</a:t>
            </a:r>
            <a:r>
              <a:rPr lang="tr-TR" sz="1200" b="0" i="0" baseline="0" dirty="0" smtClean="0">
                <a:latin typeface="Times New Roman" pitchFamily="18" charset="0"/>
                <a:cs typeface="Times New Roman" pitchFamily="18" charset="0"/>
              </a:rPr>
              <a:t> </a:t>
            </a:r>
            <a:r>
              <a:rPr lang="tr-TR" sz="1200" b="0" i="0" baseline="0" dirty="0" err="1" smtClean="0">
                <a:latin typeface="Times New Roman" pitchFamily="18" charset="0"/>
                <a:cs typeface="Times New Roman" pitchFamily="18" charset="0"/>
              </a:rPr>
              <a:t>Security</a:t>
            </a:r>
            <a:r>
              <a:rPr lang="tr-TR" sz="1200" b="0" i="0" baseline="0" dirty="0" smtClean="0">
                <a:latin typeface="Times New Roman" pitchFamily="18" charset="0"/>
                <a:cs typeface="Times New Roman" pitchFamily="18" charset="0"/>
              </a:rPr>
              <a:t> </a:t>
            </a:r>
            <a:r>
              <a:rPr lang="tr-TR" sz="1200" b="0" i="0" baseline="0" dirty="0" err="1" smtClean="0">
                <a:latin typeface="Times New Roman" pitchFamily="18" charset="0"/>
                <a:cs typeface="Times New Roman" pitchFamily="18" charset="0"/>
              </a:rPr>
              <a:t>Strategy</a:t>
            </a:r>
            <a:r>
              <a:rPr lang="tr-TR" sz="1200" b="0" i="0" baseline="0" dirty="0" smtClean="0">
                <a:latin typeface="Times New Roman" pitchFamily="18" charset="0"/>
                <a:cs typeface="Times New Roman" pitchFamily="18" charset="0"/>
              </a:rPr>
              <a:t> </a:t>
            </a:r>
            <a:r>
              <a:rPr lang="tr-TR" sz="1200" b="0" i="0" baseline="0" dirty="0" smtClean="0">
                <a:latin typeface="Times New Roman" pitchFamily="18" charset="0"/>
                <a:cs typeface="Times New Roman" pitchFamily="18" charset="0"/>
              </a:rPr>
              <a:t>of </a:t>
            </a:r>
            <a:r>
              <a:rPr lang="tr-TR" sz="1200" b="0" i="0" baseline="0" dirty="0" err="1" smtClean="0">
                <a:latin typeface="Times New Roman" pitchFamily="18" charset="0"/>
                <a:cs typeface="Times New Roman" pitchFamily="18" charset="0"/>
              </a:rPr>
              <a:t>Turkish</a:t>
            </a:r>
            <a:r>
              <a:rPr lang="tr-TR" sz="1200" b="0" i="0" baseline="0" dirty="0" smtClean="0">
                <a:latin typeface="Times New Roman" pitchFamily="18" charset="0"/>
                <a:cs typeface="Times New Roman" pitchFamily="18" charset="0"/>
              </a:rPr>
              <a:t> </a:t>
            </a:r>
            <a:r>
              <a:rPr lang="tr-TR" sz="1200" b="0" i="0" baseline="0" dirty="0" err="1" smtClean="0">
                <a:latin typeface="Times New Roman" pitchFamily="18" charset="0"/>
                <a:cs typeface="Times New Roman" pitchFamily="18" charset="0"/>
              </a:rPr>
              <a:t>Republic</a:t>
            </a:r>
            <a:r>
              <a:rPr lang="tr-TR" sz="1200" b="0" i="0" baseline="0" dirty="0" smtClean="0">
                <a:latin typeface="Times New Roman" pitchFamily="18" charset="0"/>
                <a:cs typeface="Times New Roman" pitchFamily="18" charset="0"/>
              </a:rPr>
              <a:t>.</a:t>
            </a:r>
            <a:endParaRPr lang="tr-TR" sz="1200" b="0" i="0" baseline="0" dirty="0" smtClean="0">
              <a:latin typeface="Times New Roman" pitchFamily="18" charset="0"/>
              <a:cs typeface="Times New Roman" pitchFamily="18" charset="0"/>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tabLst>
                <a:tab pos="358775" algn="l"/>
              </a:tabLst>
            </a:pPr>
            <a:endParaRPr lang="tr-TR" sz="1200" b="0" i="0" kern="1200" baseline="0" dirty="0" smtClean="0">
              <a:solidFill>
                <a:schemeClr val="tx1"/>
              </a:solidFill>
              <a:latin typeface="Times New Roman" pitchFamily="18" charset="0"/>
              <a:ea typeface="+mn-ea"/>
              <a:cs typeface="Times New Roman" pitchFamily="18" charset="0"/>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tabLst>
                <a:tab pos="358775" algn="l"/>
              </a:tabLst>
            </a:pPr>
            <a:endParaRPr lang="tr-TR" sz="1200" b="0" i="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buFontTx/>
              <a:buNone/>
              <a:tabLst>
                <a:tab pos="358775" algn="l"/>
              </a:tabLst>
            </a:pPr>
            <a:endParaRPr lang="tr-TR" sz="1200" b="0" i="0" kern="1200" baseline="0" dirty="0" smtClean="0">
              <a:solidFill>
                <a:schemeClr val="tx1"/>
              </a:solidFill>
              <a:latin typeface="Times New Roman" pitchFamily="18" charset="0"/>
              <a:ea typeface="+mn-ea"/>
              <a:cs typeface="Times New Roman" pitchFamily="18" charset="0"/>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buFontTx/>
              <a:buNone/>
              <a:tabLst>
                <a:tab pos="358775" algn="l"/>
              </a:tabLst>
            </a:pPr>
            <a:endParaRPr lang="en-US" sz="120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en-US" sz="120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err="1" smtClean="0">
                <a:solidFill>
                  <a:schemeClr val="tx1"/>
                </a:solidFill>
                <a:latin typeface="+mn-lt"/>
                <a:ea typeface="+mn-ea"/>
                <a:cs typeface="+mn-cs"/>
              </a:rPr>
              <a:t>For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purpose</a:t>
            </a:r>
            <a:r>
              <a:rPr lang="tr-TR" sz="1200" kern="1200" baseline="0" dirty="0" smtClean="0">
                <a:solidFill>
                  <a:schemeClr val="tx1"/>
                </a:solidFill>
                <a:latin typeface="+mn-lt"/>
                <a:ea typeface="+mn-ea"/>
                <a:cs typeface="+mn-cs"/>
              </a:rPr>
              <a:t> of </a:t>
            </a:r>
            <a:r>
              <a:rPr lang="tr-TR" sz="1200" kern="1200" baseline="0" dirty="0" err="1" smtClean="0">
                <a:solidFill>
                  <a:schemeClr val="tx1"/>
                </a:solidFill>
                <a:latin typeface="+mn-lt"/>
                <a:ea typeface="+mn-ea"/>
                <a:cs typeface="+mn-cs"/>
              </a:rPr>
              <a:t>realizing</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these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objectives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required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actions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published</a:t>
            </a:r>
            <a:r>
              <a:rPr lang="tr-TR" sz="1200" kern="1200" baseline="0" dirty="0" smtClean="0">
                <a:solidFill>
                  <a:schemeClr val="tx1"/>
                </a:solidFill>
                <a:latin typeface="+mn-lt"/>
                <a:ea typeface="+mn-ea"/>
                <a:cs typeface="+mn-cs"/>
              </a:rPr>
              <a:t> as a </a:t>
            </a:r>
            <a:r>
              <a:rPr lang="tr-TR" sz="1200" kern="1200" baseline="0" dirty="0" err="1" smtClean="0">
                <a:solidFill>
                  <a:schemeClr val="tx1"/>
                </a:solidFill>
                <a:latin typeface="+mn-lt"/>
                <a:ea typeface="+mn-ea"/>
                <a:cs typeface="+mn-cs"/>
              </a:rPr>
              <a:t>seperate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document</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Namely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National</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Cyber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Security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Action</a:t>
            </a:r>
            <a:r>
              <a:rPr lang="tr-TR" sz="1200" kern="1200" baseline="0" dirty="0" smtClean="0">
                <a:solidFill>
                  <a:schemeClr val="tx1"/>
                </a:solidFill>
                <a:latin typeface="+mn-lt"/>
                <a:ea typeface="+mn-ea"/>
                <a:cs typeface="+mn-cs"/>
              </a:rPr>
              <a:t> Plan”. </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For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each</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action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planned</a:t>
            </a:r>
            <a:r>
              <a:rPr lang="tr-TR" sz="1200" kern="1200" baseline="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accomplishment date and responsible/relevant institutions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declared</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This</a:t>
            </a:r>
            <a:r>
              <a:rPr lang="tr-TR" sz="1200" kern="1200" baseline="0" dirty="0" smtClean="0">
                <a:solidFill>
                  <a:schemeClr val="tx1"/>
                </a:solidFill>
                <a:latin typeface="+mn-lt"/>
                <a:ea typeface="+mn-ea"/>
                <a:cs typeface="+mn-cs"/>
              </a:rPr>
              <a:t> is a </a:t>
            </a:r>
            <a:r>
              <a:rPr lang="tr-TR" sz="1200" kern="1200" baseline="0" dirty="0" err="1" smtClean="0">
                <a:solidFill>
                  <a:schemeClr val="tx1"/>
                </a:solidFill>
                <a:latin typeface="+mn-lt"/>
                <a:ea typeface="+mn-ea"/>
                <a:cs typeface="+mn-cs"/>
              </a:rPr>
              <a:t>sample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from</a:t>
            </a:r>
            <a:r>
              <a:rPr lang="tr-TR" sz="1200" kern="1200" baseline="0" dirty="0" smtClean="0">
                <a:solidFill>
                  <a:schemeClr val="tx1"/>
                </a:solidFill>
                <a:latin typeface="+mn-lt"/>
                <a:ea typeface="+mn-ea"/>
                <a:cs typeface="+mn-cs"/>
              </a:rPr>
              <a:t> 2013-2014 </a:t>
            </a:r>
            <a:r>
              <a:rPr lang="tr-TR" sz="1200" kern="1200" baseline="0" dirty="0" err="1" smtClean="0">
                <a:solidFill>
                  <a:schemeClr val="tx1"/>
                </a:solidFill>
                <a:latin typeface="+mn-lt"/>
                <a:ea typeface="+mn-ea"/>
                <a:cs typeface="+mn-cs"/>
              </a:rPr>
              <a:t>action</a:t>
            </a:r>
            <a:r>
              <a:rPr lang="tr-TR" sz="1200" kern="1200" baseline="0" dirty="0" smtClean="0">
                <a:solidFill>
                  <a:schemeClr val="tx1"/>
                </a:solidFill>
                <a:latin typeface="+mn-lt"/>
                <a:ea typeface="+mn-ea"/>
                <a:cs typeface="+mn-cs"/>
              </a:rPr>
              <a:t> plan since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current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action</a:t>
            </a:r>
            <a:r>
              <a:rPr lang="tr-TR" sz="1200" kern="1200" baseline="0" dirty="0" smtClean="0">
                <a:solidFill>
                  <a:schemeClr val="tx1"/>
                </a:solidFill>
                <a:latin typeface="+mn-lt"/>
                <a:ea typeface="+mn-ea"/>
                <a:cs typeface="+mn-cs"/>
              </a:rPr>
              <a:t> plan is not </a:t>
            </a:r>
            <a:r>
              <a:rPr lang="tr-TR" sz="1200" kern="1200" baseline="0" dirty="0" err="1" smtClean="0">
                <a:solidFill>
                  <a:schemeClr val="tx1"/>
                </a:solidFill>
                <a:latin typeface="+mn-lt"/>
                <a:ea typeface="+mn-ea"/>
                <a:cs typeface="+mn-cs"/>
              </a:rPr>
              <a:t>publicly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available</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You</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see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here</a:t>
            </a:r>
            <a:r>
              <a:rPr lang="tr-TR" sz="1200" kern="1200" baseline="0" dirty="0" smtClean="0">
                <a:solidFill>
                  <a:schemeClr val="tx1"/>
                </a:solidFill>
                <a:latin typeface="+mn-lt"/>
                <a:ea typeface="+mn-ea"/>
                <a:cs typeface="+mn-cs"/>
              </a:rPr>
              <a:t> an </a:t>
            </a:r>
            <a:r>
              <a:rPr lang="tr-TR" sz="1200" kern="1200" baseline="0" dirty="0" err="1" smtClean="0">
                <a:solidFill>
                  <a:schemeClr val="tx1"/>
                </a:solidFill>
                <a:latin typeface="+mn-lt"/>
                <a:ea typeface="+mn-ea"/>
                <a:cs typeface="+mn-cs"/>
              </a:rPr>
              <a:t>action</a:t>
            </a:r>
            <a:r>
              <a:rPr lang="tr-TR" sz="1200" kern="1200" baseline="0" dirty="0" smtClean="0">
                <a:solidFill>
                  <a:schemeClr val="tx1"/>
                </a:solidFill>
                <a:latin typeface="+mn-lt"/>
                <a:ea typeface="+mn-ea"/>
                <a:cs typeface="+mn-cs"/>
              </a:rPr>
              <a:t>, it is </a:t>
            </a:r>
            <a:r>
              <a:rPr lang="tr-TR" sz="1200" kern="1200" baseline="0" dirty="0" err="1" smtClean="0">
                <a:solidFill>
                  <a:schemeClr val="tx1"/>
                </a:solidFill>
                <a:latin typeface="+mn-lt"/>
                <a:ea typeface="+mn-ea"/>
                <a:cs typeface="+mn-cs"/>
              </a:rPr>
              <a:t>about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establishment</a:t>
            </a:r>
            <a:r>
              <a:rPr lang="tr-TR" sz="1200" kern="1200" baseline="0" dirty="0" smtClean="0">
                <a:solidFill>
                  <a:schemeClr val="tx1"/>
                </a:solidFill>
                <a:latin typeface="+mn-lt"/>
                <a:ea typeface="+mn-ea"/>
                <a:cs typeface="+mn-cs"/>
              </a:rPr>
              <a:t> of </a:t>
            </a:r>
            <a:r>
              <a:rPr lang="tr-TR" sz="1200" kern="1200" baseline="0" dirty="0" err="1" smtClean="0">
                <a:solidFill>
                  <a:schemeClr val="tx1"/>
                </a:solidFill>
                <a:latin typeface="+mn-lt"/>
                <a:ea typeface="+mn-ea"/>
                <a:cs typeface="+mn-cs"/>
              </a:rPr>
              <a:t>national</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sectoral</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public</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entities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cyber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incidents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response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team</a:t>
            </a:r>
            <a:r>
              <a:rPr lang="tr-TR" sz="1200" kern="1200" baseline="0" dirty="0" smtClean="0">
                <a:solidFill>
                  <a:schemeClr val="tx1"/>
                </a:solidFill>
                <a:latin typeface="+mn-lt"/>
                <a:ea typeface="+mn-ea"/>
                <a:cs typeface="+mn-cs"/>
              </a:rPr>
              <a:t>.</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There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are</a:t>
            </a:r>
            <a:r>
              <a:rPr lang="tr-TR" sz="1200" kern="1200" baseline="0" dirty="0" smtClean="0">
                <a:solidFill>
                  <a:schemeClr val="tx1"/>
                </a:solidFill>
                <a:latin typeface="+mn-lt"/>
                <a:ea typeface="+mn-ea"/>
                <a:cs typeface="+mn-cs"/>
              </a:rPr>
              <a:t> 3 </a:t>
            </a:r>
            <a:r>
              <a:rPr lang="tr-TR" sz="1200" kern="1200" baseline="0" dirty="0" err="1" smtClean="0">
                <a:solidFill>
                  <a:schemeClr val="tx1"/>
                </a:solidFill>
                <a:latin typeface="+mn-lt"/>
                <a:ea typeface="+mn-ea"/>
                <a:cs typeface="+mn-cs"/>
              </a:rPr>
              <a:t>sub</a:t>
            </a:r>
            <a:r>
              <a:rPr lang="tr-TR" sz="1200" kern="1200" baseline="0" dirty="0" smtClean="0">
                <a:solidFill>
                  <a:schemeClr val="tx1"/>
                </a:solidFill>
                <a:latin typeface="+mn-lt"/>
                <a:ea typeface="+mn-ea"/>
                <a:cs typeface="+mn-cs"/>
              </a:rPr>
              <a:t>–</a:t>
            </a:r>
            <a:r>
              <a:rPr lang="tr-TR" sz="1200" kern="1200" baseline="0" dirty="0" err="1" smtClean="0">
                <a:solidFill>
                  <a:schemeClr val="tx1"/>
                </a:solidFill>
                <a:latin typeface="+mn-lt"/>
                <a:ea typeface="+mn-ea"/>
                <a:cs typeface="+mn-cs"/>
              </a:rPr>
              <a:t>actions</a:t>
            </a:r>
            <a:r>
              <a:rPr lang="tr-TR" sz="1200" kern="1200" baseline="0" dirty="0" smtClean="0">
                <a:solidFill>
                  <a:schemeClr val="tx1"/>
                </a:solidFill>
                <a:latin typeface="+mn-lt"/>
                <a:ea typeface="+mn-ea"/>
                <a:cs typeface="+mn-cs"/>
              </a:rPr>
              <a:t>. On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right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side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you</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see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deadlines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responsible</a:t>
            </a:r>
            <a:r>
              <a:rPr lang="tr-TR" sz="1200" kern="1200" baseline="0" dirty="0" smtClean="0">
                <a:solidFill>
                  <a:schemeClr val="tx1"/>
                </a:solidFill>
                <a:latin typeface="+mn-lt"/>
                <a:ea typeface="+mn-ea"/>
                <a:cs typeface="+mn-cs"/>
              </a:rPr>
              <a:t>/</a:t>
            </a:r>
            <a:r>
              <a:rPr lang="tr-TR" sz="1200" kern="1200" baseline="0" dirty="0" err="1" smtClean="0">
                <a:solidFill>
                  <a:schemeClr val="tx1"/>
                </a:solidFill>
                <a:latin typeface="+mn-lt"/>
                <a:ea typeface="+mn-ea"/>
                <a:cs typeface="+mn-cs"/>
              </a:rPr>
              <a:t>relevant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organizations</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sub</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actions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must</a:t>
            </a:r>
            <a:r>
              <a:rPr lang="tr-TR" sz="1200" kern="1200" baseline="0" dirty="0" smtClean="0">
                <a:solidFill>
                  <a:schemeClr val="tx1"/>
                </a:solidFill>
                <a:latin typeface="+mn-lt"/>
                <a:ea typeface="+mn-ea"/>
                <a:cs typeface="+mn-cs"/>
              </a:rPr>
              <a:t> be </a:t>
            </a:r>
            <a:r>
              <a:rPr lang="tr-TR" sz="1200" kern="1200" baseline="0" dirty="0" err="1" smtClean="0">
                <a:solidFill>
                  <a:schemeClr val="tx1"/>
                </a:solidFill>
                <a:latin typeface="+mn-lt"/>
                <a:ea typeface="+mn-ea"/>
                <a:cs typeface="+mn-cs"/>
              </a:rPr>
              <a:t>accomplished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by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these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organization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until</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given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deadlines</a:t>
            </a:r>
            <a:r>
              <a:rPr lang="tr-TR" sz="1200" kern="1200" baseline="0" dirty="0" smtClean="0">
                <a:solidFill>
                  <a:schemeClr val="tx1"/>
                </a:solidFill>
                <a:latin typeface="+mn-lt"/>
                <a:ea typeface="+mn-ea"/>
                <a:cs typeface="+mn-cs"/>
              </a:rPr>
              <a:t>.</a:t>
            </a:r>
          </a:p>
        </p:txBody>
      </p:sp>
      <p:sp>
        <p:nvSpPr>
          <p:cNvPr id="4" name="3 Slayt Numarası Yer Tutucusu"/>
          <p:cNvSpPr>
            <a:spLocks noGrp="1"/>
          </p:cNvSpPr>
          <p:nvPr>
            <p:ph type="sldNum" sz="quarter" idx="10"/>
          </p:nvPr>
        </p:nvSpPr>
        <p:spPr/>
        <p:txBody>
          <a:bodyPr/>
          <a:lstStyle/>
          <a:p>
            <a:fld id="{9BC2B41B-C726-4D83-8F6E-D7E2B4F01F03}" type="slidenum">
              <a:rPr lang="tr-TR" smtClean="0"/>
              <a:pPr/>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1DFD802-C834-41AA-B0CA-E59D3B1D97D4}" type="datetime1">
              <a:rPr lang="tr-TR" smtClean="0"/>
              <a:pPr/>
              <a:t>12.04.2020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792C975-9942-4BD9-A3D5-E79312B6C033}" type="datetime1">
              <a:rPr lang="tr-TR" smtClean="0"/>
              <a:pPr/>
              <a:t>12.04.2020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982B7E3-919D-4070-B231-4A038CC4B193}" type="datetime1">
              <a:rPr lang="tr-TR" smtClean="0"/>
              <a:pPr/>
              <a:t>12.04.2020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EFF6E99-E087-4724-990A-F03084EE1D1D}" type="datetime1">
              <a:rPr lang="tr-TR" smtClean="0"/>
              <a:pPr/>
              <a:t>12.04.2020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FC3B841-630C-41AD-896C-280DD1BBCF2C}" type="datetime1">
              <a:rPr lang="tr-TR" smtClean="0"/>
              <a:pPr/>
              <a:t>12.04.2020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D2D7727-EAC7-48EA-BD47-0BA5A361F64F}" type="datetime1">
              <a:rPr lang="tr-TR" smtClean="0"/>
              <a:pPr/>
              <a:t>12.04.2020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CA98390-3031-43A0-B2B4-0B5236D71348}" type="datetime1">
              <a:rPr lang="tr-TR" smtClean="0"/>
              <a:pPr/>
              <a:t>12.04.2020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EAE5400-6EE3-403C-AA3E-BE1C7A1CB8C0}" type="datetime1">
              <a:rPr lang="tr-TR" smtClean="0"/>
              <a:pPr/>
              <a:t>12.04.2020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DCC0EF9-CE12-4683-9E30-D1789FA466A3}" type="datetime1">
              <a:rPr lang="tr-TR" smtClean="0"/>
              <a:pPr/>
              <a:t>12.04.2020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A545256-BF2D-48B6-8E76-C7D9E47DB137}" type="datetime1">
              <a:rPr lang="tr-TR" smtClean="0"/>
              <a:pPr/>
              <a:t>12.04.2020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EE95C32-E703-421E-8DDF-6D680CD75505}" type="datetime1">
              <a:rPr lang="tr-TR" smtClean="0"/>
              <a:pPr/>
              <a:t>12.04.2020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7538E-67D1-4FD9-9D01-175363B817D9}" type="datetime1">
              <a:rPr lang="tr-TR" smtClean="0"/>
              <a:pPr/>
              <a:t>12.04.2020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1">
                <a:solidFill>
                  <a:schemeClr val="tx1"/>
                </a:solidFill>
              </a:defRPr>
            </a:lvl1pPr>
          </a:lstStyle>
          <a:p>
            <a:fld id="{053C5F43-A354-497D-94C9-764B191F88EA}"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571472" y="785794"/>
            <a:ext cx="7858180" cy="2062103"/>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COM 412 </a:t>
            </a:r>
          </a:p>
          <a:p>
            <a:pPr algn="ctr"/>
            <a:endParaRPr lang="tr-TR" sz="3200" b="1" dirty="0" smtClean="0">
              <a:solidFill>
                <a:srgbClr val="FF0000"/>
              </a:solidFill>
              <a:latin typeface="Times New Roman" pitchFamily="18" charset="0"/>
              <a:cs typeface="Times New Roman" pitchFamily="18" charset="0"/>
            </a:endParaRPr>
          </a:p>
          <a:p>
            <a:pPr algn="ctr"/>
            <a:r>
              <a:rPr lang="en-US" sz="3200" b="1" dirty="0" smtClean="0">
                <a:solidFill>
                  <a:srgbClr val="FF0000"/>
                </a:solidFill>
                <a:latin typeface="Times New Roman" pitchFamily="18" charset="0"/>
                <a:cs typeface="Times New Roman" pitchFamily="18" charset="0"/>
              </a:rPr>
              <a:t>Information Technology </a:t>
            </a:r>
            <a:r>
              <a:rPr lang="tr-TR" sz="3200" b="1" dirty="0" smtClean="0">
                <a:solidFill>
                  <a:srgbClr val="FF0000"/>
                </a:solidFill>
                <a:latin typeface="Times New Roman" pitchFamily="18" charset="0"/>
                <a:cs typeface="Times New Roman" pitchFamily="18" charset="0"/>
              </a:rPr>
              <a:t>a</a:t>
            </a:r>
            <a:r>
              <a:rPr lang="en-US" sz="3200" b="1" dirty="0" err="1" smtClean="0">
                <a:solidFill>
                  <a:srgbClr val="FF0000"/>
                </a:solidFill>
                <a:latin typeface="Times New Roman" pitchFamily="18" charset="0"/>
                <a:cs typeface="Times New Roman" pitchFamily="18" charset="0"/>
              </a:rPr>
              <a:t>nd</a:t>
            </a:r>
            <a:r>
              <a:rPr lang="en-US" sz="3200" b="1" dirty="0" smtClean="0">
                <a:solidFill>
                  <a:srgbClr val="FF0000"/>
                </a:solidFill>
                <a:latin typeface="Times New Roman" pitchFamily="18" charset="0"/>
                <a:cs typeface="Times New Roman" pitchFamily="18" charset="0"/>
              </a:rPr>
              <a:t> Security Governance </a:t>
            </a:r>
            <a:endParaRPr lang="tr-TR" sz="3200" b="1" dirty="0" smtClean="0">
              <a:solidFill>
                <a:srgbClr val="FF0000"/>
              </a:solidFill>
              <a:latin typeface="Times New Roman" pitchFamily="18" charset="0"/>
              <a:cs typeface="Times New Roman" pitchFamily="18" charset="0"/>
            </a:endParaRPr>
          </a:p>
        </p:txBody>
      </p:sp>
      <p:sp>
        <p:nvSpPr>
          <p:cNvPr id="3" name="2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
        <p:nvSpPr>
          <p:cNvPr id="4" name="3 Dikdörtgen"/>
          <p:cNvSpPr/>
          <p:nvPr/>
        </p:nvSpPr>
        <p:spPr>
          <a:xfrm>
            <a:off x="7965822" y="6037012"/>
            <a:ext cx="1143008" cy="7858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Metin kutusu"/>
          <p:cNvSpPr txBox="1"/>
          <p:nvPr/>
        </p:nvSpPr>
        <p:spPr>
          <a:xfrm>
            <a:off x="714348" y="3357562"/>
            <a:ext cx="7858180" cy="3046988"/>
          </a:xfrm>
          <a:prstGeom prst="rect">
            <a:avLst/>
          </a:prstGeom>
          <a:noFill/>
        </p:spPr>
        <p:txBody>
          <a:bodyPr wrap="square" rtlCol="0">
            <a:spAutoFit/>
          </a:bodyPr>
          <a:lstStyle/>
          <a:p>
            <a:pPr algn="ctr"/>
            <a:r>
              <a:rPr lang="tr-TR" sz="3200" b="1" dirty="0" err="1" smtClean="0">
                <a:solidFill>
                  <a:srgbClr val="0000FF"/>
                </a:solidFill>
                <a:latin typeface="Times New Roman" pitchFamily="18" charset="0"/>
                <a:cs typeface="Times New Roman" pitchFamily="18" charset="0"/>
              </a:rPr>
              <a:t>Week</a:t>
            </a:r>
            <a:r>
              <a:rPr lang="tr-TR" sz="3200" b="1" dirty="0" smtClean="0">
                <a:solidFill>
                  <a:srgbClr val="0000FF"/>
                </a:solidFill>
                <a:latin typeface="Times New Roman" pitchFamily="18" charset="0"/>
                <a:cs typeface="Times New Roman" pitchFamily="18" charset="0"/>
              </a:rPr>
              <a:t> </a:t>
            </a:r>
            <a:r>
              <a:rPr lang="tr-TR" sz="3200" b="1" dirty="0" smtClean="0">
                <a:solidFill>
                  <a:srgbClr val="0000FF"/>
                </a:solidFill>
                <a:latin typeface="Times New Roman" pitchFamily="18" charset="0"/>
                <a:cs typeface="Times New Roman" pitchFamily="18" charset="0"/>
              </a:rPr>
              <a:t>10</a:t>
            </a:r>
            <a:endParaRPr lang="tr-TR" sz="3200" b="1" dirty="0" smtClean="0">
              <a:solidFill>
                <a:srgbClr val="0000FF"/>
              </a:solidFill>
              <a:latin typeface="Times New Roman" pitchFamily="18" charset="0"/>
              <a:cs typeface="Times New Roman" pitchFamily="18" charset="0"/>
            </a:endParaRPr>
          </a:p>
          <a:p>
            <a:pPr algn="ctr"/>
            <a:endParaRPr lang="tr-TR" sz="3200" b="1" dirty="0" smtClean="0">
              <a:solidFill>
                <a:srgbClr val="0000FF"/>
              </a:solidFill>
              <a:latin typeface="Times New Roman" pitchFamily="18" charset="0"/>
              <a:cs typeface="Times New Roman" pitchFamily="18" charset="0"/>
            </a:endParaRPr>
          </a:p>
          <a:p>
            <a:pPr algn="ctr"/>
            <a:r>
              <a:rPr lang="tr-TR" sz="3200" b="1" dirty="0" err="1" smtClean="0">
                <a:solidFill>
                  <a:srgbClr val="0000FF"/>
                </a:solidFill>
                <a:latin typeface="Times New Roman" pitchFamily="18" charset="0"/>
                <a:cs typeface="Times New Roman" pitchFamily="18" charset="0"/>
              </a:rPr>
              <a:t>Information</a:t>
            </a:r>
            <a:r>
              <a:rPr lang="tr-TR" sz="3200" b="1" dirty="0" smtClean="0">
                <a:solidFill>
                  <a:srgbClr val="0000FF"/>
                </a:solidFill>
                <a:latin typeface="Times New Roman" pitchFamily="18" charset="0"/>
                <a:cs typeface="Times New Roman" pitchFamily="18" charset="0"/>
              </a:rPr>
              <a:t> </a:t>
            </a:r>
            <a:r>
              <a:rPr lang="tr-TR" sz="3200" b="1" dirty="0" err="1" smtClean="0">
                <a:solidFill>
                  <a:srgbClr val="0000FF"/>
                </a:solidFill>
                <a:latin typeface="Times New Roman" pitchFamily="18" charset="0"/>
                <a:cs typeface="Times New Roman" pitchFamily="18" charset="0"/>
              </a:rPr>
              <a:t>Security</a:t>
            </a:r>
            <a:r>
              <a:rPr lang="tr-TR" sz="3200" b="1" dirty="0" smtClean="0">
                <a:solidFill>
                  <a:srgbClr val="0000FF"/>
                </a:solidFill>
                <a:latin typeface="Times New Roman" pitchFamily="18" charset="0"/>
                <a:cs typeface="Times New Roman" pitchFamily="18" charset="0"/>
              </a:rPr>
              <a:t> </a:t>
            </a:r>
            <a:r>
              <a:rPr lang="tr-TR" sz="3200" b="1" dirty="0" err="1" smtClean="0">
                <a:solidFill>
                  <a:srgbClr val="0000FF"/>
                </a:solidFill>
                <a:latin typeface="Times New Roman" pitchFamily="18" charset="0"/>
                <a:cs typeface="Times New Roman" pitchFamily="18" charset="0"/>
              </a:rPr>
              <a:t>Implementation</a:t>
            </a:r>
            <a:endParaRPr lang="tr-TR" sz="3200" b="1" dirty="0" smtClean="0">
              <a:solidFill>
                <a:srgbClr val="0000FF"/>
              </a:solidFill>
              <a:latin typeface="Times New Roman" pitchFamily="18" charset="0"/>
              <a:cs typeface="Times New Roman" pitchFamily="18" charset="0"/>
            </a:endParaRPr>
          </a:p>
          <a:p>
            <a:pPr algn="ctr"/>
            <a:endParaRPr lang="tr-TR" sz="3200" b="1" dirty="0" smtClean="0">
              <a:solidFill>
                <a:srgbClr val="0000FF"/>
              </a:solidFill>
              <a:latin typeface="Times New Roman" pitchFamily="18" charset="0"/>
              <a:cs typeface="Times New Roman" pitchFamily="18" charset="0"/>
            </a:endParaRPr>
          </a:p>
          <a:p>
            <a:pPr algn="ctr"/>
            <a:r>
              <a:rPr lang="tr-TR" sz="3200" b="1" dirty="0" err="1" smtClean="0">
                <a:solidFill>
                  <a:srgbClr val="0000FF"/>
                </a:solidFill>
                <a:latin typeface="Times New Roman" pitchFamily="18" charset="0"/>
                <a:cs typeface="Times New Roman" pitchFamily="18" charset="0"/>
              </a:rPr>
              <a:t>Standards</a:t>
            </a:r>
            <a:r>
              <a:rPr lang="tr-TR" sz="3200" b="1" dirty="0" smtClean="0">
                <a:solidFill>
                  <a:srgbClr val="0000FF"/>
                </a:solidFill>
                <a:latin typeface="Times New Roman" pitchFamily="18" charset="0"/>
                <a:cs typeface="Times New Roman" pitchFamily="18" charset="0"/>
              </a:rPr>
              <a:t>, </a:t>
            </a:r>
            <a:r>
              <a:rPr lang="tr-TR" sz="3200" b="1" dirty="0" err="1" smtClean="0">
                <a:solidFill>
                  <a:srgbClr val="0000FF"/>
                </a:solidFill>
                <a:latin typeface="Times New Roman" pitchFamily="18" charset="0"/>
                <a:cs typeface="Times New Roman" pitchFamily="18" charset="0"/>
              </a:rPr>
              <a:t>Frameworks</a:t>
            </a:r>
            <a:r>
              <a:rPr lang="tr-TR" sz="3200" b="1" dirty="0" smtClean="0">
                <a:solidFill>
                  <a:srgbClr val="0000FF"/>
                </a:solidFill>
                <a:latin typeface="Times New Roman" pitchFamily="18" charset="0"/>
                <a:cs typeface="Times New Roman" pitchFamily="18" charset="0"/>
              </a:rPr>
              <a:t>, </a:t>
            </a:r>
            <a:r>
              <a:rPr lang="tr-TR" sz="3200" b="1" dirty="0" err="1" smtClean="0">
                <a:solidFill>
                  <a:srgbClr val="0000FF"/>
                </a:solidFill>
                <a:latin typeface="Times New Roman" pitchFamily="18" charset="0"/>
                <a:cs typeface="Times New Roman" pitchFamily="18" charset="0"/>
              </a:rPr>
              <a:t>Guideliness</a:t>
            </a:r>
            <a:r>
              <a:rPr lang="tr-TR" sz="3200" b="1" dirty="0" smtClean="0">
                <a:solidFill>
                  <a:srgbClr val="0000FF"/>
                </a:solidFill>
                <a:latin typeface="Times New Roman" pitchFamily="18" charset="0"/>
                <a:cs typeface="Times New Roman" pitchFamily="18" charset="0"/>
              </a:rPr>
              <a:t>, </a:t>
            </a:r>
            <a:r>
              <a:rPr lang="tr-TR" sz="3200" b="1" dirty="0" err="1" smtClean="0">
                <a:solidFill>
                  <a:srgbClr val="0000FF"/>
                </a:solidFill>
                <a:latin typeface="Times New Roman" pitchFamily="18" charset="0"/>
                <a:cs typeface="Times New Roman" pitchFamily="18" charset="0"/>
              </a:rPr>
              <a:t>and</a:t>
            </a:r>
            <a:r>
              <a:rPr lang="tr-TR" sz="3200" b="1" dirty="0" smtClean="0">
                <a:solidFill>
                  <a:srgbClr val="0000FF"/>
                </a:solidFill>
                <a:latin typeface="Times New Roman" pitchFamily="18" charset="0"/>
                <a:cs typeface="Times New Roman" pitchFamily="18" charset="0"/>
              </a:rPr>
              <a:t> </a:t>
            </a:r>
            <a:r>
              <a:rPr lang="tr-TR" sz="3200" b="1" dirty="0" err="1" smtClean="0">
                <a:solidFill>
                  <a:srgbClr val="0000FF"/>
                </a:solidFill>
                <a:latin typeface="Times New Roman" pitchFamily="18" charset="0"/>
                <a:cs typeface="Times New Roman" pitchFamily="18" charset="0"/>
              </a:rPr>
              <a:t>Legislation</a:t>
            </a:r>
            <a:endParaRPr lang="tr-TR" sz="32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302359"/>
            <a:ext cx="8448367" cy="5693866"/>
          </a:xfrm>
          <a:prstGeom prst="rect">
            <a:avLst/>
          </a:prstGeom>
          <a:noFill/>
        </p:spPr>
        <p:txBody>
          <a:bodyPr wrap="square" rtlCol="0">
            <a:spAutoFit/>
          </a:bodyPr>
          <a:lstStyle/>
          <a:p>
            <a:pPr algn="just">
              <a:tabLst>
                <a:tab pos="358775" algn="l"/>
              </a:tabLst>
            </a:pPr>
            <a:r>
              <a:rPr lang="tr-TR" sz="2800" dirty="0" smtClean="0">
                <a:latin typeface="Times New Roman" pitchFamily="18" charset="0"/>
                <a:cs typeface="Times New Roman" pitchFamily="18" charset="0"/>
              </a:rPr>
              <a:t>*</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Action</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Headings</a:t>
            </a:r>
            <a:endParaRPr lang="tr-TR" sz="2800" b="1"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a:t>
            </a:r>
          </a:p>
          <a:p>
            <a:pPr algn="just">
              <a:tabLst>
                <a:tab pos="358775" algn="l"/>
              </a:tabLst>
            </a:pPr>
            <a:r>
              <a:rPr lang="tr-TR" sz="2800" b="1" dirty="0" smtClean="0">
                <a:latin typeface="Times New Roman" pitchFamily="18" charset="0"/>
                <a:cs typeface="Times New Roman" pitchFamily="18" charset="0"/>
              </a:rPr>
              <a:t>	-	</a:t>
            </a:r>
            <a:r>
              <a:rPr lang="en-US" sz="2800" dirty="0" smtClean="0">
                <a:latin typeface="Times New Roman" pitchFamily="18" charset="0"/>
                <a:cs typeface="Times New Roman" pitchFamily="18" charset="0"/>
              </a:rPr>
              <a:t>Strengthening the Cyber </a:t>
            </a:r>
            <a:r>
              <a:rPr lang="en-US" sz="2800" dirty="0" err="1" smtClean="0">
                <a:latin typeface="Times New Roman" pitchFamily="18" charset="0"/>
                <a:cs typeface="Times New Roman" pitchFamily="18" charset="0"/>
              </a:rPr>
              <a:t>Defence</a:t>
            </a:r>
            <a:r>
              <a:rPr lang="en-US" sz="2800" dirty="0" smtClean="0">
                <a:latin typeface="Times New Roman" pitchFamily="18" charset="0"/>
                <a:cs typeface="Times New Roman" pitchFamily="18" charset="0"/>
              </a:rPr>
              <a:t> and Protection of Critical Infrastructures</a:t>
            </a:r>
            <a:endParaRPr lang="tr-TR" sz="2800" dirty="0" smtClean="0">
              <a:latin typeface="Times New Roman" pitchFamily="18" charset="0"/>
              <a:cs typeface="Times New Roman" pitchFamily="18" charset="0"/>
            </a:endParaRPr>
          </a:p>
          <a:p>
            <a:pPr algn="just">
              <a:tabLst>
                <a:tab pos="358775" algn="l"/>
              </a:tabLst>
            </a:pPr>
            <a:endParaRPr lang="tr-TR" sz="28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	-	</a:t>
            </a:r>
            <a:r>
              <a:rPr lang="tr-TR" sz="2800" dirty="0" err="1" smtClean="0">
                <a:latin typeface="Times New Roman" pitchFamily="18" charset="0"/>
                <a:cs typeface="Times New Roman" pitchFamily="18" charset="0"/>
              </a:rPr>
              <a:t>Combating</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Cyber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Crimes</a:t>
            </a:r>
            <a:endParaRPr lang="tr-TR" sz="2800" dirty="0" smtClean="0">
              <a:latin typeface="Times New Roman" pitchFamily="18" charset="0"/>
              <a:cs typeface="Times New Roman" pitchFamily="18" charset="0"/>
            </a:endParaRPr>
          </a:p>
          <a:p>
            <a:pPr algn="just">
              <a:tabLst>
                <a:tab pos="358775" algn="l"/>
              </a:tabLst>
            </a:pPr>
            <a:endParaRPr lang="tr-TR" sz="28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	-	</a:t>
            </a:r>
            <a:r>
              <a:rPr lang="en-US" sz="2800" dirty="0" smtClean="0">
                <a:latin typeface="Times New Roman" pitchFamily="18" charset="0"/>
                <a:cs typeface="Times New Roman" pitchFamily="18" charset="0"/>
              </a:rPr>
              <a:t>Improvement of Awareness and Human Resources</a:t>
            </a:r>
            <a:endParaRPr lang="tr-TR" sz="2800" dirty="0" smtClean="0">
              <a:latin typeface="Times New Roman" pitchFamily="18" charset="0"/>
              <a:cs typeface="Times New Roman" pitchFamily="18" charset="0"/>
            </a:endParaRPr>
          </a:p>
          <a:p>
            <a:pPr algn="just">
              <a:tabLst>
                <a:tab pos="358775" algn="l"/>
              </a:tabLst>
            </a:pPr>
            <a:endParaRPr lang="tr-TR" sz="28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	-	</a:t>
            </a:r>
            <a:r>
              <a:rPr lang="en-US" sz="2800" dirty="0" smtClean="0">
                <a:latin typeface="Times New Roman" pitchFamily="18" charset="0"/>
                <a:cs typeface="Times New Roman" pitchFamily="18" charset="0"/>
              </a:rPr>
              <a:t>Developing a Cyber Security Ecosystem</a:t>
            </a:r>
            <a:endParaRPr lang="tr-TR" sz="2800" dirty="0" smtClean="0">
              <a:latin typeface="Times New Roman" pitchFamily="18" charset="0"/>
              <a:cs typeface="Times New Roman" pitchFamily="18" charset="0"/>
            </a:endParaRPr>
          </a:p>
          <a:p>
            <a:pPr algn="just">
              <a:tabLst>
                <a:tab pos="358775" algn="l"/>
              </a:tabLst>
            </a:pPr>
            <a:endParaRPr lang="tr-TR" sz="28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	-	</a:t>
            </a:r>
            <a:r>
              <a:rPr lang="en-US" sz="2800" dirty="0" smtClean="0">
                <a:latin typeface="Times New Roman" pitchFamily="18" charset="0"/>
                <a:cs typeface="Times New Roman" pitchFamily="18" charset="0"/>
              </a:rPr>
              <a:t>Integration of Cyber Security to the National Security</a:t>
            </a:r>
            <a:endParaRPr lang="tr-TR" sz="28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857232"/>
            <a:ext cx="8448367" cy="4401205"/>
          </a:xfrm>
          <a:prstGeom prst="rect">
            <a:avLst/>
          </a:prstGeom>
          <a:noFill/>
        </p:spPr>
        <p:txBody>
          <a:bodyPr wrap="square" rtlCol="0">
            <a:spAutoFit/>
          </a:bodyPr>
          <a:lstStyle/>
          <a:p>
            <a:pPr algn="just">
              <a:tabLst>
                <a:tab pos="358775"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Improving the efficiency and effectiveness</a:t>
            </a:r>
          </a:p>
          <a:p>
            <a:pPr algn="just">
              <a:tabLst>
                <a:tab pos="358775"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Facilitating systems integration and interoperability</a:t>
            </a:r>
          </a:p>
          <a:p>
            <a:pPr algn="just">
              <a:tabLst>
                <a:tab pos="358775"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Enabling different products or methods to be compared meaningfully</a:t>
            </a:r>
          </a:p>
          <a:p>
            <a:pPr algn="just">
              <a:tabLst>
                <a:tab pos="358775"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Providing a means to assess new products or services</a:t>
            </a:r>
          </a:p>
          <a:p>
            <a:pPr algn="just">
              <a:tabLst>
                <a:tab pos="358775"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Structuring the approach to deploying new technologies or business</a:t>
            </a: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models</a:t>
            </a:r>
          </a:p>
          <a:p>
            <a:pPr algn="just">
              <a:tabLst>
                <a:tab pos="358775"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Simplification of complex environments</a:t>
            </a:r>
            <a:endParaRPr lang="tr-TR" sz="2800" dirty="0" smtClean="0">
              <a:latin typeface="Times New Roman" pitchFamily="18" charset="0"/>
              <a:cs typeface="Times New Roman" pitchFamily="18" charset="0"/>
            </a:endParaRPr>
          </a:p>
        </p:txBody>
      </p:sp>
      <p:sp>
        <p:nvSpPr>
          <p:cNvPr id="4" name="3 Metin kutusu"/>
          <p:cNvSpPr txBox="1"/>
          <p:nvPr/>
        </p:nvSpPr>
        <p:spPr>
          <a:xfrm>
            <a:off x="338474" y="168013"/>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857232"/>
            <a:ext cx="8448367" cy="3970318"/>
          </a:xfrm>
          <a:prstGeom prst="rect">
            <a:avLst/>
          </a:prstGeom>
          <a:noFill/>
        </p:spPr>
        <p:txBody>
          <a:bodyPr wrap="square" rtlCol="0">
            <a:spAutoFit/>
          </a:bodyPr>
          <a:lstStyle/>
          <a:p>
            <a:pPr algn="just">
              <a:tabLst>
                <a:tab pos="358775" algn="l"/>
              </a:tabLst>
            </a:pPr>
            <a:r>
              <a:rPr lang="tr-TR" sz="2800" b="1" dirty="0" smtClean="0">
                <a:latin typeface="Times New Roman" pitchFamily="18" charset="0"/>
                <a:cs typeface="Times New Roman" pitchFamily="18" charset="0"/>
              </a:rPr>
              <a:t>	*	ISMS</a:t>
            </a:r>
          </a:p>
          <a:p>
            <a:pPr algn="just">
              <a:tabLst>
                <a:tab pos="358775" algn="l"/>
              </a:tabLst>
            </a:pPr>
            <a:endParaRPr lang="tr-TR" sz="2800" b="1"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	ISO 27001</a:t>
            </a:r>
          </a:p>
          <a:p>
            <a:pPr algn="just">
              <a:tabLst>
                <a:tab pos="358775" algn="l"/>
              </a:tabLst>
            </a:pPr>
            <a:endParaRPr lang="tr-TR" sz="2800" b="1"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	C</a:t>
            </a:r>
            <a:r>
              <a:rPr lang="en-US" sz="2800" b="1" dirty="0" err="1" smtClean="0">
                <a:latin typeface="Times New Roman" pitchFamily="18" charset="0"/>
                <a:cs typeface="Times New Roman" pitchFamily="18" charset="0"/>
              </a:rPr>
              <a:t>yber</a:t>
            </a:r>
            <a:r>
              <a:rPr lang="en-US" sz="2800" b="1" dirty="0" smtClean="0">
                <a:latin typeface="Times New Roman" pitchFamily="18" charset="0"/>
                <a:cs typeface="Times New Roman" pitchFamily="18" charset="0"/>
              </a:rPr>
              <a:t> security standard</a:t>
            </a:r>
            <a:endParaRPr lang="tr-TR" sz="2800" b="1" dirty="0" smtClean="0">
              <a:latin typeface="Times New Roman" pitchFamily="18" charset="0"/>
              <a:cs typeface="Times New Roman" pitchFamily="18" charset="0"/>
            </a:endParaRPr>
          </a:p>
          <a:p>
            <a:pPr algn="just">
              <a:tabLst>
                <a:tab pos="358775" algn="l"/>
              </a:tabLst>
            </a:pPr>
            <a:endParaRPr lang="tr-TR" sz="2800" b="1"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Best</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practice</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specification</a:t>
            </a:r>
            <a:endParaRPr lang="tr-TR" sz="2800" b="1" dirty="0" smtClean="0">
              <a:latin typeface="Times New Roman" pitchFamily="18" charset="0"/>
              <a:cs typeface="Times New Roman" pitchFamily="18" charset="0"/>
            </a:endParaRPr>
          </a:p>
          <a:p>
            <a:pPr algn="just">
              <a:tabLst>
                <a:tab pos="358775" algn="l"/>
              </a:tabLst>
            </a:pPr>
            <a:endParaRPr lang="tr-TR" sz="2800" b="1"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	Plan-Do-</a:t>
            </a:r>
            <a:r>
              <a:rPr lang="tr-TR" sz="2800" b="1" dirty="0" err="1" smtClean="0">
                <a:latin typeface="Times New Roman" pitchFamily="18" charset="0"/>
                <a:cs typeface="Times New Roman" pitchFamily="18" charset="0"/>
              </a:rPr>
              <a:t>Check</a:t>
            </a:r>
            <a:r>
              <a:rPr lang="tr-TR" sz="2800" b="1" dirty="0" smtClean="0">
                <a:latin typeface="Times New Roman" pitchFamily="18" charset="0"/>
                <a:cs typeface="Times New Roman" pitchFamily="18" charset="0"/>
              </a:rPr>
              <a:t>-</a:t>
            </a:r>
            <a:r>
              <a:rPr lang="tr-TR" sz="2800" b="1" dirty="0" err="1" smtClean="0">
                <a:latin typeface="Times New Roman" pitchFamily="18" charset="0"/>
                <a:cs typeface="Times New Roman" pitchFamily="18" charset="0"/>
              </a:rPr>
              <a:t>Act</a:t>
            </a:r>
            <a:r>
              <a:rPr lang="tr-TR" sz="2800" b="1" dirty="0" smtClean="0">
                <a:latin typeface="Times New Roman" pitchFamily="18" charset="0"/>
                <a:cs typeface="Times New Roman" pitchFamily="18" charset="0"/>
              </a:rPr>
              <a:t> (PDCA) model</a:t>
            </a:r>
          </a:p>
        </p:txBody>
      </p:sp>
      <p:sp>
        <p:nvSpPr>
          <p:cNvPr id="4" name="3 Metin kutusu"/>
          <p:cNvSpPr txBox="1"/>
          <p:nvPr/>
        </p:nvSpPr>
        <p:spPr>
          <a:xfrm>
            <a:off x="338474" y="168013"/>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38474" y="168013"/>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3"/>
          <a:srcRect/>
          <a:stretch>
            <a:fillRect/>
          </a:stretch>
        </p:blipFill>
        <p:spPr bwMode="auto">
          <a:xfrm>
            <a:off x="500034" y="928670"/>
            <a:ext cx="8072494" cy="578030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857232"/>
            <a:ext cx="8448367" cy="3970318"/>
          </a:xfrm>
          <a:prstGeom prst="rect">
            <a:avLst/>
          </a:prstGeom>
          <a:noFill/>
        </p:spPr>
        <p:txBody>
          <a:bodyPr wrap="square" rtlCol="0">
            <a:spAutoFit/>
          </a:bodyPr>
          <a:lstStyle/>
          <a:p>
            <a:pPr algn="just">
              <a:tabLst>
                <a:tab pos="358775" algn="l"/>
              </a:tabLst>
            </a:pP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Why</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should</a:t>
            </a:r>
            <a:r>
              <a:rPr lang="tr-TR" sz="2800" b="1" dirty="0" smtClean="0">
                <a:latin typeface="Times New Roman" pitchFamily="18" charset="0"/>
                <a:cs typeface="Times New Roman" pitchFamily="18" charset="0"/>
              </a:rPr>
              <a:t> an </a:t>
            </a:r>
            <a:r>
              <a:rPr lang="tr-TR" sz="2800" b="1" dirty="0" err="1" smtClean="0">
                <a:latin typeface="Times New Roman" pitchFamily="18" charset="0"/>
                <a:cs typeface="Times New Roman" pitchFamily="18" charset="0"/>
              </a:rPr>
              <a:t>orgnaization</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care</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about</a:t>
            </a:r>
            <a:r>
              <a:rPr lang="tr-TR" sz="2800" b="1" dirty="0" smtClean="0">
                <a:latin typeface="Times New Roman" pitchFamily="18" charset="0"/>
                <a:cs typeface="Times New Roman" pitchFamily="18" charset="0"/>
              </a:rPr>
              <a:t> ISO 27001?</a:t>
            </a:r>
          </a:p>
          <a:p>
            <a:pPr algn="just">
              <a:tabLst>
                <a:tab pos="358775" algn="l"/>
              </a:tabLst>
            </a:pPr>
            <a:endParaRPr lang="tr-TR" sz="2800" b="1"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Compliance</a:t>
            </a:r>
            <a:endParaRPr lang="tr-TR" sz="2800" b="1" dirty="0" smtClean="0">
              <a:latin typeface="Times New Roman" pitchFamily="18" charset="0"/>
              <a:cs typeface="Times New Roman" pitchFamily="18" charset="0"/>
            </a:endParaRPr>
          </a:p>
          <a:p>
            <a:pPr algn="just">
              <a:tabLst>
                <a:tab pos="358775" algn="l"/>
              </a:tabLst>
            </a:pPr>
            <a:endParaRPr lang="tr-TR" sz="2800" b="1"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	Marketing </a:t>
            </a:r>
            <a:r>
              <a:rPr lang="tr-TR" sz="2800" b="1" dirty="0" err="1" smtClean="0">
                <a:latin typeface="Times New Roman" pitchFamily="18" charset="0"/>
                <a:cs typeface="Times New Roman" pitchFamily="18" charset="0"/>
              </a:rPr>
              <a:t>edge</a:t>
            </a:r>
            <a:endParaRPr lang="tr-TR" sz="2800" b="1" dirty="0" smtClean="0">
              <a:latin typeface="Times New Roman" pitchFamily="18" charset="0"/>
              <a:cs typeface="Times New Roman" pitchFamily="18" charset="0"/>
            </a:endParaRPr>
          </a:p>
          <a:p>
            <a:pPr algn="just">
              <a:tabLst>
                <a:tab pos="358775" algn="l"/>
              </a:tabLst>
            </a:pPr>
            <a:endParaRPr lang="tr-TR" sz="2800" b="1"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Lowering</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the</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expenses</a:t>
            </a:r>
            <a:endParaRPr lang="tr-TR" sz="2800" b="1" dirty="0" smtClean="0">
              <a:latin typeface="Times New Roman" pitchFamily="18" charset="0"/>
              <a:cs typeface="Times New Roman" pitchFamily="18" charset="0"/>
            </a:endParaRPr>
          </a:p>
          <a:p>
            <a:pPr algn="just">
              <a:tabLst>
                <a:tab pos="358775" algn="l"/>
              </a:tabLst>
            </a:pPr>
            <a:endParaRPr lang="tr-TR" sz="2800" b="1"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Putting</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business</a:t>
            </a:r>
            <a:r>
              <a:rPr lang="tr-TR" sz="2800" b="1" dirty="0" smtClean="0">
                <a:latin typeface="Times New Roman" pitchFamily="18" charset="0"/>
                <a:cs typeface="Times New Roman" pitchFamily="18" charset="0"/>
              </a:rPr>
              <a:t> in </a:t>
            </a:r>
            <a:r>
              <a:rPr lang="tr-TR" sz="2800" b="1" dirty="0" err="1" smtClean="0">
                <a:latin typeface="Times New Roman" pitchFamily="18" charset="0"/>
                <a:cs typeface="Times New Roman" pitchFamily="18" charset="0"/>
              </a:rPr>
              <a:t>order</a:t>
            </a:r>
            <a:endParaRPr lang="tr-TR" sz="2800" b="1" dirty="0" smtClean="0">
              <a:latin typeface="Times New Roman" pitchFamily="18" charset="0"/>
              <a:cs typeface="Times New Roman" pitchFamily="18" charset="0"/>
            </a:endParaRPr>
          </a:p>
        </p:txBody>
      </p:sp>
      <p:sp>
        <p:nvSpPr>
          <p:cNvPr id="4" name="3 Metin kutusu"/>
          <p:cNvSpPr txBox="1"/>
          <p:nvPr/>
        </p:nvSpPr>
        <p:spPr>
          <a:xfrm>
            <a:off x="338474" y="168013"/>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595980"/>
            <a:ext cx="8448367" cy="5842625"/>
          </a:xfrm>
          <a:prstGeom prst="rect">
            <a:avLst/>
          </a:prstGeom>
          <a:noFill/>
        </p:spPr>
        <p:txBody>
          <a:bodyPr wrap="square" rtlCol="0">
            <a:spAutoFit/>
          </a:bodyPr>
          <a:lstStyle/>
          <a:p>
            <a:pPr algn="just">
              <a:spcAft>
                <a:spcPts val="200"/>
              </a:spcAft>
              <a:tabLst>
                <a:tab pos="358775" algn="l"/>
              </a:tabLst>
            </a:pPr>
            <a:r>
              <a:rPr lang="tr-TR" sz="2200" b="1" dirty="0" smtClean="0">
                <a:latin typeface="Times New Roman" pitchFamily="18" charset="0"/>
                <a:cs typeface="Times New Roman" pitchFamily="18" charset="0"/>
              </a:rPr>
              <a:t>	*	</a:t>
            </a:r>
            <a:r>
              <a:rPr lang="en-US" sz="2200" b="1" dirty="0" smtClean="0">
                <a:latin typeface="Times New Roman" pitchFamily="18" charset="0"/>
                <a:cs typeface="Times New Roman" pitchFamily="18" charset="0"/>
              </a:rPr>
              <a:t>Information security policies (2 controls)</a:t>
            </a:r>
            <a:endParaRPr lang="tr-TR" sz="2200" b="1" dirty="0" smtClean="0">
              <a:latin typeface="Times New Roman" pitchFamily="18" charset="0"/>
              <a:cs typeface="Times New Roman" pitchFamily="18" charset="0"/>
            </a:endParaRPr>
          </a:p>
          <a:p>
            <a:pPr algn="just">
              <a:spcAft>
                <a:spcPts val="200"/>
              </a:spcAft>
              <a:tabLst>
                <a:tab pos="358775" algn="l"/>
              </a:tabLst>
            </a:pPr>
            <a:r>
              <a:rPr lang="tr-TR" sz="2200" b="1" dirty="0" smtClean="0">
                <a:latin typeface="Times New Roman" pitchFamily="18" charset="0"/>
                <a:cs typeface="Times New Roman" pitchFamily="18" charset="0"/>
              </a:rPr>
              <a:t>	*	</a:t>
            </a:r>
            <a:r>
              <a:rPr lang="en-US" sz="2200" b="1" dirty="0" err="1" smtClean="0">
                <a:latin typeface="Times New Roman" pitchFamily="18" charset="0"/>
                <a:cs typeface="Times New Roman" pitchFamily="18" charset="0"/>
              </a:rPr>
              <a:t>Organisation</a:t>
            </a:r>
            <a:r>
              <a:rPr lang="en-US" sz="2200" b="1" dirty="0" smtClean="0">
                <a:latin typeface="Times New Roman" pitchFamily="18" charset="0"/>
                <a:cs typeface="Times New Roman" pitchFamily="18" charset="0"/>
              </a:rPr>
              <a:t> of information security (7 controls)</a:t>
            </a:r>
            <a:endParaRPr lang="tr-TR" sz="2200" b="1" dirty="0" smtClean="0">
              <a:latin typeface="Times New Roman" pitchFamily="18" charset="0"/>
              <a:cs typeface="Times New Roman" pitchFamily="18" charset="0"/>
            </a:endParaRPr>
          </a:p>
          <a:p>
            <a:pPr algn="just">
              <a:spcAft>
                <a:spcPts val="200"/>
              </a:spcAft>
              <a:tabLst>
                <a:tab pos="358775" algn="l"/>
              </a:tabLst>
            </a:pPr>
            <a:r>
              <a:rPr lang="tr-TR" sz="2200" b="1" dirty="0" smtClean="0">
                <a:latin typeface="Times New Roman" pitchFamily="18" charset="0"/>
                <a:cs typeface="Times New Roman" pitchFamily="18" charset="0"/>
              </a:rPr>
              <a:t>	*	</a:t>
            </a:r>
            <a:r>
              <a:rPr lang="en-US" sz="2200" b="1" dirty="0" smtClean="0">
                <a:latin typeface="Times New Roman" pitchFamily="18" charset="0"/>
                <a:cs typeface="Times New Roman" pitchFamily="18" charset="0"/>
              </a:rPr>
              <a:t>Human resource security (6 controls)</a:t>
            </a:r>
            <a:endParaRPr lang="tr-TR" sz="2200" b="1" dirty="0" smtClean="0">
              <a:latin typeface="Times New Roman" pitchFamily="18" charset="0"/>
              <a:cs typeface="Times New Roman" pitchFamily="18" charset="0"/>
            </a:endParaRPr>
          </a:p>
          <a:p>
            <a:pPr algn="just">
              <a:spcAft>
                <a:spcPts val="200"/>
              </a:spcAft>
              <a:tabLst>
                <a:tab pos="358775" algn="l"/>
              </a:tabLst>
            </a:pPr>
            <a:r>
              <a:rPr lang="tr-TR" sz="2200" b="1" dirty="0" smtClean="0">
                <a:latin typeface="Times New Roman" pitchFamily="18" charset="0"/>
                <a:cs typeface="Times New Roman" pitchFamily="18" charset="0"/>
              </a:rPr>
              <a:t>	*	</a:t>
            </a:r>
            <a:r>
              <a:rPr lang="tr-TR" sz="2200" b="1" dirty="0" err="1" smtClean="0">
                <a:latin typeface="Times New Roman" pitchFamily="18" charset="0"/>
                <a:cs typeface="Times New Roman" pitchFamily="18" charset="0"/>
              </a:rPr>
              <a:t>Asset</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management</a:t>
            </a:r>
            <a:r>
              <a:rPr lang="tr-TR" sz="2200" b="1" dirty="0" smtClean="0">
                <a:latin typeface="Times New Roman" pitchFamily="18" charset="0"/>
                <a:cs typeface="Times New Roman" pitchFamily="18" charset="0"/>
              </a:rPr>
              <a:t> (10 </a:t>
            </a:r>
            <a:r>
              <a:rPr lang="tr-TR" sz="2200" b="1" dirty="0" err="1" smtClean="0">
                <a:latin typeface="Times New Roman" pitchFamily="18" charset="0"/>
                <a:cs typeface="Times New Roman" pitchFamily="18" charset="0"/>
              </a:rPr>
              <a:t>controls</a:t>
            </a:r>
            <a:r>
              <a:rPr lang="tr-TR" sz="2200" b="1" dirty="0" smtClean="0">
                <a:latin typeface="Times New Roman" pitchFamily="18" charset="0"/>
                <a:cs typeface="Times New Roman" pitchFamily="18" charset="0"/>
              </a:rPr>
              <a:t>)</a:t>
            </a:r>
          </a:p>
          <a:p>
            <a:pPr algn="just">
              <a:spcAft>
                <a:spcPts val="200"/>
              </a:spcAft>
              <a:tabLst>
                <a:tab pos="358775" algn="l"/>
              </a:tabLst>
            </a:pPr>
            <a:r>
              <a:rPr lang="tr-TR" sz="2200" b="1" dirty="0" smtClean="0">
                <a:latin typeface="Times New Roman" pitchFamily="18" charset="0"/>
                <a:cs typeface="Times New Roman" pitchFamily="18" charset="0"/>
              </a:rPr>
              <a:t>	*	Access </a:t>
            </a:r>
            <a:r>
              <a:rPr lang="tr-TR" sz="2200" b="1" dirty="0" err="1" smtClean="0">
                <a:latin typeface="Times New Roman" pitchFamily="18" charset="0"/>
                <a:cs typeface="Times New Roman" pitchFamily="18" charset="0"/>
              </a:rPr>
              <a:t>control</a:t>
            </a:r>
            <a:r>
              <a:rPr lang="tr-TR" sz="2200" b="1" dirty="0" smtClean="0">
                <a:latin typeface="Times New Roman" pitchFamily="18" charset="0"/>
                <a:cs typeface="Times New Roman" pitchFamily="18" charset="0"/>
              </a:rPr>
              <a:t> (14 </a:t>
            </a:r>
            <a:r>
              <a:rPr lang="tr-TR" sz="2200" b="1" dirty="0" err="1" smtClean="0">
                <a:latin typeface="Times New Roman" pitchFamily="18" charset="0"/>
                <a:cs typeface="Times New Roman" pitchFamily="18" charset="0"/>
              </a:rPr>
              <a:t>controls</a:t>
            </a:r>
            <a:r>
              <a:rPr lang="tr-TR" sz="2200" b="1" dirty="0" smtClean="0">
                <a:latin typeface="Times New Roman" pitchFamily="18" charset="0"/>
                <a:cs typeface="Times New Roman" pitchFamily="18" charset="0"/>
              </a:rPr>
              <a:t>)</a:t>
            </a:r>
          </a:p>
          <a:p>
            <a:pPr algn="just">
              <a:spcAft>
                <a:spcPts val="200"/>
              </a:spcAft>
              <a:tabLst>
                <a:tab pos="358775" algn="l"/>
              </a:tabLst>
            </a:pPr>
            <a:r>
              <a:rPr lang="tr-TR" sz="2200" b="1" dirty="0" smtClean="0">
                <a:latin typeface="Times New Roman" pitchFamily="18" charset="0"/>
                <a:cs typeface="Times New Roman" pitchFamily="18" charset="0"/>
              </a:rPr>
              <a:t>	*	</a:t>
            </a:r>
            <a:r>
              <a:rPr lang="tr-TR" sz="2200" b="1" dirty="0" err="1" smtClean="0">
                <a:latin typeface="Times New Roman" pitchFamily="18" charset="0"/>
                <a:cs typeface="Times New Roman" pitchFamily="18" charset="0"/>
              </a:rPr>
              <a:t>Cryptography</a:t>
            </a:r>
            <a:r>
              <a:rPr lang="tr-TR" sz="2200" b="1" dirty="0" smtClean="0">
                <a:latin typeface="Times New Roman" pitchFamily="18" charset="0"/>
                <a:cs typeface="Times New Roman" pitchFamily="18" charset="0"/>
              </a:rPr>
              <a:t> (2 </a:t>
            </a:r>
            <a:r>
              <a:rPr lang="tr-TR" sz="2200" b="1" dirty="0" err="1" smtClean="0">
                <a:latin typeface="Times New Roman" pitchFamily="18" charset="0"/>
                <a:cs typeface="Times New Roman" pitchFamily="18" charset="0"/>
              </a:rPr>
              <a:t>controls</a:t>
            </a:r>
            <a:r>
              <a:rPr lang="tr-TR" sz="2200" b="1" dirty="0" smtClean="0">
                <a:latin typeface="Times New Roman" pitchFamily="18" charset="0"/>
                <a:cs typeface="Times New Roman" pitchFamily="18" charset="0"/>
              </a:rPr>
              <a:t>)</a:t>
            </a:r>
          </a:p>
          <a:p>
            <a:pPr algn="just">
              <a:spcAft>
                <a:spcPts val="200"/>
              </a:spcAft>
              <a:tabLst>
                <a:tab pos="358775" algn="l"/>
              </a:tabLst>
            </a:pPr>
            <a:r>
              <a:rPr lang="tr-TR" sz="2200" b="1" dirty="0" smtClean="0">
                <a:latin typeface="Times New Roman" pitchFamily="18" charset="0"/>
                <a:cs typeface="Times New Roman" pitchFamily="18" charset="0"/>
              </a:rPr>
              <a:t>	*	</a:t>
            </a:r>
            <a:r>
              <a:rPr lang="en-US" sz="2200" b="1" dirty="0" smtClean="0">
                <a:latin typeface="Times New Roman" pitchFamily="18" charset="0"/>
                <a:cs typeface="Times New Roman" pitchFamily="18" charset="0"/>
              </a:rPr>
              <a:t>Physical and environmental security (15 controls)</a:t>
            </a:r>
            <a:endParaRPr lang="tr-TR" sz="2200" b="1" dirty="0" smtClean="0">
              <a:latin typeface="Times New Roman" pitchFamily="18" charset="0"/>
              <a:cs typeface="Times New Roman" pitchFamily="18" charset="0"/>
            </a:endParaRPr>
          </a:p>
          <a:p>
            <a:pPr algn="just">
              <a:spcAft>
                <a:spcPts val="200"/>
              </a:spcAft>
              <a:tabLst>
                <a:tab pos="358775" algn="l"/>
              </a:tabLst>
            </a:pPr>
            <a:r>
              <a:rPr lang="tr-TR" sz="2200" b="1" dirty="0" smtClean="0">
                <a:latin typeface="Times New Roman" pitchFamily="18" charset="0"/>
                <a:cs typeface="Times New Roman" pitchFamily="18" charset="0"/>
              </a:rPr>
              <a:t>	*	</a:t>
            </a:r>
            <a:r>
              <a:rPr lang="tr-TR" sz="2200" b="1" dirty="0" err="1" smtClean="0">
                <a:latin typeface="Times New Roman" pitchFamily="18" charset="0"/>
                <a:cs typeface="Times New Roman" pitchFamily="18" charset="0"/>
              </a:rPr>
              <a:t>Operations</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security</a:t>
            </a:r>
            <a:r>
              <a:rPr lang="tr-TR" sz="2200" b="1" dirty="0" smtClean="0">
                <a:latin typeface="Times New Roman" pitchFamily="18" charset="0"/>
                <a:cs typeface="Times New Roman" pitchFamily="18" charset="0"/>
              </a:rPr>
              <a:t> (14 </a:t>
            </a:r>
            <a:r>
              <a:rPr lang="tr-TR" sz="2200" b="1" dirty="0" err="1" smtClean="0">
                <a:latin typeface="Times New Roman" pitchFamily="18" charset="0"/>
                <a:cs typeface="Times New Roman" pitchFamily="18" charset="0"/>
              </a:rPr>
              <a:t>controls</a:t>
            </a:r>
            <a:r>
              <a:rPr lang="tr-TR" sz="2200" b="1" dirty="0" smtClean="0">
                <a:latin typeface="Times New Roman" pitchFamily="18" charset="0"/>
                <a:cs typeface="Times New Roman" pitchFamily="18" charset="0"/>
              </a:rPr>
              <a:t>)</a:t>
            </a:r>
          </a:p>
          <a:p>
            <a:pPr algn="just">
              <a:spcAft>
                <a:spcPts val="200"/>
              </a:spcAft>
              <a:tabLst>
                <a:tab pos="358775" algn="l"/>
              </a:tabLst>
            </a:pPr>
            <a:r>
              <a:rPr lang="tr-TR" sz="2200" b="1" dirty="0" smtClean="0">
                <a:latin typeface="Times New Roman" pitchFamily="18" charset="0"/>
                <a:cs typeface="Times New Roman" pitchFamily="18" charset="0"/>
              </a:rPr>
              <a:t>	*	</a:t>
            </a:r>
            <a:r>
              <a:rPr lang="tr-TR" sz="2200" b="1" dirty="0" err="1" smtClean="0">
                <a:latin typeface="Times New Roman" pitchFamily="18" charset="0"/>
                <a:cs typeface="Times New Roman" pitchFamily="18" charset="0"/>
              </a:rPr>
              <a:t>Communications</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security</a:t>
            </a:r>
            <a:r>
              <a:rPr lang="tr-TR" sz="2200" b="1" dirty="0" smtClean="0">
                <a:latin typeface="Times New Roman" pitchFamily="18" charset="0"/>
                <a:cs typeface="Times New Roman" pitchFamily="18" charset="0"/>
              </a:rPr>
              <a:t> (7 </a:t>
            </a:r>
            <a:r>
              <a:rPr lang="tr-TR" sz="2200" b="1" dirty="0" err="1" smtClean="0">
                <a:latin typeface="Times New Roman" pitchFamily="18" charset="0"/>
                <a:cs typeface="Times New Roman" pitchFamily="18" charset="0"/>
              </a:rPr>
              <a:t>controls</a:t>
            </a:r>
            <a:r>
              <a:rPr lang="tr-TR" sz="2200" b="1" dirty="0" smtClean="0">
                <a:latin typeface="Times New Roman" pitchFamily="18" charset="0"/>
                <a:cs typeface="Times New Roman" pitchFamily="18" charset="0"/>
              </a:rPr>
              <a:t>)</a:t>
            </a:r>
          </a:p>
          <a:p>
            <a:pPr algn="just">
              <a:spcAft>
                <a:spcPts val="200"/>
              </a:spcAft>
              <a:tabLst>
                <a:tab pos="358775" algn="l"/>
              </a:tabLst>
            </a:pPr>
            <a:r>
              <a:rPr lang="tr-TR" sz="2200" b="1" dirty="0" smtClean="0">
                <a:latin typeface="Times New Roman" pitchFamily="18" charset="0"/>
                <a:cs typeface="Times New Roman" pitchFamily="18" charset="0"/>
              </a:rPr>
              <a:t>	*	</a:t>
            </a:r>
            <a:r>
              <a:rPr lang="tr-TR" sz="2200" b="1" dirty="0" err="1" smtClean="0">
                <a:latin typeface="Times New Roman" pitchFamily="18" charset="0"/>
                <a:cs typeface="Times New Roman" pitchFamily="18" charset="0"/>
              </a:rPr>
              <a:t>System</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acquisition</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development</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and</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maintenance</a:t>
            </a:r>
            <a:r>
              <a:rPr lang="tr-TR" sz="2200" b="1" dirty="0" smtClean="0">
                <a:latin typeface="Times New Roman" pitchFamily="18" charset="0"/>
                <a:cs typeface="Times New Roman" pitchFamily="18" charset="0"/>
              </a:rPr>
              <a:t> (13 </a:t>
            </a:r>
            <a:r>
              <a:rPr lang="tr-TR" sz="2200" b="1" dirty="0" err="1" smtClean="0">
                <a:latin typeface="Times New Roman" pitchFamily="18" charset="0"/>
                <a:cs typeface="Times New Roman" pitchFamily="18" charset="0"/>
              </a:rPr>
              <a:t>controls</a:t>
            </a:r>
            <a:r>
              <a:rPr lang="tr-TR" sz="2200" b="1" dirty="0" smtClean="0">
                <a:latin typeface="Times New Roman" pitchFamily="18" charset="0"/>
                <a:cs typeface="Times New Roman" pitchFamily="18" charset="0"/>
              </a:rPr>
              <a:t>)</a:t>
            </a:r>
          </a:p>
          <a:p>
            <a:pPr algn="just">
              <a:spcAft>
                <a:spcPts val="200"/>
              </a:spcAft>
              <a:tabLst>
                <a:tab pos="358775" algn="l"/>
              </a:tabLst>
            </a:pPr>
            <a:r>
              <a:rPr lang="tr-TR" sz="2200" b="1" dirty="0" smtClean="0">
                <a:latin typeface="Times New Roman" pitchFamily="18" charset="0"/>
                <a:cs typeface="Times New Roman" pitchFamily="18" charset="0"/>
              </a:rPr>
              <a:t>	*	</a:t>
            </a:r>
            <a:r>
              <a:rPr lang="tr-TR" sz="2200" b="1" dirty="0" err="1" smtClean="0">
                <a:latin typeface="Times New Roman" pitchFamily="18" charset="0"/>
                <a:cs typeface="Times New Roman" pitchFamily="18" charset="0"/>
              </a:rPr>
              <a:t>Supplier</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relationships</a:t>
            </a:r>
            <a:r>
              <a:rPr lang="tr-TR" sz="2200" b="1" dirty="0" smtClean="0">
                <a:latin typeface="Times New Roman" pitchFamily="18" charset="0"/>
                <a:cs typeface="Times New Roman" pitchFamily="18" charset="0"/>
              </a:rPr>
              <a:t> (5 </a:t>
            </a:r>
            <a:r>
              <a:rPr lang="tr-TR" sz="2200" b="1" dirty="0" err="1" smtClean="0">
                <a:latin typeface="Times New Roman" pitchFamily="18" charset="0"/>
                <a:cs typeface="Times New Roman" pitchFamily="18" charset="0"/>
              </a:rPr>
              <a:t>controls</a:t>
            </a:r>
            <a:r>
              <a:rPr lang="tr-TR" sz="2200" b="1" dirty="0" smtClean="0">
                <a:latin typeface="Times New Roman" pitchFamily="18" charset="0"/>
                <a:cs typeface="Times New Roman" pitchFamily="18" charset="0"/>
              </a:rPr>
              <a:t>)</a:t>
            </a:r>
          </a:p>
          <a:p>
            <a:pPr algn="just">
              <a:spcAft>
                <a:spcPts val="200"/>
              </a:spcAft>
              <a:tabLst>
                <a:tab pos="358775" algn="l"/>
              </a:tabLst>
            </a:pPr>
            <a:r>
              <a:rPr lang="tr-TR" sz="2200" b="1" dirty="0" smtClean="0">
                <a:latin typeface="Times New Roman" pitchFamily="18" charset="0"/>
                <a:cs typeface="Times New Roman" pitchFamily="18" charset="0"/>
              </a:rPr>
              <a:t>	*	</a:t>
            </a:r>
            <a:r>
              <a:rPr lang="tr-TR" sz="2200" b="1" dirty="0" err="1" smtClean="0">
                <a:latin typeface="Times New Roman" pitchFamily="18" charset="0"/>
                <a:cs typeface="Times New Roman" pitchFamily="18" charset="0"/>
              </a:rPr>
              <a:t>Information</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security</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incident</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management</a:t>
            </a:r>
            <a:r>
              <a:rPr lang="tr-TR" sz="2200" b="1" dirty="0" smtClean="0">
                <a:latin typeface="Times New Roman" pitchFamily="18" charset="0"/>
                <a:cs typeface="Times New Roman" pitchFamily="18" charset="0"/>
              </a:rPr>
              <a:t> (7 </a:t>
            </a:r>
            <a:r>
              <a:rPr lang="tr-TR" sz="2200" b="1" dirty="0" err="1" smtClean="0">
                <a:latin typeface="Times New Roman" pitchFamily="18" charset="0"/>
                <a:cs typeface="Times New Roman" pitchFamily="18" charset="0"/>
              </a:rPr>
              <a:t>controls</a:t>
            </a:r>
            <a:r>
              <a:rPr lang="tr-TR" sz="2200" b="1" dirty="0" smtClean="0">
                <a:latin typeface="Times New Roman" pitchFamily="18" charset="0"/>
                <a:cs typeface="Times New Roman" pitchFamily="18" charset="0"/>
              </a:rPr>
              <a:t>)</a:t>
            </a:r>
          </a:p>
          <a:p>
            <a:pPr algn="just">
              <a:spcAft>
                <a:spcPts val="200"/>
              </a:spcAft>
              <a:tabLst>
                <a:tab pos="358775" algn="l"/>
              </a:tabLst>
            </a:pPr>
            <a:r>
              <a:rPr lang="tr-TR" sz="2200" b="1" dirty="0" smtClean="0">
                <a:latin typeface="Times New Roman" pitchFamily="18" charset="0"/>
                <a:cs typeface="Times New Roman" pitchFamily="18" charset="0"/>
              </a:rPr>
              <a:t>	*	</a:t>
            </a:r>
            <a:r>
              <a:rPr lang="en-US" sz="2200" b="1" dirty="0" smtClean="0">
                <a:latin typeface="Times New Roman" pitchFamily="18" charset="0"/>
                <a:cs typeface="Times New Roman" pitchFamily="18" charset="0"/>
              </a:rPr>
              <a:t>Information security aspects of business continuity management (4 controls)</a:t>
            </a:r>
            <a:endParaRPr lang="tr-TR" sz="2200" b="1" dirty="0" smtClean="0">
              <a:latin typeface="Times New Roman" pitchFamily="18" charset="0"/>
              <a:cs typeface="Times New Roman" pitchFamily="18" charset="0"/>
            </a:endParaRPr>
          </a:p>
          <a:p>
            <a:pPr algn="just">
              <a:spcAft>
                <a:spcPts val="200"/>
              </a:spcAft>
              <a:tabLst>
                <a:tab pos="358775" algn="l"/>
              </a:tabLst>
            </a:pPr>
            <a:r>
              <a:rPr lang="tr-TR" sz="2200" b="1" dirty="0" smtClean="0">
                <a:latin typeface="Times New Roman" pitchFamily="18" charset="0"/>
                <a:cs typeface="Times New Roman" pitchFamily="18" charset="0"/>
              </a:rPr>
              <a:t>	*	</a:t>
            </a:r>
            <a:r>
              <a:rPr lang="tr-TR" sz="2200" b="1" dirty="0" err="1" smtClean="0">
                <a:latin typeface="Times New Roman" pitchFamily="18" charset="0"/>
                <a:cs typeface="Times New Roman" pitchFamily="18" charset="0"/>
              </a:rPr>
              <a:t>Compliance</a:t>
            </a:r>
            <a:r>
              <a:rPr lang="tr-TR" sz="2200" b="1" dirty="0" smtClean="0">
                <a:latin typeface="Times New Roman" pitchFamily="18" charset="0"/>
                <a:cs typeface="Times New Roman" pitchFamily="18" charset="0"/>
              </a:rPr>
              <a:t> (8 </a:t>
            </a:r>
            <a:r>
              <a:rPr lang="tr-TR" sz="2200" b="1" dirty="0" err="1" smtClean="0">
                <a:latin typeface="Times New Roman" pitchFamily="18" charset="0"/>
                <a:cs typeface="Times New Roman" pitchFamily="18" charset="0"/>
              </a:rPr>
              <a:t>controls</a:t>
            </a:r>
            <a:r>
              <a:rPr lang="tr-TR" sz="2200" b="1" dirty="0" smtClean="0">
                <a:latin typeface="Times New Roman" pitchFamily="18" charset="0"/>
                <a:cs typeface="Times New Roman" pitchFamily="18" charset="0"/>
              </a:rPr>
              <a:t>)	</a:t>
            </a: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595980"/>
            <a:ext cx="8448367" cy="5781070"/>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800" b="1" dirty="0" smtClean="0">
                <a:solidFill>
                  <a:srgbClr val="FF0000"/>
                </a:solidFill>
                <a:latin typeface="Times New Roman" pitchFamily="18" charset="0"/>
                <a:cs typeface="Times New Roman" pitchFamily="18" charset="0"/>
              </a:rPr>
              <a:t>	*	ISO 27002</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B</a:t>
            </a:r>
            <a:r>
              <a:rPr lang="en-US" sz="2800" b="1" dirty="0" err="1" smtClean="0">
                <a:latin typeface="Times New Roman" pitchFamily="18" charset="0"/>
                <a:cs typeface="Times New Roman" pitchFamily="18" charset="0"/>
              </a:rPr>
              <a:t>est</a:t>
            </a:r>
            <a:r>
              <a:rPr lang="en-US" sz="2800" b="1" dirty="0" smtClean="0">
                <a:latin typeface="Times New Roman" pitchFamily="18" charset="0"/>
                <a:cs typeface="Times New Roman" pitchFamily="18" charset="0"/>
              </a:rPr>
              <a:t> practices for implementing information security controls</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Code</a:t>
            </a:r>
            <a:r>
              <a:rPr lang="tr-TR" sz="2800" b="1" dirty="0" smtClean="0">
                <a:latin typeface="Times New Roman" pitchFamily="18" charset="0"/>
                <a:cs typeface="Times New Roman" pitchFamily="18" charset="0"/>
              </a:rPr>
              <a:t> of </a:t>
            </a:r>
            <a:r>
              <a:rPr lang="tr-TR" sz="2800" b="1" dirty="0" err="1" smtClean="0">
                <a:latin typeface="Times New Roman" pitchFamily="18" charset="0"/>
                <a:cs typeface="Times New Roman" pitchFamily="18" charset="0"/>
              </a:rPr>
              <a:t>practice</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for</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information</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security</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controls</a:t>
            </a:r>
            <a:r>
              <a:rPr lang="tr-TR" sz="2800" b="1" dirty="0" smtClean="0">
                <a:latin typeface="Times New Roman" pitchFamily="18" charset="0"/>
                <a:cs typeface="Times New Roman" pitchFamily="18" charset="0"/>
              </a:rPr>
              <a:t>)</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Companion</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standard</a:t>
            </a:r>
            <a:r>
              <a:rPr lang="tr-TR" sz="2800" b="1" dirty="0" smtClean="0">
                <a:latin typeface="Times New Roman" pitchFamily="18" charset="0"/>
                <a:cs typeface="Times New Roman" pitchFamily="18" charset="0"/>
              </a:rPr>
              <a:t> of ISO 27001</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C</a:t>
            </a:r>
            <a:r>
              <a:rPr lang="en-US" sz="2800" b="1" dirty="0" err="1" smtClean="0">
                <a:latin typeface="Times New Roman" pitchFamily="18" charset="0"/>
                <a:cs typeface="Times New Roman" pitchFamily="18" charset="0"/>
              </a:rPr>
              <a:t>overs</a:t>
            </a:r>
            <a:r>
              <a:rPr lang="en-US" sz="2800" b="1" dirty="0" smtClean="0">
                <a:latin typeface="Times New Roman" pitchFamily="18" charset="0"/>
                <a:cs typeface="Times New Roman" pitchFamily="18" charset="0"/>
              </a:rPr>
              <a:t> the controls that are an important part of information security management </a:t>
            </a:r>
            <a:endParaRPr lang="tr-TR"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The number of controls in ISO 27002 has been changed to match the number in ISO 27001</a:t>
            </a:r>
            <a:endParaRPr lang="tr-TR"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No </a:t>
            </a:r>
            <a:r>
              <a:rPr lang="tr-TR" sz="2800" b="1" dirty="0" err="1" smtClean="0">
                <a:latin typeface="Times New Roman" pitchFamily="18" charset="0"/>
                <a:cs typeface="Times New Roman" pitchFamily="18" charset="0"/>
              </a:rPr>
              <a:t>certification</a:t>
            </a:r>
            <a:endParaRPr lang="tr-TR"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The controls in ISO 27002 are named the same as in Annex A of ISO 27001 </a:t>
            </a:r>
            <a:endParaRPr lang="tr-TR" sz="2800" b="1" dirty="0" smtClean="0">
              <a:latin typeface="Times New Roman" pitchFamily="18" charset="0"/>
              <a:cs typeface="Times New Roman" pitchFamily="18" charset="0"/>
            </a:endParaRPr>
          </a:p>
          <a:p>
            <a:pPr algn="just">
              <a:spcAft>
                <a:spcPts val="200"/>
              </a:spcAft>
              <a:tabLst>
                <a:tab pos="358775" algn="l"/>
              </a:tabLst>
            </a:pPr>
            <a:r>
              <a:rPr lang="tr-TR" sz="2200" b="1" dirty="0" smtClean="0">
                <a:latin typeface="Times New Roman" pitchFamily="18" charset="0"/>
                <a:cs typeface="Times New Roman" pitchFamily="18" charset="0"/>
              </a:rPr>
              <a:t>	</a:t>
            </a: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595980"/>
            <a:ext cx="8448367" cy="6206827"/>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400" b="1" dirty="0" smtClean="0">
                <a:solidFill>
                  <a:srgbClr val="FF0000"/>
                </a:solidFill>
                <a:latin typeface="Times New Roman" pitchFamily="18" charset="0"/>
                <a:cs typeface="Times New Roman" pitchFamily="18" charset="0"/>
              </a:rPr>
              <a:t>*	A.6.2.1 Mobile Device </a:t>
            </a:r>
            <a:r>
              <a:rPr lang="tr-TR" sz="2400" b="1" dirty="0" err="1" smtClean="0">
                <a:solidFill>
                  <a:srgbClr val="FF0000"/>
                </a:solidFill>
                <a:latin typeface="Times New Roman" pitchFamily="18" charset="0"/>
                <a:cs typeface="Times New Roman" pitchFamily="18" charset="0"/>
              </a:rPr>
              <a:t>Policy</a:t>
            </a:r>
            <a:r>
              <a:rPr lang="tr-TR" sz="2400" b="1" dirty="0" smtClean="0">
                <a:solidFill>
                  <a:srgbClr val="FF0000"/>
                </a:solidFill>
                <a:latin typeface="Times New Roman" pitchFamily="18" charset="0"/>
                <a:cs typeface="Times New Roman" pitchFamily="18" charset="0"/>
              </a:rPr>
              <a:t> in ISO 27001:2013</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a:t>
            </a:r>
            <a:r>
              <a:rPr lang="en-US" sz="2400" b="1" i="1" dirty="0" smtClean="0">
                <a:latin typeface="Times New Roman" pitchFamily="18" charset="0"/>
                <a:cs typeface="Times New Roman" pitchFamily="18" charset="0"/>
              </a:rPr>
              <a:t>Control</a:t>
            </a:r>
            <a:r>
              <a:rPr lang="tr-TR" sz="2400" b="1" i="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A policy and supporting security measures should be adopted to manage the risks introduced by using mobile devices.</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solidFill>
                  <a:srgbClr val="FF0000"/>
                </a:solidFill>
                <a:latin typeface="Times New Roman" pitchFamily="18" charset="0"/>
                <a:cs typeface="Times New Roman" pitchFamily="18" charset="0"/>
              </a:rPr>
              <a:t>*	</a:t>
            </a:r>
            <a:r>
              <a:rPr lang="en-US" sz="2400" b="1" dirty="0" smtClean="0">
                <a:solidFill>
                  <a:srgbClr val="FF0000"/>
                </a:solidFill>
                <a:latin typeface="Times New Roman" pitchFamily="18" charset="0"/>
                <a:cs typeface="Times New Roman" pitchFamily="18" charset="0"/>
              </a:rPr>
              <a:t>A.6.2.1 Mobile Device Policy in ISO 27002:2013</a:t>
            </a:r>
          </a:p>
          <a:p>
            <a:pPr algn="just" defTabSz="892175">
              <a:spcAft>
                <a:spcPts val="200"/>
              </a:spcAft>
              <a:tabLst>
                <a:tab pos="358775" algn="l"/>
                <a:tab pos="892175" algn="l"/>
                <a:tab pos="1427163" algn="l"/>
              </a:tabLst>
            </a:pPr>
            <a:r>
              <a:rPr lang="tr-TR" sz="2400" b="1" dirty="0" smtClean="0">
                <a:solidFill>
                  <a:srgbClr val="FF0000"/>
                </a:solidFill>
                <a:latin typeface="Times New Roman" pitchFamily="18" charset="0"/>
                <a:cs typeface="Times New Roman" pitchFamily="18" charset="0"/>
              </a:rPr>
              <a:t>	</a:t>
            </a:r>
            <a:r>
              <a:rPr lang="en-US" sz="2400" b="1" i="1" dirty="0" smtClean="0">
                <a:latin typeface="Times New Roman" pitchFamily="18" charset="0"/>
                <a:cs typeface="Times New Roman" pitchFamily="18" charset="0"/>
              </a:rPr>
              <a:t>Control</a:t>
            </a:r>
            <a:r>
              <a:rPr lang="tr-TR" sz="2400" b="1" i="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A policy and supporting security measures should be adopted to manage the risks introduced by using mobile devices.</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a:t>
            </a:r>
            <a:r>
              <a:rPr lang="en-US" sz="2400" b="1" i="1" dirty="0" smtClean="0">
                <a:latin typeface="Times New Roman" pitchFamily="18" charset="0"/>
                <a:cs typeface="Times New Roman" pitchFamily="18" charset="0"/>
              </a:rPr>
              <a:t>Implementation Guidance</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When using mobile devices, special care should be taken to ensure that business information is not compromised. The mobile device policy should take into account the risks of working with mobile devices in unprotected environments.</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The mobile device policy should consider:</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a:t>
            </a: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595980"/>
            <a:ext cx="8448367" cy="3149580"/>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400" b="1" dirty="0" smtClean="0">
                <a:solidFill>
                  <a:srgbClr val="FF0000"/>
                </a:solidFill>
                <a:latin typeface="Times New Roman" pitchFamily="18" charset="0"/>
                <a:cs typeface="Times New Roman" pitchFamily="18" charset="0"/>
              </a:rPr>
              <a:t>*	ISO 27035: </a:t>
            </a:r>
            <a:r>
              <a:rPr lang="tr-TR" sz="2400" b="1" dirty="0" err="1" smtClean="0">
                <a:solidFill>
                  <a:srgbClr val="FF0000"/>
                </a:solidFill>
                <a:latin typeface="Times New Roman" pitchFamily="18" charset="0"/>
                <a:cs typeface="Times New Roman" pitchFamily="18" charset="0"/>
              </a:rPr>
              <a:t>Information</a:t>
            </a:r>
            <a:r>
              <a:rPr lang="tr-TR" sz="2400" b="1" dirty="0" smtClean="0">
                <a:solidFill>
                  <a:srgbClr val="FF0000"/>
                </a:solidFill>
                <a:latin typeface="Times New Roman" pitchFamily="18" charset="0"/>
                <a:cs typeface="Times New Roman" pitchFamily="18" charset="0"/>
              </a:rPr>
              <a:t> </a:t>
            </a:r>
            <a:r>
              <a:rPr lang="tr-TR" sz="2400" b="1" dirty="0" err="1" smtClean="0">
                <a:solidFill>
                  <a:srgbClr val="FF0000"/>
                </a:solidFill>
                <a:latin typeface="Times New Roman" pitchFamily="18" charset="0"/>
                <a:cs typeface="Times New Roman" pitchFamily="18" charset="0"/>
              </a:rPr>
              <a:t>technology</a:t>
            </a:r>
            <a:r>
              <a:rPr lang="tr-TR" sz="2400" b="1" dirty="0" smtClean="0">
                <a:solidFill>
                  <a:srgbClr val="FF0000"/>
                </a:solidFill>
                <a:latin typeface="Times New Roman" pitchFamily="18" charset="0"/>
                <a:cs typeface="Times New Roman" pitchFamily="18" charset="0"/>
              </a:rPr>
              <a:t> — </a:t>
            </a:r>
            <a:r>
              <a:rPr lang="tr-TR" sz="2400" b="1" dirty="0" err="1" smtClean="0">
                <a:solidFill>
                  <a:srgbClr val="FF0000"/>
                </a:solidFill>
                <a:latin typeface="Times New Roman" pitchFamily="18" charset="0"/>
                <a:cs typeface="Times New Roman" pitchFamily="18" charset="0"/>
              </a:rPr>
              <a:t>Security</a:t>
            </a:r>
            <a:r>
              <a:rPr lang="tr-TR" sz="2400" b="1" dirty="0" smtClean="0">
                <a:solidFill>
                  <a:srgbClr val="FF0000"/>
                </a:solidFill>
                <a:latin typeface="Times New Roman" pitchFamily="18" charset="0"/>
                <a:cs typeface="Times New Roman" pitchFamily="18" charset="0"/>
              </a:rPr>
              <a:t> </a:t>
            </a:r>
            <a:r>
              <a:rPr lang="tr-TR" sz="2400" b="1" dirty="0" err="1" smtClean="0">
                <a:solidFill>
                  <a:srgbClr val="FF0000"/>
                </a:solidFill>
                <a:latin typeface="Times New Roman" pitchFamily="18" charset="0"/>
                <a:cs typeface="Times New Roman" pitchFamily="18" charset="0"/>
              </a:rPr>
              <a:t>techniques</a:t>
            </a:r>
            <a:r>
              <a:rPr lang="tr-TR" sz="2400" b="1" dirty="0" smtClean="0">
                <a:solidFill>
                  <a:srgbClr val="FF0000"/>
                </a:solidFill>
                <a:latin typeface="Times New Roman" pitchFamily="18" charset="0"/>
                <a:cs typeface="Times New Roman" pitchFamily="18" charset="0"/>
              </a:rPr>
              <a:t> 				— </a:t>
            </a:r>
            <a:r>
              <a:rPr lang="tr-TR" sz="2400" b="1" dirty="0" err="1" smtClean="0">
                <a:solidFill>
                  <a:srgbClr val="FF0000"/>
                </a:solidFill>
                <a:latin typeface="Times New Roman" pitchFamily="18" charset="0"/>
                <a:cs typeface="Times New Roman" pitchFamily="18" charset="0"/>
              </a:rPr>
              <a:t>Information</a:t>
            </a:r>
            <a:r>
              <a:rPr lang="tr-TR" sz="2400" b="1" dirty="0" smtClean="0">
                <a:solidFill>
                  <a:srgbClr val="FF0000"/>
                </a:solidFill>
                <a:latin typeface="Times New Roman" pitchFamily="18" charset="0"/>
                <a:cs typeface="Times New Roman" pitchFamily="18" charset="0"/>
              </a:rPr>
              <a:t> </a:t>
            </a:r>
            <a:r>
              <a:rPr lang="tr-TR" sz="2400" b="1" dirty="0" err="1" smtClean="0">
                <a:solidFill>
                  <a:srgbClr val="FF0000"/>
                </a:solidFill>
                <a:latin typeface="Times New Roman" pitchFamily="18" charset="0"/>
                <a:cs typeface="Times New Roman" pitchFamily="18" charset="0"/>
              </a:rPr>
              <a:t>security</a:t>
            </a:r>
            <a:r>
              <a:rPr lang="tr-TR" sz="2400" b="1" dirty="0" smtClean="0">
                <a:solidFill>
                  <a:srgbClr val="FF0000"/>
                </a:solidFill>
                <a:latin typeface="Times New Roman" pitchFamily="18" charset="0"/>
                <a:cs typeface="Times New Roman" pitchFamily="18" charset="0"/>
              </a:rPr>
              <a:t> </a:t>
            </a:r>
            <a:r>
              <a:rPr lang="tr-TR" sz="2400" b="1" dirty="0" err="1" smtClean="0">
                <a:solidFill>
                  <a:srgbClr val="FF0000"/>
                </a:solidFill>
                <a:latin typeface="Times New Roman" pitchFamily="18" charset="0"/>
                <a:cs typeface="Times New Roman" pitchFamily="18" charset="0"/>
              </a:rPr>
              <a:t>incident</a:t>
            </a:r>
            <a:r>
              <a:rPr lang="tr-TR" sz="2400" b="1" dirty="0" smtClean="0">
                <a:solidFill>
                  <a:srgbClr val="FF0000"/>
                </a:solidFill>
                <a:latin typeface="Times New Roman" pitchFamily="18" charset="0"/>
                <a:cs typeface="Times New Roman" pitchFamily="18" charset="0"/>
              </a:rPr>
              <a:t> </a:t>
            </a:r>
            <a:r>
              <a:rPr lang="tr-TR" sz="2400" b="1" dirty="0" err="1" smtClean="0">
                <a:solidFill>
                  <a:srgbClr val="FF0000"/>
                </a:solidFill>
                <a:latin typeface="Times New Roman" pitchFamily="18" charset="0"/>
                <a:cs typeface="Times New Roman" pitchFamily="18" charset="0"/>
              </a:rPr>
              <a:t>management</a:t>
            </a:r>
            <a:r>
              <a:rPr lang="tr-TR" sz="2400" b="1" dirty="0" smtClean="0">
                <a:solidFill>
                  <a:srgbClr val="FF0000"/>
                </a:solidFill>
                <a:latin typeface="Times New Roman" pitchFamily="18" charset="0"/>
                <a:cs typeface="Times New Roman" pitchFamily="18" charset="0"/>
              </a:rPr>
              <a:t> </a:t>
            </a:r>
          </a:p>
          <a:p>
            <a:pPr algn="just" defTabSz="892175">
              <a:spcAft>
                <a:spcPts val="200"/>
              </a:spcAft>
              <a:tabLst>
                <a:tab pos="358775" algn="l"/>
                <a:tab pos="892175" algn="l"/>
                <a:tab pos="1427163" algn="l"/>
              </a:tabLst>
            </a:pPr>
            <a:endParaRPr lang="tr-TR" sz="2400" b="1" dirty="0" smtClean="0">
              <a:solidFill>
                <a:srgbClr val="FF0000"/>
              </a:solidFill>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covers the processes for managing information security events, incidents and vulnerabilities</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expands on the information security incident management section of ISO 27002</a:t>
            </a:r>
            <a:endParaRPr lang="tr-TR" sz="2400" b="1" dirty="0" smtClean="0">
              <a:latin typeface="Times New Roman" pitchFamily="18" charset="0"/>
              <a:cs typeface="Times New Roman" pitchFamily="18" charset="0"/>
            </a:endParaRP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595980"/>
            <a:ext cx="8448367" cy="4411464"/>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400" b="1" dirty="0" smtClean="0">
                <a:solidFill>
                  <a:srgbClr val="FF0000"/>
                </a:solidFill>
                <a:latin typeface="Times New Roman" pitchFamily="18" charset="0"/>
                <a:cs typeface="Times New Roman" pitchFamily="18" charset="0"/>
              </a:rPr>
              <a:t>*	ISO 27035:</a:t>
            </a:r>
          </a:p>
          <a:p>
            <a:pPr algn="just" defTabSz="892175">
              <a:spcAft>
                <a:spcPts val="200"/>
              </a:spcAft>
              <a:tabLst>
                <a:tab pos="358775" algn="l"/>
                <a:tab pos="892175" algn="l"/>
                <a:tab pos="1427163" algn="l"/>
              </a:tabLst>
            </a:pP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The standard lays out a process with 5 key stages:</a:t>
            </a:r>
          </a:p>
          <a:p>
            <a:pPr algn="just" defTabSz="892175">
              <a:spcAft>
                <a:spcPts val="200"/>
              </a:spcAft>
              <a:tabLst>
                <a:tab pos="358775" algn="l"/>
                <a:tab pos="892175" algn="l"/>
                <a:tab pos="1427163" algn="l"/>
              </a:tabLst>
            </a:pPr>
            <a:endParaRPr lang="en-US"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Prepare</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Identify and report </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Assess</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Respond</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Learn</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Has 3 </a:t>
            </a:r>
            <a:r>
              <a:rPr lang="tr-TR" sz="2400" b="1" dirty="0" err="1" smtClean="0">
                <a:latin typeface="Times New Roman" pitchFamily="18" charset="0"/>
                <a:cs typeface="Times New Roman" pitchFamily="18" charset="0"/>
              </a:rPr>
              <a:t>parts</a:t>
            </a:r>
            <a:endParaRPr lang="tr-TR" sz="2400" b="1" dirty="0" smtClean="0">
              <a:latin typeface="Times New Roman" pitchFamily="18" charset="0"/>
              <a:cs typeface="Times New Roman" pitchFamily="18" charset="0"/>
            </a:endParaRP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Information</a:t>
            </a:r>
            <a:r>
              <a:rPr lang="tr-TR" sz="2800" b="1" dirty="0" smtClean="0">
                <a:solidFill>
                  <a:srgbClr val="0000FF"/>
                </a:solidFill>
                <a:latin typeface="Times New Roman" pitchFamily="18" charset="0"/>
                <a:cs typeface="Times New Roman" pitchFamily="18" charset="0"/>
              </a:rPr>
              <a:t> </a:t>
            </a:r>
            <a:r>
              <a:rPr lang="tr-TR" sz="2800" b="1" dirty="0" err="1" smtClean="0">
                <a:solidFill>
                  <a:srgbClr val="0000FF"/>
                </a:solidFill>
                <a:latin typeface="Times New Roman" pitchFamily="18" charset="0"/>
                <a:cs typeface="Times New Roman" pitchFamily="18" charset="0"/>
              </a:rPr>
              <a:t>Security</a:t>
            </a:r>
            <a:r>
              <a:rPr lang="tr-TR" sz="2800" b="1" dirty="0" smtClean="0">
                <a:solidFill>
                  <a:srgbClr val="0000FF"/>
                </a:solidFill>
                <a:latin typeface="Times New Roman" pitchFamily="18" charset="0"/>
                <a:cs typeface="Times New Roman" pitchFamily="18" charset="0"/>
              </a:rPr>
              <a:t> </a:t>
            </a:r>
            <a:r>
              <a:rPr lang="tr-TR" sz="2800" b="1" dirty="0" err="1" smtClean="0">
                <a:solidFill>
                  <a:srgbClr val="0000FF"/>
                </a:solidFill>
                <a:latin typeface="Times New Roman" pitchFamily="18" charset="0"/>
                <a:cs typeface="Times New Roman" pitchFamily="18" charset="0"/>
              </a:rPr>
              <a:t>Implementation</a:t>
            </a:r>
            <a:endParaRPr lang="tr-TR" sz="2800" b="1" dirty="0" smtClean="0">
              <a:solidFill>
                <a:srgbClr val="0000FF"/>
              </a:solidFill>
              <a:latin typeface="Times New Roman" pitchFamily="18" charset="0"/>
              <a:cs typeface="Times New Roman" pitchFamily="18" charset="0"/>
            </a:endParaRPr>
          </a:p>
        </p:txBody>
      </p:sp>
      <p:sp>
        <p:nvSpPr>
          <p:cNvPr id="5" name="4 Metin kutusu"/>
          <p:cNvSpPr txBox="1"/>
          <p:nvPr/>
        </p:nvSpPr>
        <p:spPr>
          <a:xfrm>
            <a:off x="428596" y="1002145"/>
            <a:ext cx="8448367" cy="3108543"/>
          </a:xfrm>
          <a:prstGeom prst="rect">
            <a:avLst/>
          </a:prstGeom>
          <a:noFill/>
        </p:spPr>
        <p:txBody>
          <a:bodyPr wrap="square" rtlCol="0">
            <a:spAutoFit/>
          </a:bodyPr>
          <a:lstStyle/>
          <a:p>
            <a:pPr>
              <a:tabLst>
                <a:tab pos="358775" algn="l"/>
              </a:tabLst>
            </a:pPr>
            <a:r>
              <a:rPr lang="tr-TR" sz="2800" b="1" dirty="0" smtClean="0">
                <a:latin typeface="Times New Roman" pitchFamily="18" charset="0"/>
                <a:cs typeface="Times New Roman" pitchFamily="18" charset="0"/>
              </a:rPr>
              <a:t>*	Project </a:t>
            </a:r>
            <a:r>
              <a:rPr lang="tr-TR" sz="2800" b="1" dirty="0" err="1" smtClean="0">
                <a:latin typeface="Times New Roman" pitchFamily="18" charset="0"/>
                <a:cs typeface="Times New Roman" pitchFamily="18" charset="0"/>
              </a:rPr>
              <a:t>management</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methodology</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for</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security</a:t>
            </a:r>
            <a:endParaRPr lang="tr-TR" sz="2800" b="1" dirty="0" smtClean="0">
              <a:latin typeface="Times New Roman" pitchFamily="18" charset="0"/>
              <a:cs typeface="Times New Roman" pitchFamily="18" charset="0"/>
            </a:endParaRPr>
          </a:p>
          <a:p>
            <a:pPr>
              <a:tabLst>
                <a:tab pos="358775" algn="l"/>
              </a:tabLst>
            </a:pP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Create</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security</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strategy</a:t>
            </a:r>
            <a:endParaRPr lang="tr-TR" sz="2800" b="1" dirty="0" smtClean="0">
              <a:latin typeface="Times New Roman" pitchFamily="18" charset="0"/>
              <a:cs typeface="Times New Roman" pitchFamily="18" charset="0"/>
            </a:endParaRPr>
          </a:p>
          <a:p>
            <a:pPr>
              <a:tabLst>
                <a:tab pos="358775"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Realistic</a:t>
            </a:r>
            <a:endParaRPr lang="tr-TR" sz="2800" b="1" dirty="0" smtClean="0">
              <a:latin typeface="Times New Roman" pitchFamily="18" charset="0"/>
              <a:cs typeface="Times New Roman" pitchFamily="18" charset="0"/>
            </a:endParaRPr>
          </a:p>
          <a:p>
            <a:pPr>
              <a:tabLst>
                <a:tab pos="358775"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Aligned</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with</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implementation</a:t>
            </a:r>
            <a:r>
              <a:rPr lang="tr-TR" sz="2800" b="1" dirty="0" smtClean="0">
                <a:latin typeface="Times New Roman" pitchFamily="18" charset="0"/>
                <a:cs typeface="Times New Roman" pitchFamily="18" charset="0"/>
              </a:rPr>
              <a:t> program</a:t>
            </a:r>
          </a:p>
          <a:p>
            <a:pPr>
              <a:tabLst>
                <a:tab pos="358775"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Implemented</a:t>
            </a:r>
            <a:r>
              <a:rPr lang="tr-TR" sz="2800" b="1" dirty="0" smtClean="0">
                <a:latin typeface="Times New Roman" pitchFamily="18" charset="0"/>
                <a:cs typeface="Times New Roman" pitchFamily="18" charset="0"/>
              </a:rPr>
              <a:t> step-</a:t>
            </a:r>
            <a:r>
              <a:rPr lang="tr-TR" sz="2800" b="1" dirty="0" err="1" smtClean="0">
                <a:latin typeface="Times New Roman" pitchFamily="18" charset="0"/>
                <a:cs typeface="Times New Roman" pitchFamily="18" charset="0"/>
              </a:rPr>
              <a:t>by</a:t>
            </a:r>
            <a:r>
              <a:rPr lang="tr-TR" sz="2800" b="1" dirty="0" smtClean="0">
                <a:latin typeface="Times New Roman" pitchFamily="18" charset="0"/>
                <a:cs typeface="Times New Roman" pitchFamily="18" charset="0"/>
              </a:rPr>
              <a:t>-step </a:t>
            </a:r>
          </a:p>
          <a:p>
            <a:pPr>
              <a:tabLst>
                <a:tab pos="358775"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Visionary</a:t>
            </a:r>
            <a:r>
              <a:rPr lang="tr-TR" sz="2800" b="1" dirty="0" smtClean="0">
                <a:latin typeface="Times New Roman" pitchFamily="18" charset="0"/>
                <a:cs typeface="Times New Roman" pitchFamily="18" charset="0"/>
              </a:rPr>
              <a:t> </a:t>
            </a:r>
          </a:p>
          <a:p>
            <a:pPr>
              <a:tabLst>
                <a:tab pos="358775" algn="l"/>
                <a:tab pos="898525" algn="l"/>
                <a:tab pos="1257300"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Non</a:t>
            </a:r>
            <a:r>
              <a:rPr lang="tr-TR" sz="2800" b="1" dirty="0" smtClean="0">
                <a:latin typeface="Times New Roman" pitchFamily="18" charset="0"/>
                <a:cs typeface="Times New Roman" pitchFamily="18" charset="0"/>
              </a:rPr>
              <a:t>-</a:t>
            </a:r>
            <a:r>
              <a:rPr lang="tr-TR" sz="2800" b="1" dirty="0" err="1" smtClean="0">
                <a:latin typeface="Times New Roman" pitchFamily="18" charset="0"/>
                <a:cs typeface="Times New Roman" pitchFamily="18" charset="0"/>
              </a:rPr>
              <a:t>technical</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language</a:t>
            </a:r>
            <a:endParaRPr lang="tr-TR" sz="2800" b="1"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595980"/>
            <a:ext cx="8448367" cy="5150128"/>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400" b="1" dirty="0" smtClean="0">
                <a:solidFill>
                  <a:srgbClr val="FF0000"/>
                </a:solidFill>
                <a:latin typeface="Times New Roman" pitchFamily="18" charset="0"/>
                <a:cs typeface="Times New Roman" pitchFamily="18" charset="0"/>
              </a:rPr>
              <a:t>*	ISO 27035 </a:t>
            </a:r>
            <a:r>
              <a:rPr lang="tr-TR" sz="2400" b="1" dirty="0" err="1" smtClean="0">
                <a:solidFill>
                  <a:srgbClr val="FF0000"/>
                </a:solidFill>
                <a:latin typeface="Times New Roman" pitchFamily="18" charset="0"/>
                <a:cs typeface="Times New Roman" pitchFamily="18" charset="0"/>
              </a:rPr>
              <a:t>Part</a:t>
            </a:r>
            <a:r>
              <a:rPr lang="tr-TR" sz="2400" b="1" dirty="0" smtClean="0">
                <a:solidFill>
                  <a:srgbClr val="FF0000"/>
                </a:solidFill>
                <a:latin typeface="Times New Roman" pitchFamily="18" charset="0"/>
                <a:cs typeface="Times New Roman" pitchFamily="18" charset="0"/>
              </a:rPr>
              <a:t> 1: </a:t>
            </a:r>
            <a:r>
              <a:rPr lang="tr-TR" sz="2400" b="1" dirty="0" err="1" smtClean="0">
                <a:solidFill>
                  <a:srgbClr val="FF0000"/>
                </a:solidFill>
                <a:latin typeface="Times New Roman" pitchFamily="18" charset="0"/>
                <a:cs typeface="Times New Roman" pitchFamily="18" charset="0"/>
              </a:rPr>
              <a:t>Principles</a:t>
            </a:r>
            <a:r>
              <a:rPr lang="tr-TR" sz="2400" b="1" dirty="0" smtClean="0">
                <a:solidFill>
                  <a:srgbClr val="FF0000"/>
                </a:solidFill>
                <a:latin typeface="Times New Roman" pitchFamily="18" charset="0"/>
                <a:cs typeface="Times New Roman" pitchFamily="18" charset="0"/>
              </a:rPr>
              <a:t> of </a:t>
            </a:r>
            <a:r>
              <a:rPr lang="tr-TR" sz="2400" b="1" dirty="0" err="1" smtClean="0">
                <a:solidFill>
                  <a:srgbClr val="FF0000"/>
                </a:solidFill>
                <a:latin typeface="Times New Roman" pitchFamily="18" charset="0"/>
                <a:cs typeface="Times New Roman" pitchFamily="18" charset="0"/>
              </a:rPr>
              <a:t>incident</a:t>
            </a:r>
            <a:r>
              <a:rPr lang="tr-TR" sz="2400" b="1" dirty="0" smtClean="0">
                <a:solidFill>
                  <a:srgbClr val="FF0000"/>
                </a:solidFill>
                <a:latin typeface="Times New Roman" pitchFamily="18" charset="0"/>
                <a:cs typeface="Times New Roman" pitchFamily="18" charset="0"/>
              </a:rPr>
              <a:t> </a:t>
            </a:r>
            <a:r>
              <a:rPr lang="tr-TR" sz="2400" b="1" dirty="0" err="1" smtClean="0">
                <a:solidFill>
                  <a:srgbClr val="FF0000"/>
                </a:solidFill>
                <a:latin typeface="Times New Roman" pitchFamily="18" charset="0"/>
                <a:cs typeface="Times New Roman" pitchFamily="18" charset="0"/>
              </a:rPr>
              <a:t>management</a:t>
            </a:r>
            <a:endParaRPr lang="tr-TR" sz="2400" b="1" dirty="0" smtClean="0">
              <a:solidFill>
                <a:srgbClr val="FF0000"/>
              </a:solidFill>
              <a:latin typeface="Times New Roman" pitchFamily="18" charset="0"/>
              <a:cs typeface="Times New Roman" pitchFamily="18" charset="0"/>
            </a:endParaRPr>
          </a:p>
          <a:p>
            <a:pPr algn="just" defTabSz="892175">
              <a:spcAft>
                <a:spcPts val="200"/>
              </a:spcAft>
              <a:tabLst>
                <a:tab pos="358775" algn="l"/>
                <a:tab pos="892175" algn="l"/>
                <a:tab pos="1427163" algn="l"/>
              </a:tabLst>
            </a:pP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D</a:t>
            </a:r>
            <a:r>
              <a:rPr lang="en-US" sz="2400" b="1" dirty="0" err="1" smtClean="0">
                <a:latin typeface="Times New Roman" pitchFamily="18" charset="0"/>
                <a:cs typeface="Times New Roman" pitchFamily="18" charset="0"/>
              </a:rPr>
              <a:t>escribes</a:t>
            </a:r>
            <a:r>
              <a:rPr lang="en-US" sz="2400" b="1" dirty="0" smtClean="0">
                <a:latin typeface="Times New Roman" pitchFamily="18" charset="0"/>
                <a:cs typeface="Times New Roman" pitchFamily="18" charset="0"/>
              </a:rPr>
              <a:t> an information security incident management process</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S</a:t>
            </a:r>
            <a:r>
              <a:rPr lang="en-US" sz="2400" b="1" dirty="0" err="1" smtClean="0">
                <a:latin typeface="Times New Roman" pitchFamily="18" charset="0"/>
                <a:cs typeface="Times New Roman" pitchFamily="18" charset="0"/>
              </a:rPr>
              <a:t>ays</a:t>
            </a:r>
            <a:r>
              <a:rPr lang="en-US" sz="2400" b="1" dirty="0" smtClean="0">
                <a:latin typeface="Times New Roman" pitchFamily="18" charset="0"/>
                <a:cs typeface="Times New Roman" pitchFamily="18" charset="0"/>
              </a:rPr>
              <a:t> how to improve incident management</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I</a:t>
            </a:r>
            <a:r>
              <a:rPr lang="en-US" sz="2400" b="1" dirty="0" err="1" smtClean="0">
                <a:latin typeface="Times New Roman" pitchFamily="18" charset="0"/>
                <a:cs typeface="Times New Roman" pitchFamily="18" charset="0"/>
              </a:rPr>
              <a:t>ncident</a:t>
            </a:r>
            <a:r>
              <a:rPr lang="en-US" sz="2400" b="1" dirty="0" smtClean="0">
                <a:latin typeface="Times New Roman" pitchFamily="18" charset="0"/>
                <a:cs typeface="Times New Roman" pitchFamily="18" charset="0"/>
              </a:rPr>
              <a:t> management process is described in five phases</a:t>
            </a:r>
            <a:r>
              <a:rPr lang="tr-TR" sz="2400" b="1" dirty="0" smtClean="0">
                <a:latin typeface="Times New Roman" pitchFamily="18" charset="0"/>
                <a:cs typeface="Times New Roman" pitchFamily="18" charset="0"/>
              </a:rPr>
              <a:t>:</a:t>
            </a:r>
          </a:p>
          <a:p>
            <a:pPr algn="just" defTabSz="892175">
              <a:spcAft>
                <a:spcPts val="200"/>
              </a:spcAft>
              <a:tabLst>
                <a:tab pos="358775" algn="l"/>
                <a:tab pos="892175" algn="l"/>
                <a:tab pos="1427163" algn="l"/>
              </a:tabLst>
            </a:pP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Plan and prepare</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tr-TR" sz="2400" b="1" dirty="0" err="1" smtClean="0">
                <a:latin typeface="Times New Roman" pitchFamily="18" charset="0"/>
                <a:cs typeface="Times New Roman" pitchFamily="18" charset="0"/>
              </a:rPr>
              <a:t>Detection</a:t>
            </a:r>
            <a:r>
              <a:rPr lang="tr-TR" sz="2400" b="1" dirty="0" smtClean="0">
                <a:latin typeface="Times New Roman" pitchFamily="18" charset="0"/>
                <a:cs typeface="Times New Roman" pitchFamily="18" charset="0"/>
              </a:rPr>
              <a:t> </a:t>
            </a:r>
            <a:r>
              <a:rPr lang="tr-TR" sz="2400" b="1" dirty="0" err="1" smtClean="0">
                <a:latin typeface="Times New Roman" pitchFamily="18" charset="0"/>
                <a:cs typeface="Times New Roman" pitchFamily="18" charset="0"/>
              </a:rPr>
              <a:t>and</a:t>
            </a:r>
            <a:r>
              <a:rPr lang="tr-TR" sz="2400" b="1" dirty="0" smtClean="0">
                <a:latin typeface="Times New Roman" pitchFamily="18" charset="0"/>
                <a:cs typeface="Times New Roman" pitchFamily="18" charset="0"/>
              </a:rPr>
              <a:t> </a:t>
            </a:r>
            <a:r>
              <a:rPr lang="tr-TR" sz="2400" b="1" dirty="0" err="1" smtClean="0">
                <a:latin typeface="Times New Roman" pitchFamily="18" charset="0"/>
                <a:cs typeface="Times New Roman" pitchFamily="18" charset="0"/>
              </a:rPr>
              <a:t>reporting</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tr-TR" sz="2400" b="1" dirty="0" err="1" smtClean="0">
                <a:latin typeface="Times New Roman" pitchFamily="18" charset="0"/>
                <a:cs typeface="Times New Roman" pitchFamily="18" charset="0"/>
              </a:rPr>
              <a:t>Assessment</a:t>
            </a:r>
            <a:r>
              <a:rPr lang="tr-TR" sz="2400" b="1" dirty="0" smtClean="0">
                <a:latin typeface="Times New Roman" pitchFamily="18" charset="0"/>
                <a:cs typeface="Times New Roman" pitchFamily="18" charset="0"/>
              </a:rPr>
              <a:t> </a:t>
            </a:r>
            <a:r>
              <a:rPr lang="tr-TR" sz="2400" b="1" dirty="0" err="1" smtClean="0">
                <a:latin typeface="Times New Roman" pitchFamily="18" charset="0"/>
                <a:cs typeface="Times New Roman" pitchFamily="18" charset="0"/>
              </a:rPr>
              <a:t>and</a:t>
            </a:r>
            <a:r>
              <a:rPr lang="tr-TR" sz="2400" b="1" dirty="0" smtClean="0">
                <a:latin typeface="Times New Roman" pitchFamily="18" charset="0"/>
                <a:cs typeface="Times New Roman" pitchFamily="18" charset="0"/>
              </a:rPr>
              <a:t> </a:t>
            </a:r>
            <a:r>
              <a:rPr lang="tr-TR" sz="2400" b="1" dirty="0" err="1" smtClean="0">
                <a:latin typeface="Times New Roman" pitchFamily="18" charset="0"/>
                <a:cs typeface="Times New Roman" pitchFamily="18" charset="0"/>
              </a:rPr>
              <a:t>decision</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tr-TR" sz="2400" b="1" dirty="0" err="1" smtClean="0">
                <a:latin typeface="Times New Roman" pitchFamily="18" charset="0"/>
                <a:cs typeface="Times New Roman" pitchFamily="18" charset="0"/>
              </a:rPr>
              <a:t>Responses</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tr-TR" sz="2400" b="1" dirty="0" err="1" smtClean="0">
                <a:latin typeface="Times New Roman" pitchFamily="18" charset="0"/>
                <a:cs typeface="Times New Roman" pitchFamily="18" charset="0"/>
              </a:rPr>
              <a:t>Lessons</a:t>
            </a:r>
            <a:r>
              <a:rPr lang="tr-TR" sz="2400" b="1" dirty="0" smtClean="0">
                <a:latin typeface="Times New Roman" pitchFamily="18" charset="0"/>
                <a:cs typeface="Times New Roman" pitchFamily="18" charset="0"/>
              </a:rPr>
              <a:t> </a:t>
            </a:r>
            <a:r>
              <a:rPr lang="tr-TR" sz="2400" b="1" dirty="0" err="1" smtClean="0">
                <a:latin typeface="Times New Roman" pitchFamily="18" charset="0"/>
                <a:cs typeface="Times New Roman" pitchFamily="18" charset="0"/>
              </a:rPr>
              <a:t>learned</a:t>
            </a:r>
            <a:endParaRPr lang="tr-TR" sz="2400" b="1" dirty="0" smtClean="0">
              <a:latin typeface="Times New Roman" pitchFamily="18" charset="0"/>
              <a:cs typeface="Times New Roman" pitchFamily="18" charset="0"/>
            </a:endParaRP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56114" y="595981"/>
            <a:ext cx="8805525" cy="5509200"/>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400" b="1" dirty="0" smtClean="0">
                <a:solidFill>
                  <a:srgbClr val="FF0000"/>
                </a:solidFill>
                <a:latin typeface="Times New Roman" pitchFamily="18" charset="0"/>
                <a:cs typeface="Times New Roman" pitchFamily="18" charset="0"/>
              </a:rPr>
              <a:t>*	ISO 27035 </a:t>
            </a:r>
            <a:r>
              <a:rPr lang="en-US" sz="2400" b="1" dirty="0" smtClean="0">
                <a:solidFill>
                  <a:srgbClr val="FF0000"/>
                </a:solidFill>
                <a:latin typeface="Times New Roman" pitchFamily="18" charset="0"/>
                <a:cs typeface="Times New Roman" pitchFamily="18" charset="0"/>
              </a:rPr>
              <a:t>Part 2: </a:t>
            </a:r>
            <a:r>
              <a:rPr lang="en-US" sz="2000" b="1" dirty="0" smtClean="0">
                <a:solidFill>
                  <a:srgbClr val="FF0000"/>
                </a:solidFill>
                <a:latin typeface="Times New Roman" pitchFamily="18" charset="0"/>
                <a:cs typeface="Times New Roman" pitchFamily="18" charset="0"/>
              </a:rPr>
              <a:t>Guidelines to plan and prepare for incident response</a:t>
            </a:r>
            <a:endParaRPr lang="tr-TR" sz="2000" b="1" dirty="0" smtClean="0">
              <a:solidFill>
                <a:srgbClr val="FF0000"/>
              </a:solidFill>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C</a:t>
            </a:r>
            <a:r>
              <a:rPr lang="en-US" sz="2400" b="1" dirty="0" err="1" smtClean="0">
                <a:latin typeface="Times New Roman" pitchFamily="18" charset="0"/>
                <a:cs typeface="Times New Roman" pitchFamily="18" charset="0"/>
              </a:rPr>
              <a:t>oncerns</a:t>
            </a:r>
            <a:r>
              <a:rPr lang="en-US" sz="2400" b="1" dirty="0" smtClean="0">
                <a:latin typeface="Times New Roman" pitchFamily="18" charset="0"/>
                <a:cs typeface="Times New Roman" pitchFamily="18" charset="0"/>
              </a:rPr>
              <a:t> assurance that the organization is in fact ready to respond appropriately to information security incidents </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“Are we ready to respond to an incident?” </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a:t>
            </a:r>
            <a:r>
              <a:rPr lang="en-US" sz="2400" b="1" dirty="0" smtClean="0">
                <a:latin typeface="Times New Roman" pitchFamily="18" charset="0"/>
                <a:cs typeface="Times New Roman" pitchFamily="18" charset="0"/>
              </a:rPr>
              <a:t>Plan and Prepare and Lessons Learned phases</a:t>
            </a: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	8 </a:t>
            </a:r>
            <a:r>
              <a:rPr lang="tr-TR" sz="2400" b="1" dirty="0" err="1" smtClean="0">
                <a:latin typeface="Times New Roman" pitchFamily="18" charset="0"/>
                <a:cs typeface="Times New Roman" pitchFamily="18" charset="0"/>
              </a:rPr>
              <a:t>main</a:t>
            </a:r>
            <a:r>
              <a:rPr lang="tr-TR" sz="2400" b="1" dirty="0" smtClean="0">
                <a:latin typeface="Times New Roman" pitchFamily="18" charset="0"/>
                <a:cs typeface="Times New Roman" pitchFamily="18" charset="0"/>
              </a:rPr>
              <a:t> </a:t>
            </a:r>
            <a:r>
              <a:rPr lang="tr-TR" sz="2400" b="1" dirty="0" err="1" smtClean="0">
                <a:latin typeface="Times New Roman" pitchFamily="18" charset="0"/>
                <a:cs typeface="Times New Roman" pitchFamily="18" charset="0"/>
              </a:rPr>
              <a:t>clauses</a:t>
            </a:r>
            <a:r>
              <a:rPr lang="tr-TR" sz="2400" b="1" dirty="0" smtClean="0">
                <a:latin typeface="Times New Roman" pitchFamily="18" charset="0"/>
                <a:cs typeface="Times New Roman" pitchFamily="18" charset="0"/>
              </a:rPr>
              <a:t>:</a:t>
            </a:r>
          </a:p>
          <a:p>
            <a:pPr algn="just" defTabSz="892175">
              <a:spcAft>
                <a:spcPts val="200"/>
              </a:spcAft>
              <a:tabLst>
                <a:tab pos="358775" algn="l"/>
                <a:tab pos="892175" algn="l"/>
                <a:tab pos="1427163" algn="l"/>
              </a:tabLst>
            </a:pPr>
            <a:r>
              <a:rPr lang="tr-TR" sz="24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Establishing information security incident management policy</a:t>
            </a:r>
          </a:p>
          <a:p>
            <a:pPr algn="just" defTabSz="892175">
              <a:spcAft>
                <a:spcPts val="200"/>
              </a:spcAft>
              <a:tabLst>
                <a:tab pos="358775" algn="l"/>
                <a:tab pos="892175" algn="l"/>
                <a:tab pos="1427163" algn="l"/>
              </a:tabLst>
            </a:pP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Updating of information security and risk management policies</a:t>
            </a:r>
          </a:p>
          <a:p>
            <a:pPr algn="just" defTabSz="892175">
              <a:spcAft>
                <a:spcPts val="200"/>
              </a:spcAft>
              <a:tabLst>
                <a:tab pos="358775" algn="l"/>
                <a:tab pos="892175" algn="l"/>
                <a:tab pos="1427163" algn="l"/>
              </a:tabLst>
            </a:pP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Creating information security incident management plan</a:t>
            </a:r>
          </a:p>
          <a:p>
            <a:pPr algn="just" defTabSz="892175">
              <a:spcAft>
                <a:spcPts val="200"/>
              </a:spcAft>
              <a:tabLst>
                <a:tab pos="358775" algn="l"/>
                <a:tab pos="892175" algn="l"/>
                <a:tab pos="1427163" algn="l"/>
              </a:tabLst>
            </a:pP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Establishing an Incident Response Team</a:t>
            </a:r>
          </a:p>
          <a:p>
            <a:pPr algn="just" defTabSz="892175">
              <a:spcAft>
                <a:spcPts val="200"/>
              </a:spcAft>
              <a:tabLst>
                <a:tab pos="358775" algn="l"/>
                <a:tab pos="892175" algn="l"/>
                <a:tab pos="1427163" algn="l"/>
              </a:tabLst>
            </a:pP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Defining technical and other support</a:t>
            </a:r>
          </a:p>
          <a:p>
            <a:pPr algn="just" defTabSz="892175">
              <a:spcAft>
                <a:spcPts val="200"/>
              </a:spcAft>
              <a:tabLst>
                <a:tab pos="358775" algn="l"/>
                <a:tab pos="892175" algn="l"/>
                <a:tab pos="1427163" algn="l"/>
              </a:tabLst>
            </a:pP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Creating information security incident awareness and training</a:t>
            </a:r>
          </a:p>
          <a:p>
            <a:pPr algn="just" defTabSz="892175">
              <a:spcAft>
                <a:spcPts val="200"/>
              </a:spcAft>
              <a:tabLst>
                <a:tab pos="358775" algn="l"/>
                <a:tab pos="892175" algn="l"/>
                <a:tab pos="1427163" algn="l"/>
              </a:tabLst>
            </a:pP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Testing (or rather exercising) the information security incident management plan</a:t>
            </a:r>
          </a:p>
          <a:p>
            <a:pPr algn="just" defTabSz="892175">
              <a:spcAft>
                <a:spcPts val="200"/>
              </a:spcAft>
              <a:tabLst>
                <a:tab pos="358775" algn="l"/>
                <a:tab pos="892175" algn="l"/>
                <a:tab pos="1427163" algn="l"/>
              </a:tabLst>
            </a:pP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tr-TR"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Lesson learn</a:t>
            </a:r>
            <a:r>
              <a:rPr lang="tr-TR" sz="2000" b="1" dirty="0" smtClean="0">
                <a:latin typeface="Times New Roman" pitchFamily="18" charset="0"/>
                <a:cs typeface="Times New Roman" pitchFamily="18" charset="0"/>
              </a:rPr>
              <a:t>ed</a:t>
            </a:r>
            <a:endParaRPr lang="tr-TR" sz="2400" b="1" dirty="0" smtClean="0">
              <a:latin typeface="Times New Roman" pitchFamily="18" charset="0"/>
              <a:cs typeface="Times New Roman" pitchFamily="18" charset="0"/>
            </a:endParaRP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56114" y="595981"/>
            <a:ext cx="8805525" cy="3185487"/>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800" b="1" dirty="0" smtClean="0">
                <a:solidFill>
                  <a:srgbClr val="FF0000"/>
                </a:solidFill>
                <a:latin typeface="Times New Roman" pitchFamily="18" charset="0"/>
                <a:cs typeface="Times New Roman" pitchFamily="18" charset="0"/>
              </a:rPr>
              <a:t>*	ISO </a:t>
            </a:r>
            <a:r>
              <a:rPr lang="tr-TR" sz="2800" b="1" dirty="0" smtClean="0">
                <a:solidFill>
                  <a:srgbClr val="FF0000"/>
                </a:solidFill>
                <a:latin typeface="Times New Roman" pitchFamily="18" charset="0"/>
                <a:cs typeface="Times New Roman" pitchFamily="18" charset="0"/>
              </a:rPr>
              <a:t>27035 </a:t>
            </a:r>
            <a:r>
              <a:rPr lang="en-US" sz="2800" b="1" dirty="0" smtClean="0">
                <a:solidFill>
                  <a:srgbClr val="FF0000"/>
                </a:solidFill>
                <a:latin typeface="Times New Roman" pitchFamily="18" charset="0"/>
                <a:cs typeface="Times New Roman" pitchFamily="18" charset="0"/>
              </a:rPr>
              <a:t>Part </a:t>
            </a:r>
            <a:r>
              <a:rPr lang="en-US" sz="2800" b="1" dirty="0" smtClean="0">
                <a:solidFill>
                  <a:srgbClr val="FF0000"/>
                </a:solidFill>
                <a:latin typeface="Times New Roman" pitchFamily="18" charset="0"/>
                <a:cs typeface="Times New Roman" pitchFamily="18" charset="0"/>
              </a:rPr>
              <a:t>3: Guidelines for ICT incident response operations</a:t>
            </a:r>
            <a:endParaRPr lang="tr-TR" sz="2800" b="1" dirty="0" smtClean="0">
              <a:solidFill>
                <a:srgbClr val="FF0000"/>
              </a:solidFill>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C</a:t>
            </a:r>
            <a:r>
              <a:rPr lang="en-US" sz="2800" b="1" dirty="0" err="1" smtClean="0">
                <a:latin typeface="Times New Roman" pitchFamily="18" charset="0"/>
                <a:cs typeface="Times New Roman" pitchFamily="18" charset="0"/>
              </a:rPr>
              <a:t>oncerns</a:t>
            </a:r>
            <a:r>
              <a:rPr lang="en-US" sz="2800" b="1" dirty="0" smtClean="0">
                <a:latin typeface="Times New Roman" pitchFamily="18" charset="0"/>
                <a:cs typeface="Times New Roman" pitchFamily="18" charset="0"/>
              </a:rPr>
              <a:t> security operations</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P</a:t>
            </a:r>
            <a:r>
              <a:rPr lang="en-US" sz="2800" b="1" dirty="0" err="1" smtClean="0">
                <a:latin typeface="Times New Roman" pitchFamily="18" charset="0"/>
                <a:cs typeface="Times New Roman" pitchFamily="18" charset="0"/>
              </a:rPr>
              <a:t>rovides</a:t>
            </a:r>
            <a:r>
              <a:rPr lang="en-US" sz="2800" b="1" dirty="0" smtClean="0">
                <a:latin typeface="Times New Roman" pitchFamily="18" charset="0"/>
                <a:cs typeface="Times New Roman" pitchFamily="18" charset="0"/>
              </a:rPr>
              <a:t> the guidelines for ICT incident response operations</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S</a:t>
            </a:r>
            <a:r>
              <a:rPr lang="en-US" sz="2800" b="1" dirty="0" err="1" smtClean="0">
                <a:latin typeface="Times New Roman" pitchFamily="18" charset="0"/>
                <a:cs typeface="Times New Roman" pitchFamily="18" charset="0"/>
              </a:rPr>
              <a:t>teps</a:t>
            </a:r>
            <a:r>
              <a:rPr lang="en-US" sz="2800" b="1" dirty="0" smtClean="0">
                <a:latin typeface="Times New Roman" pitchFamily="18" charset="0"/>
                <a:cs typeface="Times New Roman" pitchFamily="18" charset="0"/>
              </a:rPr>
              <a:t> through the core parts of the typical incident response process</a:t>
            </a:r>
            <a:r>
              <a:rPr lang="tr-TR" sz="2400" b="1" dirty="0" smtClean="0">
                <a:latin typeface="Times New Roman" pitchFamily="18" charset="0"/>
                <a:cs typeface="Times New Roman" pitchFamily="18" charset="0"/>
              </a:rPr>
              <a:t>	</a:t>
            </a: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a:srcRect/>
          <a:stretch>
            <a:fillRect/>
          </a:stretch>
        </p:blipFill>
        <p:spPr bwMode="auto">
          <a:xfrm>
            <a:off x="218813" y="857232"/>
            <a:ext cx="8750735" cy="4071966"/>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56114" y="595981"/>
            <a:ext cx="8805525" cy="3211135"/>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800" b="1" dirty="0" smtClean="0">
                <a:solidFill>
                  <a:srgbClr val="FF0000"/>
                </a:solidFill>
                <a:latin typeface="Times New Roman" pitchFamily="18" charset="0"/>
                <a:cs typeface="Times New Roman" pitchFamily="18" charset="0"/>
              </a:rPr>
              <a:t>*	ISO 31000</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Risk </a:t>
            </a:r>
            <a:r>
              <a:rPr lang="tr-TR" sz="2800" b="1" dirty="0" err="1" smtClean="0">
                <a:latin typeface="Times New Roman" pitchFamily="18" charset="0"/>
                <a:cs typeface="Times New Roman" pitchFamily="18" charset="0"/>
              </a:rPr>
              <a:t>management</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principles</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and</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guideliness</a:t>
            </a:r>
            <a:endParaRPr lang="en-US"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C</a:t>
            </a:r>
            <a:r>
              <a:rPr lang="en-US" sz="2800" b="1" dirty="0" err="1" smtClean="0">
                <a:latin typeface="Times New Roman" pitchFamily="18" charset="0"/>
                <a:cs typeface="Times New Roman" pitchFamily="18" charset="0"/>
              </a:rPr>
              <a:t>annot</a:t>
            </a:r>
            <a:r>
              <a:rPr lang="en-US" sz="2800" b="1" dirty="0" smtClean="0">
                <a:latin typeface="Times New Roman" pitchFamily="18" charset="0"/>
                <a:cs typeface="Times New Roman" pitchFamily="18" charset="0"/>
              </a:rPr>
              <a:t> be used for certification purposes</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Internationally</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recognized</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benchmark</a:t>
            </a:r>
            <a:r>
              <a:rPr lang="tr-TR" sz="2800" b="1" dirty="0" smtClean="0">
                <a:latin typeface="Times New Roman" pitchFamily="18" charset="0"/>
                <a:cs typeface="Times New Roman" pitchFamily="18" charset="0"/>
              </a:rPr>
              <a:t> </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ISO 27005 </a:t>
            </a:r>
            <a:r>
              <a:rPr lang="tr-TR" sz="2800" b="1" dirty="0" smtClean="0">
                <a:latin typeface="Times New Roman" pitchFamily="18" charset="0"/>
                <a:cs typeface="Times New Roman" pitchFamily="18" charset="0"/>
              </a:rPr>
              <a:t>(</a:t>
            </a:r>
            <a:r>
              <a:rPr lang="tr-TR" sz="2800" b="1" dirty="0" err="1" smtClean="0">
                <a:latin typeface="Times New Roman" pitchFamily="18" charset="0"/>
                <a:cs typeface="Times New Roman" pitchFamily="18" charset="0"/>
              </a:rPr>
              <a:t>information</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security</a:t>
            </a:r>
            <a:r>
              <a:rPr lang="tr-TR" sz="2800" b="1" dirty="0" smtClean="0">
                <a:latin typeface="Times New Roman" pitchFamily="18" charset="0"/>
                <a:cs typeface="Times New Roman" pitchFamily="18" charset="0"/>
              </a:rPr>
              <a:t> risk </a:t>
            </a:r>
            <a:r>
              <a:rPr lang="tr-TR" sz="2800" b="1" dirty="0" err="1" smtClean="0">
                <a:latin typeface="Times New Roman" pitchFamily="18" charset="0"/>
                <a:cs typeface="Times New Roman" pitchFamily="18" charset="0"/>
              </a:rPr>
              <a:t>management</a:t>
            </a: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focuses on the specifics of management information security </a:t>
            </a:r>
            <a:r>
              <a:rPr lang="tr-TR" sz="2400" b="1" dirty="0" smtClean="0">
                <a:latin typeface="Times New Roman" pitchFamily="18" charset="0"/>
                <a:cs typeface="Times New Roman" pitchFamily="18" charset="0"/>
              </a:rPr>
              <a:t>	</a:t>
            </a: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Standards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56114" y="595981"/>
            <a:ext cx="8805525" cy="5519460"/>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800" b="1" dirty="0" smtClean="0">
                <a:solidFill>
                  <a:srgbClr val="FF0000"/>
                </a:solidFill>
                <a:latin typeface="Times New Roman" pitchFamily="18" charset="0"/>
                <a:cs typeface="Times New Roman" pitchFamily="18" charset="0"/>
              </a:rPr>
              <a:t>*	COBIT</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IT </a:t>
            </a:r>
            <a:r>
              <a:rPr lang="tr-TR" sz="2800" b="1" dirty="0" err="1" smtClean="0">
                <a:latin typeface="Times New Roman" pitchFamily="18" charset="0"/>
                <a:cs typeface="Times New Roman" pitchFamily="18" charset="0"/>
              </a:rPr>
              <a:t>governance</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framework</a:t>
            </a:r>
            <a:endParaRPr lang="en-US"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Published</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by</a:t>
            </a:r>
            <a:r>
              <a:rPr lang="tr-TR" sz="2800" b="1" dirty="0" smtClean="0">
                <a:latin typeface="Times New Roman" pitchFamily="18" charset="0"/>
                <a:cs typeface="Times New Roman" pitchFamily="18" charset="0"/>
              </a:rPr>
              <a:t> ITGI </a:t>
            </a:r>
            <a:r>
              <a:rPr lang="tr-TR" sz="2800" b="1" dirty="0" err="1" smtClean="0">
                <a:latin typeface="Times New Roman" pitchFamily="18" charset="0"/>
                <a:cs typeface="Times New Roman" pitchFamily="18" charset="0"/>
              </a:rPr>
              <a:t>and</a:t>
            </a:r>
            <a:r>
              <a:rPr lang="tr-TR" sz="2800" b="1" dirty="0" smtClean="0">
                <a:latin typeface="Times New Roman" pitchFamily="18" charset="0"/>
                <a:cs typeface="Times New Roman" pitchFamily="18" charset="0"/>
              </a:rPr>
              <a:t> ISACA</a:t>
            </a:r>
            <a:endParaRPr lang="en-US"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Provides</a:t>
            </a:r>
            <a:r>
              <a:rPr lang="tr-TR" sz="2800" b="1" dirty="0" smtClean="0">
                <a:latin typeface="Times New Roman" pitchFamily="18" charset="0"/>
                <a:cs typeface="Times New Roman" pitchFamily="18" charset="0"/>
              </a:rPr>
              <a:t> a </a:t>
            </a:r>
            <a:r>
              <a:rPr lang="tr-TR" sz="2800" b="1" dirty="0" err="1" smtClean="0">
                <a:latin typeface="Times New Roman" pitchFamily="18" charset="0"/>
                <a:cs typeface="Times New Roman" pitchFamily="18" charset="0"/>
              </a:rPr>
              <a:t>common</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language</a:t>
            </a:r>
            <a:endParaRPr lang="tr-TR"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B</a:t>
            </a:r>
            <a:r>
              <a:rPr lang="en-US" sz="2800" b="1" dirty="0" err="1" smtClean="0">
                <a:latin typeface="Times New Roman" pitchFamily="18" charset="0"/>
                <a:cs typeface="Times New Roman" pitchFamily="18" charset="0"/>
              </a:rPr>
              <a:t>ased</a:t>
            </a:r>
            <a:r>
              <a:rPr lang="en-US" sz="2800" b="1" dirty="0" smtClean="0">
                <a:latin typeface="Times New Roman" pitchFamily="18" charset="0"/>
                <a:cs typeface="Times New Roman" pitchFamily="18" charset="0"/>
              </a:rPr>
              <a:t> on five key principles</a:t>
            </a:r>
            <a:endParaRPr lang="tr-TR" sz="2800" b="1" dirty="0" smtClean="0">
              <a:latin typeface="Times New Roman" pitchFamily="18" charset="0"/>
              <a:cs typeface="Times New Roman" pitchFamily="18" charset="0"/>
            </a:endParaRPr>
          </a:p>
          <a:p>
            <a:pPr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Principle 1: Meeting Stakeholder Needs</a:t>
            </a:r>
          </a:p>
          <a:p>
            <a:pPr defTabSz="892175">
              <a:spcAft>
                <a:spcPts val="200"/>
              </a:spcAft>
              <a:tabLst>
                <a:tab pos="358775" algn="l"/>
                <a:tab pos="892175" algn="l"/>
                <a:tab pos="1427163" algn="l"/>
              </a:tabLst>
            </a:pP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Principle 2: Covering the Enterprise End-to-End</a:t>
            </a:r>
          </a:p>
          <a:p>
            <a:pPr defTabSz="892175">
              <a:spcAft>
                <a:spcPts val="200"/>
              </a:spcAft>
              <a:tabLst>
                <a:tab pos="358775" algn="l"/>
                <a:tab pos="892175" algn="l"/>
                <a:tab pos="1427163" algn="l"/>
              </a:tabLst>
            </a:pP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Principle</a:t>
            </a: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3: Applying a Single Integrated Framework</a:t>
            </a:r>
          </a:p>
          <a:p>
            <a:pPr defTabSz="892175">
              <a:spcAft>
                <a:spcPts val="200"/>
              </a:spcAft>
              <a:tabLst>
                <a:tab pos="358775" algn="l"/>
                <a:tab pos="892175" algn="l"/>
                <a:tab pos="1427163" algn="l"/>
              </a:tabLst>
            </a:pP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Principle 4: Enabling a Holistic Approach</a:t>
            </a:r>
          </a:p>
          <a:p>
            <a:pPr defTabSz="892175">
              <a:spcAft>
                <a:spcPts val="200"/>
              </a:spcAft>
              <a:tabLst>
                <a:tab pos="358775" algn="l"/>
                <a:tab pos="892175" algn="l"/>
                <a:tab pos="1427163" algn="l"/>
              </a:tabLst>
            </a:pP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Principle 5: Separating Governance from Management</a:t>
            </a:r>
          </a:p>
          <a:p>
            <a:pPr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	</a:t>
            </a: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Frameworks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56114" y="595981"/>
            <a:ext cx="8805525" cy="5027017"/>
          </a:xfrm>
          <a:prstGeom prst="rect">
            <a:avLst/>
          </a:prstGeom>
          <a:noFill/>
        </p:spPr>
        <p:txBody>
          <a:bodyPr wrap="square" rtlCol="0">
            <a:spAutoFit/>
          </a:bodyPr>
          <a:lstStyle/>
          <a:p>
            <a:pPr algn="just" defTabSz="892175">
              <a:spcAft>
                <a:spcPts val="200"/>
              </a:spcAft>
              <a:tabLst>
                <a:tab pos="358775" algn="l"/>
                <a:tab pos="892175" algn="l"/>
                <a:tab pos="1427163" algn="l"/>
              </a:tabLst>
            </a:pPr>
            <a:r>
              <a:rPr lang="tr-TR" sz="2800" b="1" dirty="0" smtClean="0">
                <a:solidFill>
                  <a:srgbClr val="FF0000"/>
                </a:solidFill>
                <a:latin typeface="Times New Roman" pitchFamily="18" charset="0"/>
                <a:cs typeface="Times New Roman" pitchFamily="18" charset="0"/>
              </a:rPr>
              <a:t>*	COBIT</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7 </a:t>
            </a:r>
            <a:r>
              <a:rPr lang="tr-TR" sz="2800" b="1" dirty="0" err="1" smtClean="0">
                <a:latin typeface="Times New Roman" pitchFamily="18" charset="0"/>
                <a:cs typeface="Times New Roman" pitchFamily="18" charset="0"/>
              </a:rPr>
              <a:t>aspects</a:t>
            </a: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to support </a:t>
            </a:r>
            <a:r>
              <a:rPr lang="tr-TR" sz="2800" b="1" dirty="0" smtClean="0">
                <a:latin typeface="Times New Roman" pitchFamily="18" charset="0"/>
                <a:cs typeface="Times New Roman" pitchFamily="18" charset="0"/>
              </a:rPr>
              <a:t>5 </a:t>
            </a:r>
            <a:r>
              <a:rPr lang="en-US" sz="2800" b="1" dirty="0" smtClean="0">
                <a:latin typeface="Times New Roman" pitchFamily="18" charset="0"/>
                <a:cs typeface="Times New Roman" pitchFamily="18" charset="0"/>
              </a:rPr>
              <a:t>principles</a:t>
            </a:r>
            <a:r>
              <a:rPr lang="tr-TR" sz="2800" b="1" dirty="0" smtClean="0">
                <a:latin typeface="Times New Roman" pitchFamily="18" charset="0"/>
                <a:cs typeface="Times New Roman" pitchFamily="18" charset="0"/>
              </a:rPr>
              <a:t>:</a:t>
            </a:r>
          </a:p>
          <a:p>
            <a:pPr algn="just" defTabSz="892175">
              <a:spcAft>
                <a:spcPts val="200"/>
              </a:spcAft>
              <a:tabLst>
                <a:tab pos="358775" algn="l"/>
                <a:tab pos="892175" algn="l"/>
                <a:tab pos="1427163" algn="l"/>
              </a:tabLst>
            </a:pPr>
            <a:endParaRPr lang="tr-TR" sz="24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Principles, Policies and Frameworks</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Processes</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Organizational Structures</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Culture, Ethics and Behavior</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Information</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Services, Infrastructure and Applications</a:t>
            </a: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People, Skills and Competencies</a:t>
            </a:r>
            <a:endParaRPr lang="tr-TR"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COBIT vs. ITIL </a:t>
            </a:r>
            <a:r>
              <a:rPr lang="tr-TR" sz="2400" b="1" dirty="0" smtClean="0">
                <a:latin typeface="Times New Roman" pitchFamily="18" charset="0"/>
                <a:cs typeface="Times New Roman" pitchFamily="18" charset="0"/>
              </a:rPr>
              <a:t>	</a:t>
            </a: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Frameworks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156114" y="595981"/>
            <a:ext cx="8805525" cy="2780248"/>
          </a:xfrm>
          <a:prstGeom prst="rect">
            <a:avLst/>
          </a:prstGeom>
          <a:noFill/>
        </p:spPr>
        <p:txBody>
          <a:bodyPr wrap="square" rtlCol="0">
            <a:spAutoFit/>
          </a:bodyPr>
          <a:lstStyle/>
          <a:p>
            <a:pPr algn="just" defTabSz="892175">
              <a:spcAft>
                <a:spcPts val="200"/>
              </a:spcAft>
              <a:tabLst>
                <a:tab pos="358775" algn="l"/>
                <a:tab pos="892175" algn="l"/>
                <a:tab pos="1427163" algn="l"/>
              </a:tabLst>
            </a:pPr>
            <a:endParaRPr lang="tr-TR"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a:t>
            </a:r>
            <a:r>
              <a:rPr lang="en-US" sz="2800" b="1" dirty="0" smtClean="0">
                <a:latin typeface="Times New Roman" pitchFamily="18" charset="0"/>
                <a:cs typeface="Times New Roman" pitchFamily="18" charset="0"/>
              </a:rPr>
              <a:t>The Law on the Protection of Personal Data No. 6698 </a:t>
            </a:r>
            <a:endParaRPr lang="tr-TR"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endParaRPr lang="tr-TR" sz="2800" b="1" dirty="0" smtClean="0">
              <a:latin typeface="Times New Roman" pitchFamily="18" charset="0"/>
              <a:cs typeface="Times New Roman" pitchFamily="18" charset="0"/>
            </a:endParaRPr>
          </a:p>
          <a:p>
            <a:pPr algn="just"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	</a:t>
            </a:r>
            <a:r>
              <a:rPr lang="tr-TR" sz="2800" b="1" dirty="0" err="1" smtClean="0">
                <a:latin typeface="Times New Roman" pitchFamily="18" charset="0"/>
                <a:cs typeface="Times New Roman" pitchFamily="18" charset="0"/>
              </a:rPr>
              <a:t>Turkish</a:t>
            </a:r>
            <a:r>
              <a:rPr lang="tr-TR" sz="2800" b="1" dirty="0" smtClean="0">
                <a:latin typeface="Times New Roman" pitchFamily="18" charset="0"/>
                <a:cs typeface="Times New Roman" pitchFamily="18" charset="0"/>
              </a:rPr>
              <a:t> Data </a:t>
            </a:r>
            <a:r>
              <a:rPr lang="tr-TR" sz="2800" b="1" dirty="0" err="1" smtClean="0">
                <a:latin typeface="Times New Roman" pitchFamily="18" charset="0"/>
                <a:cs typeface="Times New Roman" pitchFamily="18" charset="0"/>
              </a:rPr>
              <a:t>Protection</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Authority</a:t>
            </a:r>
            <a:r>
              <a:rPr lang="tr-TR" sz="2800" b="1" dirty="0" smtClean="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defTabSz="892175">
              <a:spcAft>
                <a:spcPts val="200"/>
              </a:spcAft>
              <a:tabLst>
                <a:tab pos="358775" algn="l"/>
                <a:tab pos="892175" algn="l"/>
                <a:tab pos="1427163" algn="l"/>
              </a:tabLst>
            </a:pPr>
            <a:r>
              <a:rPr lang="tr-TR" sz="2800" b="1"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	</a:t>
            </a:r>
          </a:p>
        </p:txBody>
      </p:sp>
      <p:sp>
        <p:nvSpPr>
          <p:cNvPr id="4" name="3 Metin kutusu"/>
          <p:cNvSpPr txBox="1"/>
          <p:nvPr/>
        </p:nvSpPr>
        <p:spPr>
          <a:xfrm>
            <a:off x="338474" y="59158"/>
            <a:ext cx="8448367" cy="523220"/>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Legislation</a:t>
            </a:r>
            <a:r>
              <a:rPr lang="tr-TR" sz="2800" b="1" dirty="0" smtClean="0">
                <a:solidFill>
                  <a:srgbClr val="0000FF"/>
                </a:solidFill>
                <a:latin typeface="Times New Roman" pitchFamily="18" charset="0"/>
                <a:cs typeface="Times New Roman" pitchFamily="18" charset="0"/>
              </a:rPr>
              <a:t> in </a:t>
            </a:r>
            <a:r>
              <a:rPr lang="tr-TR" sz="2800" b="1" dirty="0" err="1" smtClean="0">
                <a:solidFill>
                  <a:srgbClr val="0000FF"/>
                </a:solidFill>
                <a:latin typeface="Times New Roman" pitchFamily="18" charset="0"/>
                <a:cs typeface="Times New Roman" pitchFamily="18" charset="0"/>
              </a:rPr>
              <a:t>Turkey</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1038225" y="162608"/>
            <a:ext cx="7067550" cy="6315075"/>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srcRect/>
          <a:stretch>
            <a:fillRect/>
          </a:stretch>
        </p:blipFill>
        <p:spPr bwMode="auto">
          <a:xfrm>
            <a:off x="1329394" y="130626"/>
            <a:ext cx="6643734" cy="6460999"/>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428604"/>
            <a:ext cx="8448367" cy="2985433"/>
          </a:xfrm>
          <a:prstGeom prst="rect">
            <a:avLst/>
          </a:prstGeom>
          <a:noFill/>
        </p:spPr>
        <p:txBody>
          <a:bodyPr wrap="square" rtlCol="0">
            <a:spAutoFit/>
          </a:bodyPr>
          <a:lstStyle/>
          <a:p>
            <a:pPr algn="just">
              <a:tabLst>
                <a:tab pos="358775" algn="l"/>
              </a:tabLst>
            </a:pPr>
            <a:r>
              <a:rPr lang="tr-TR" sz="2800" dirty="0" smtClean="0">
                <a:latin typeface="Times New Roman" pitchFamily="18" charset="0"/>
                <a:cs typeface="Times New Roman" pitchFamily="18" charset="0"/>
              </a:rPr>
              <a:t>*</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Mission</a:t>
            </a:r>
            <a:r>
              <a:rPr lang="tr-TR"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Determining, coordinating and implementing efficient and sustainable policies to guarantee national cyber security.</a:t>
            </a:r>
            <a:endParaRPr lang="tr-TR" sz="2800" dirty="0" smtClean="0">
              <a:latin typeface="Times New Roman" pitchFamily="18" charset="0"/>
              <a:cs typeface="Times New Roman" pitchFamily="18" charset="0"/>
            </a:endParaRPr>
          </a:p>
          <a:p>
            <a:pPr algn="just">
              <a:tabLst>
                <a:tab pos="358775" algn="l"/>
              </a:tabLst>
            </a:pPr>
            <a:endParaRPr lang="tr-TR" sz="20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Vision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brief</a:t>
            </a: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Formation of an eco-system that has international competitive power in the field of cyber security</a:t>
            </a:r>
            <a:r>
              <a:rPr lang="tr-TR" sz="2800" dirty="0" smtClean="0">
                <a:latin typeface="Times New Roman" pitchFamily="18" charset="0"/>
                <a:cs typeface="Times New Roman" pitchFamily="18" charset="0"/>
              </a:rPr>
              <a:t>.</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302359"/>
            <a:ext cx="8448367" cy="5262979"/>
          </a:xfrm>
          <a:prstGeom prst="rect">
            <a:avLst/>
          </a:prstGeom>
          <a:noFill/>
        </p:spPr>
        <p:txBody>
          <a:bodyPr wrap="square" rtlCol="0">
            <a:spAutoFit/>
          </a:bodyPr>
          <a:lstStyle/>
          <a:p>
            <a:pPr algn="just">
              <a:tabLst>
                <a:tab pos="358775" algn="l"/>
              </a:tabLst>
            </a:pPr>
            <a:r>
              <a:rPr lang="tr-TR" sz="2800" dirty="0" smtClean="0">
                <a:latin typeface="Times New Roman" pitchFamily="18" charset="0"/>
                <a:cs typeface="Times New Roman" pitchFamily="18" charset="0"/>
              </a:rPr>
              <a:t>*</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Objective</a:t>
            </a:r>
            <a:r>
              <a:rPr lang="tr-TR" sz="2800" b="1" dirty="0" smtClean="0">
                <a:latin typeface="Times New Roman" pitchFamily="18" charset="0"/>
                <a:cs typeface="Times New Roman" pitchFamily="18" charset="0"/>
              </a:rPr>
              <a:t>: </a:t>
            </a:r>
            <a:endParaRPr lang="tr-TR" sz="28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for all stakeholders to acknowledge the understanding that cyber security is an integral part of national security. </a:t>
            </a: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acquiring the competency that will allow taking administrative and technological precautions for maintaining the absolute security of all systems and stakeholders in national cyber space.</a:t>
            </a:r>
            <a:endParaRPr lang="tr-TR" sz="2800" dirty="0" smtClean="0">
              <a:latin typeface="Times New Roman" pitchFamily="18" charset="0"/>
              <a:cs typeface="Times New Roman" pitchFamily="18" charset="0"/>
            </a:endParaRPr>
          </a:p>
          <a:p>
            <a:pPr algn="just">
              <a:tabLst>
                <a:tab pos="358775" algn="l"/>
              </a:tabLst>
            </a:pPr>
            <a:endParaRPr lang="tr-TR" sz="2800" dirty="0" smtClean="0">
              <a:latin typeface="Times New Roman" pitchFamily="18" charset="0"/>
              <a:cs typeface="Times New Roman" pitchFamily="18" charset="0"/>
            </a:endParaRPr>
          </a:p>
          <a:p>
            <a:pPr algn="just">
              <a:tabLst>
                <a:tab pos="358775" algn="l"/>
              </a:tabLst>
            </a:pP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Scope</a:t>
            </a:r>
            <a:r>
              <a:rPr lang="tr-TR"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including small and medium scaled industry, all natural and legal persons in addition to public information systems and information systems of critical infrastructures operated by public or private sector.</a:t>
            </a:r>
            <a:endParaRPr lang="tr-TR" sz="28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302359"/>
            <a:ext cx="8448367" cy="4401205"/>
          </a:xfrm>
          <a:prstGeom prst="rect">
            <a:avLst/>
          </a:prstGeom>
          <a:noFill/>
        </p:spPr>
        <p:txBody>
          <a:bodyPr wrap="square" rtlCol="0">
            <a:spAutoFit/>
          </a:bodyPr>
          <a:lstStyle/>
          <a:p>
            <a:pPr algn="just">
              <a:tabLst>
                <a:tab pos="358775" algn="l"/>
              </a:tabLst>
            </a:pPr>
            <a:r>
              <a:rPr lang="tr-TR" sz="2800" dirty="0" smtClean="0">
                <a:latin typeface="Times New Roman" pitchFamily="18" charset="0"/>
                <a:cs typeface="Times New Roman" pitchFamily="18" charset="0"/>
              </a:rPr>
              <a:t>*</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Principles</a:t>
            </a:r>
            <a:r>
              <a:rPr lang="tr-TR" sz="2800" b="1" dirty="0" smtClean="0">
                <a:latin typeface="Times New Roman" pitchFamily="18" charset="0"/>
                <a:cs typeface="Times New Roman" pitchFamily="18" charset="0"/>
              </a:rPr>
              <a:t>: </a:t>
            </a:r>
            <a:endParaRPr lang="tr-TR" sz="28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Risk management involves rapid removal of technical vulnerabilities, preventing and responding to attacks and threats, and minimizing potential damages.</a:t>
            </a:r>
            <a:r>
              <a:rPr lang="tr-TR" sz="2800" dirty="0" smtClean="0">
                <a:latin typeface="Times New Roman" pitchFamily="18" charset="0"/>
                <a:cs typeface="Times New Roman" pitchFamily="18" charset="0"/>
              </a:rPr>
              <a:t>”</a:t>
            </a:r>
          </a:p>
          <a:p>
            <a:pPr algn="just">
              <a:tabLst>
                <a:tab pos="358775" algn="l"/>
              </a:tabLst>
            </a:pPr>
            <a:endParaRPr lang="tr-TR" sz="28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Risks</a:t>
            </a:r>
            <a:r>
              <a:rPr lang="tr-TR" sz="2800" b="1" dirty="0" smtClean="0">
                <a:latin typeface="Times New Roman" pitchFamily="18" charset="0"/>
                <a:cs typeface="Times New Roman" pitchFamily="18" charset="0"/>
              </a:rPr>
              <a:t>:</a:t>
            </a:r>
          </a:p>
          <a:p>
            <a:pPr algn="just">
              <a:tabLst>
                <a:tab pos="358775" algn="l"/>
              </a:tabLst>
            </a:pP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“Interruption of energy, transportation etc. critical services as the result of denial of service attacks and similar targeted attacks on information systems used by critical infrastructures.“</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7158" y="302359"/>
            <a:ext cx="8448367" cy="3539430"/>
          </a:xfrm>
          <a:prstGeom prst="rect">
            <a:avLst/>
          </a:prstGeom>
          <a:noFill/>
        </p:spPr>
        <p:txBody>
          <a:bodyPr wrap="square" rtlCol="0">
            <a:spAutoFit/>
          </a:bodyPr>
          <a:lstStyle/>
          <a:p>
            <a:pPr algn="just">
              <a:tabLst>
                <a:tab pos="358775" algn="l"/>
              </a:tabLst>
            </a:pPr>
            <a:r>
              <a:rPr lang="tr-TR" sz="2800" dirty="0" smtClean="0">
                <a:latin typeface="Times New Roman" pitchFamily="18" charset="0"/>
                <a:cs typeface="Times New Roman" pitchFamily="18" charset="0"/>
              </a:rPr>
              <a:t>*</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Strategic</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Cyber</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Security</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Objectives</a:t>
            </a:r>
            <a:r>
              <a:rPr lang="tr-TR" sz="2800" b="1" dirty="0" smtClean="0">
                <a:latin typeface="Times New Roman" pitchFamily="18" charset="0"/>
                <a:cs typeface="Times New Roman" pitchFamily="18" charset="0"/>
              </a:rPr>
              <a:t>:</a:t>
            </a:r>
          </a:p>
          <a:p>
            <a:pPr algn="just">
              <a:tabLst>
                <a:tab pos="358775" algn="l"/>
              </a:tabLst>
            </a:pPr>
            <a:r>
              <a:rPr lang="tr-TR" sz="2800" b="1" dirty="0" smtClean="0">
                <a:latin typeface="Times New Roman" pitchFamily="18" charset="0"/>
                <a:cs typeface="Times New Roman" pitchFamily="18" charset="0"/>
              </a:rPr>
              <a:t> </a:t>
            </a:r>
            <a:endParaRPr lang="tr-TR" sz="28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“Creation of a legislation conforming to international standards, which also contains cyber security auditing standards.”</a:t>
            </a:r>
            <a:endParaRPr lang="tr-TR" sz="2800" dirty="0" smtClean="0">
              <a:latin typeface="Times New Roman" pitchFamily="18" charset="0"/>
              <a:cs typeface="Times New Roman" pitchFamily="18" charset="0"/>
            </a:endParaRPr>
          </a:p>
          <a:p>
            <a:pPr algn="just">
              <a:tabLst>
                <a:tab pos="358775" algn="l"/>
              </a:tabLst>
            </a:pPr>
            <a:endParaRPr lang="tr-TR" sz="2800" dirty="0" smtClean="0">
              <a:latin typeface="Times New Roman" pitchFamily="18" charset="0"/>
              <a:cs typeface="Times New Roman" pitchFamily="18" charset="0"/>
            </a:endParaRPr>
          </a:p>
          <a:p>
            <a:pPr algn="just">
              <a:tabLst>
                <a:tab pos="358775" algn="l"/>
              </a:tabLst>
            </a:pPr>
            <a:r>
              <a:rPr lang="tr-TR"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“Founding a strong central public authority that will ensure coordination in the field of cyber security.” </a:t>
            </a:r>
            <a:endParaRPr lang="tr-TR" sz="28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srcRect/>
          <a:stretch>
            <a:fillRect/>
          </a:stretch>
        </p:blipFill>
        <p:spPr bwMode="auto">
          <a:xfrm>
            <a:off x="0" y="671514"/>
            <a:ext cx="9144000" cy="5413472"/>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4890</TotalTime>
  <Words>1362</Words>
  <Application>Microsoft Office PowerPoint</Application>
  <PresentationFormat>Ekran Gösterisi (4:3)</PresentationFormat>
  <Paragraphs>381</Paragraphs>
  <Slides>27</Slides>
  <Notes>27</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Metropol</dc:creator>
  <cp:lastModifiedBy>Metropol</cp:lastModifiedBy>
  <cp:revision>976</cp:revision>
  <cp:lastPrinted>2020-03-19T15:11:18Z</cp:lastPrinted>
  <dcterms:created xsi:type="dcterms:W3CDTF">2019-09-07T19:50:14Z</dcterms:created>
  <dcterms:modified xsi:type="dcterms:W3CDTF">2020-04-12T21:12:17Z</dcterms:modified>
</cp:coreProperties>
</file>