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7" r:id="rId2"/>
    <p:sldId id="324" r:id="rId3"/>
    <p:sldId id="325" r:id="rId4"/>
    <p:sldId id="326" r:id="rId5"/>
    <p:sldId id="328" r:id="rId6"/>
    <p:sldId id="329" r:id="rId7"/>
    <p:sldId id="330" r:id="rId8"/>
    <p:sldId id="327" r:id="rId9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8.xml"/><Relationship Id="rId1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r-TR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CDF101-2425-491C-AC09-10D4A6A4F0E9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r-TR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C6EFAE-E5A3-432C-AB36-2ADD2731D1E3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2824D3-074A-4E1B-AF94-5A8B65671997}" type="slidenum">
              <a:rPr lang="tr-TR"/>
              <a:pPr/>
              <a:t>5</a:t>
            </a:fld>
            <a:endParaRPr lang="tr-TR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6125" cy="34178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0225"/>
            <a:ext cx="5032375" cy="4224338"/>
          </a:xfrm>
        </p:spPr>
        <p:txBody>
          <a:bodyPr/>
          <a:lstStyle/>
          <a:p>
            <a:r>
              <a:rPr lang="en-US"/>
              <a:t>Author: Sabine Lohmann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D70A48-8ECB-4A8B-9685-BDCCC29D0BD4}" type="slidenum">
              <a:rPr lang="tr-TR"/>
              <a:pPr/>
              <a:t>8</a:t>
            </a:fld>
            <a:endParaRPr lang="tr-TR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4B5DA-48F5-43BA-9D3E-98D1E98A3CF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F63AB-1785-455D-B709-31A07594AAF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B188B-2B4D-4436-A8BD-24677C353D3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A3FB9-0429-46E1-950E-2E86B0E8142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41674-4362-47A4-9BF1-CBC5D31385A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7858B-C02B-4EB9-A72B-C2E122CADB1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7F92B-FB2F-4AA8-8C66-D692677EC5E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2355D-FB31-4117-BA5C-B522B9597BE5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1846C-E0FA-491F-9B8D-F3338ED8478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B2CEF-D48C-4D1B-93A4-626A0AEBA97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42D3C-DB63-42F5-8CD3-FF37BC0EA2C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CC9F18-0AB7-4B45-B72D-EA700E6EA6AE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/>
          <a:lstStyle/>
          <a:p>
            <a:r>
              <a:rPr lang="tr-TR"/>
              <a:t/>
            </a:r>
            <a:br>
              <a:rPr lang="tr-TR"/>
            </a:br>
            <a:r>
              <a:rPr lang="tr-TR"/>
              <a:t>Hematolojide Kullanım Alanları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800"/>
              <a:t>	</a:t>
            </a:r>
            <a:r>
              <a:rPr lang="tr-TR" sz="2400">
                <a:solidFill>
                  <a:srgbClr val="FF3300"/>
                </a:solidFill>
              </a:rPr>
              <a:t>H</a:t>
            </a:r>
            <a:r>
              <a:rPr lang="tr-TR" sz="2400"/>
              <a:t>astalıkların  Ayırıcı Tanısında </a:t>
            </a:r>
          </a:p>
          <a:p>
            <a:pPr>
              <a:lnSpc>
                <a:spcPct val="90000"/>
              </a:lnSpc>
            </a:pPr>
            <a:r>
              <a:rPr lang="tr-TR" sz="2400"/>
              <a:t>	</a:t>
            </a:r>
            <a:r>
              <a:rPr lang="tr-TR" sz="2400">
                <a:solidFill>
                  <a:srgbClr val="FF3300"/>
                </a:solidFill>
              </a:rPr>
              <a:t>T</a:t>
            </a:r>
            <a:r>
              <a:rPr lang="tr-TR" sz="2400"/>
              <a:t>edavinin planlanmasında (tanıya  göre)</a:t>
            </a:r>
          </a:p>
          <a:p>
            <a:pPr>
              <a:lnSpc>
                <a:spcPct val="90000"/>
              </a:lnSpc>
            </a:pPr>
            <a:r>
              <a:rPr lang="tr-TR" sz="2400"/>
              <a:t>	</a:t>
            </a:r>
            <a:r>
              <a:rPr lang="tr-TR" sz="2400">
                <a:solidFill>
                  <a:srgbClr val="FF3300"/>
                </a:solidFill>
              </a:rPr>
              <a:t>K</a:t>
            </a:r>
            <a:r>
              <a:rPr lang="tr-TR" sz="2400"/>
              <a:t>lonalitenin (tek hücreden köken alması)</a:t>
            </a:r>
            <a:r>
              <a:rPr lang="tr-TR" sz="2400">
                <a:latin typeface="Symbol" pitchFamily="18" charset="2"/>
              </a:rPr>
              <a:t>,</a:t>
            </a:r>
            <a:r>
              <a:rPr lang="tr-TR" sz="2400"/>
              <a:t> gösterilmesinde</a:t>
            </a:r>
          </a:p>
          <a:p>
            <a:pPr>
              <a:lnSpc>
                <a:spcPct val="90000"/>
              </a:lnSpc>
            </a:pPr>
            <a:r>
              <a:rPr lang="tr-TR" sz="2400"/>
              <a:t>	</a:t>
            </a:r>
            <a:r>
              <a:rPr lang="tr-TR" sz="2400">
                <a:solidFill>
                  <a:srgbClr val="FF3300"/>
                </a:solidFill>
              </a:rPr>
              <a:t>Ç</a:t>
            </a:r>
            <a:r>
              <a:rPr lang="tr-TR" sz="2400"/>
              <a:t>oklu ilaç direncinin gösterilmesinde</a:t>
            </a:r>
          </a:p>
          <a:p>
            <a:pPr>
              <a:lnSpc>
                <a:spcPct val="90000"/>
              </a:lnSpc>
            </a:pPr>
            <a:r>
              <a:rPr lang="tr-TR" sz="2400"/>
              <a:t>	</a:t>
            </a:r>
            <a:r>
              <a:rPr lang="tr-TR" sz="2400">
                <a:solidFill>
                  <a:srgbClr val="FF3300"/>
                </a:solidFill>
              </a:rPr>
              <a:t>A</a:t>
            </a:r>
            <a:r>
              <a:rPr lang="tr-TR" sz="2400"/>
              <a:t>rtmış Tromboz riskinin tespit edilebilmesi için </a:t>
            </a:r>
          </a:p>
          <a:p>
            <a:pPr>
              <a:lnSpc>
                <a:spcPct val="90000"/>
              </a:lnSpc>
            </a:pPr>
            <a:r>
              <a:rPr lang="tr-TR" sz="2400"/>
              <a:t>	</a:t>
            </a:r>
            <a:r>
              <a:rPr lang="tr-TR" sz="2400">
                <a:solidFill>
                  <a:srgbClr val="FF3300"/>
                </a:solidFill>
              </a:rPr>
              <a:t>D</a:t>
            </a:r>
            <a:r>
              <a:rPr lang="tr-TR" sz="2400"/>
              <a:t>oku Tiplendirmesi çalışmalarında (kök hücre nakli, hastalık ile 	ilişki)</a:t>
            </a:r>
          </a:p>
          <a:p>
            <a:pPr>
              <a:lnSpc>
                <a:spcPct val="90000"/>
              </a:lnSpc>
            </a:pPr>
            <a:r>
              <a:rPr lang="tr-TR" sz="2400"/>
              <a:t>	</a:t>
            </a:r>
            <a:r>
              <a:rPr lang="tr-TR" sz="2400">
                <a:solidFill>
                  <a:srgbClr val="FF3300"/>
                </a:solidFill>
              </a:rPr>
              <a:t>K</a:t>
            </a:r>
            <a:r>
              <a:rPr lang="tr-TR" sz="2400"/>
              <a:t>imlik tespiti (kök hücre nakli sonrasında hücre kaynağının 	tespit edilmesi )</a:t>
            </a:r>
          </a:p>
          <a:p>
            <a:pPr>
              <a:lnSpc>
                <a:spcPct val="90000"/>
              </a:lnSpc>
            </a:pPr>
            <a:endParaRPr lang="tr-TR" sz="2400"/>
          </a:p>
          <a:p>
            <a:pPr>
              <a:lnSpc>
                <a:spcPct val="90000"/>
              </a:lnSpc>
              <a:buFontTx/>
              <a:buNone/>
            </a:pPr>
            <a:endParaRPr lang="tr-TR" sz="2400"/>
          </a:p>
          <a:p>
            <a:pPr>
              <a:lnSpc>
                <a:spcPct val="90000"/>
              </a:lnSpc>
              <a:buFontTx/>
              <a:buNone/>
            </a:pPr>
            <a:r>
              <a:rPr lang="tr-TR" sz="2400"/>
              <a:t>!!!!!!!!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800"/>
              <a:t>		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2800"/>
          </a:p>
          <a:p>
            <a:pPr>
              <a:lnSpc>
                <a:spcPct val="90000"/>
              </a:lnSpc>
              <a:buFontTx/>
              <a:buNone/>
            </a:pPr>
            <a:endParaRPr lang="tr-TR" sz="2800"/>
          </a:p>
          <a:p>
            <a:pPr>
              <a:lnSpc>
                <a:spcPct val="90000"/>
              </a:lnSpc>
              <a:buFontTx/>
              <a:buNone/>
            </a:pPr>
            <a:endParaRPr lang="tr-TR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10600" cy="1143000"/>
          </a:xfrm>
        </p:spPr>
        <p:txBody>
          <a:bodyPr/>
          <a:lstStyle/>
          <a:p>
            <a:r>
              <a:rPr lang="tr-TR">
                <a:solidFill>
                  <a:srgbClr val="CC3300"/>
                </a:solidFill>
              </a:rPr>
              <a:t/>
            </a:r>
            <a:br>
              <a:rPr lang="tr-TR">
                <a:solidFill>
                  <a:srgbClr val="CC3300"/>
                </a:solidFill>
              </a:rPr>
            </a:br>
            <a:r>
              <a:rPr lang="tr-TR" sz="4000">
                <a:solidFill>
                  <a:srgbClr val="CC3300"/>
                </a:solidFill>
              </a:rPr>
              <a:t>Akut Lösemilerde Moleküler Yöntemler, Sitogenetiğin  Uygulama Alanları</a:t>
            </a:r>
            <a:br>
              <a:rPr lang="tr-TR" sz="4000">
                <a:solidFill>
                  <a:srgbClr val="CC3300"/>
                </a:solidFill>
              </a:rPr>
            </a:br>
            <a:endParaRPr lang="tr-TR" sz="4000">
              <a:solidFill>
                <a:srgbClr val="CC3300"/>
              </a:solidFill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/>
              <a:t>Tanı</a:t>
            </a:r>
          </a:p>
          <a:p>
            <a:pPr>
              <a:buFont typeface="Wingdings" pitchFamily="2" charset="2"/>
              <a:buChar char="Ø"/>
            </a:pPr>
            <a:r>
              <a:rPr lang="tr-TR"/>
              <a:t>Prognozun belirlenmesi</a:t>
            </a:r>
          </a:p>
          <a:p>
            <a:pPr>
              <a:buFont typeface="Wingdings" pitchFamily="2" charset="2"/>
              <a:buChar char="Ø"/>
            </a:pPr>
            <a:r>
              <a:rPr lang="tr-TR"/>
              <a:t>Tedavinin planlanması ve yanıtın takibi</a:t>
            </a:r>
          </a:p>
          <a:p>
            <a:pPr>
              <a:buFont typeface="Wingdings" pitchFamily="2" charset="2"/>
              <a:buChar char="Ø"/>
            </a:pPr>
            <a:r>
              <a:rPr lang="tr-TR"/>
              <a:t>Residüel hastalığın tespiti (MRD)</a:t>
            </a:r>
          </a:p>
          <a:p>
            <a:pPr>
              <a:buFont typeface="Wingdings" pitchFamily="2" charset="2"/>
              <a:buChar char="Ø"/>
            </a:pPr>
            <a:r>
              <a:rPr lang="tr-TR"/>
              <a:t> Hastalık nüksünün belirlenmesi</a:t>
            </a:r>
          </a:p>
          <a:p>
            <a:pPr>
              <a:buFont typeface="Wingdings" pitchFamily="2" charset="2"/>
              <a:buChar char="Ø"/>
            </a:pPr>
            <a:endParaRPr lang="tr-TR"/>
          </a:p>
          <a:p>
            <a:pPr>
              <a:buFont typeface="Wingdings" pitchFamily="2" charset="2"/>
              <a:buChar char="Ø"/>
            </a:pPr>
            <a:r>
              <a:rPr lang="tr-TR" sz="2400"/>
              <a:t>HLA hastalık ilşkisini gösteren veriler de mevcut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1547813" y="692150"/>
            <a:ext cx="6240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800" b="1">
                <a:latin typeface="Arial" charset="0"/>
              </a:rPr>
              <a:t>Örnek 1 moleküler HLA B çalışması</a:t>
            </a:r>
            <a:r>
              <a:rPr lang="tr-TR" sz="1800">
                <a:latin typeface="Arial" charset="0"/>
              </a:rPr>
              <a:t> </a:t>
            </a:r>
          </a:p>
        </p:txBody>
      </p:sp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220663" y="1628775"/>
          <a:ext cx="2695575" cy="4781550"/>
        </p:xfrm>
        <a:graphic>
          <a:graphicData uri="http://schemas.openxmlformats.org/presentationml/2006/ole">
            <p:oleObj spid="_x0000_s138242" name="Bit Eşlem Resmi" r:id="rId3" imgW="2695951" imgH="4780952" progId="PBrush">
              <p:embed/>
            </p:oleObj>
          </a:graphicData>
        </a:graphic>
      </p:graphicFrame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2750" y="1916113"/>
            <a:ext cx="6443663" cy="2757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7096125" y="2420938"/>
          <a:ext cx="2047875" cy="2495550"/>
        </p:xfrm>
        <a:graphic>
          <a:graphicData uri="http://schemas.openxmlformats.org/presentationml/2006/ole">
            <p:oleObj spid="_x0000_s139266" name="Bit Eşlem Resmi" r:id="rId3" imgW="2048161" imgH="2495238" progId="PBrush">
              <p:embed/>
            </p:oleObj>
          </a:graphicData>
        </a:graphic>
      </p:graphicFrame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2514600" y="2205038"/>
          <a:ext cx="6629400" cy="2865437"/>
        </p:xfrm>
        <a:graphic>
          <a:graphicData uri="http://schemas.openxmlformats.org/presentationml/2006/ole">
            <p:oleObj spid="_x0000_s139267" name="Bit Eşlem Resmi" r:id="rId4" imgW="5904762" imgH="2553056" progId="PBrush">
              <p:embed/>
            </p:oleObj>
          </a:graphicData>
        </a:graphic>
      </p:graphicFrame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0" y="1557338"/>
          <a:ext cx="2486025" cy="4181475"/>
        </p:xfrm>
        <a:graphic>
          <a:graphicData uri="http://schemas.openxmlformats.org/presentationml/2006/ole">
            <p:oleObj spid="_x0000_s139268" name="Bit Eşlem Resmi" r:id="rId5" imgW="2486372" imgH="4180952" progId="PBrush">
              <p:embed/>
            </p:oleObj>
          </a:graphicData>
        </a:graphic>
      </p:graphicFrame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1619250" y="641350"/>
            <a:ext cx="6176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800" b="1">
                <a:latin typeface="Arial" charset="0"/>
              </a:rPr>
              <a:t>Örnek 1 moleküler HLA B çalışması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61950" y="0"/>
            <a:ext cx="878205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endParaRPr lang="en-US" sz="2800" i="1">
              <a:latin typeface="Minion" pitchFamily="2" charset="0"/>
            </a:endParaRPr>
          </a:p>
        </p:txBody>
      </p:sp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331788" y="914400"/>
          <a:ext cx="8480425" cy="5410200"/>
        </p:xfrm>
        <a:graphic>
          <a:graphicData uri="http://schemas.openxmlformats.org/presentationml/2006/ole">
            <p:oleObj spid="_x0000_s141314" name="Bit Eşlem Resmi" r:id="rId4" imgW="8276190" imgH="5161905" progId="PBrush">
              <p:embed/>
            </p:oleObj>
          </a:graphicData>
        </a:graphic>
      </p:graphicFrame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685800" y="2667000"/>
          <a:ext cx="685800" cy="3505200"/>
        </p:xfrm>
        <a:graphic>
          <a:graphicData uri="http://schemas.openxmlformats.org/presentationml/2006/ole">
            <p:oleObj spid="_x0000_s141315" name="Bit Eşlem Resmi" r:id="rId5" imgW="1390844" imgH="2600000" progId="PBrush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4129088" y="2309813"/>
          <a:ext cx="885825" cy="2238375"/>
        </p:xfrm>
        <a:graphic>
          <a:graphicData uri="http://schemas.openxmlformats.org/presentationml/2006/ole">
            <p:oleObj spid="_x0000_s142338" name="Bit Eşlem Resmi" r:id="rId3" imgW="885949" imgH="2238687" progId="PBrush">
              <p:embed/>
            </p:oleObj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685800" y="914400"/>
          <a:ext cx="7315200" cy="5257800"/>
        </p:xfrm>
        <a:graphic>
          <a:graphicData uri="http://schemas.openxmlformats.org/presentationml/2006/ole">
            <p:oleObj spid="_x0000_s142339" name="Bit Eşlem Resmi" r:id="rId4" imgW="3914286" imgH="3685714" progId="PBrush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609600" y="685800"/>
          <a:ext cx="7848600" cy="5486400"/>
        </p:xfrm>
        <a:graphic>
          <a:graphicData uri="http://schemas.openxmlformats.org/presentationml/2006/ole">
            <p:oleObj spid="_x0000_s143362" name="Bit Eşlem Resmi" r:id="rId3" imgW="4923810" imgH="3715269" progId="PBrush">
              <p:embed/>
            </p:oleObj>
          </a:graphicData>
        </a:graphic>
      </p:graphicFrame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990600" y="2743200"/>
          <a:ext cx="704850" cy="3124200"/>
        </p:xfrm>
        <a:graphic>
          <a:graphicData uri="http://schemas.openxmlformats.org/presentationml/2006/ole">
            <p:oleObj spid="_x0000_s143363" name="Bit Eşlem Resmi" r:id="rId4" imgW="704948" imgH="1924319" progId="PBrush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2"/>
          <p:cNvGraphicFramePr>
            <a:graphicFrameLocks noChangeAspect="1"/>
          </p:cNvGraphicFramePr>
          <p:nvPr>
            <p:ph type="ctrTitle" idx="4294967295"/>
          </p:nvPr>
        </p:nvGraphicFramePr>
        <p:xfrm>
          <a:off x="5029200" y="457200"/>
          <a:ext cx="3429000" cy="2971800"/>
        </p:xfrm>
        <a:graphic>
          <a:graphicData uri="http://schemas.openxmlformats.org/presentationml/2006/ole">
            <p:oleObj spid="_x0000_s140290" name="Bit Eşlem Resmi" r:id="rId4" imgW="2457143" imgH="2514286" progId="PBrush">
              <p:embed/>
            </p:oleObj>
          </a:graphicData>
        </a:graphic>
      </p:graphicFrame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152400" y="914400"/>
          <a:ext cx="4419600" cy="2362200"/>
        </p:xfrm>
        <a:graphic>
          <a:graphicData uri="http://schemas.openxmlformats.org/presentationml/2006/ole">
            <p:oleObj spid="_x0000_s140291" name="Photo Editor Photo" r:id="rId5" imgW="4371429" imgH="2924583" progId="">
              <p:embed/>
            </p:oleObj>
          </a:graphicData>
        </a:graphic>
      </p:graphicFrame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152400" y="3657600"/>
          <a:ext cx="4419600" cy="2514600"/>
        </p:xfrm>
        <a:graphic>
          <a:graphicData uri="http://schemas.openxmlformats.org/presentationml/2006/ole">
            <p:oleObj spid="_x0000_s140292" name="Photo Editor Photo" r:id="rId6" imgW="4390476" imgH="2886478" progId="">
              <p:embed/>
            </p:oleObj>
          </a:graphicData>
        </a:graphic>
      </p:graphicFrame>
      <p:graphicFrame>
        <p:nvGraphicFramePr>
          <p:cNvPr id="78853" name="Object 5"/>
          <p:cNvGraphicFramePr>
            <a:graphicFrameLocks noChangeAspect="1"/>
          </p:cNvGraphicFramePr>
          <p:nvPr/>
        </p:nvGraphicFramePr>
        <p:xfrm>
          <a:off x="5029200" y="3429000"/>
          <a:ext cx="3429000" cy="2971800"/>
        </p:xfrm>
        <a:graphic>
          <a:graphicData uri="http://schemas.openxmlformats.org/presentationml/2006/ole">
            <p:oleObj spid="_x0000_s140293" name="Bit Eşlem Resmi" r:id="rId7" imgW="2324424" imgH="1971950" progId="PBrush">
              <p:embed/>
            </p:oleObj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arsayılan Tasarı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43</Words>
  <Application>Microsoft Office PowerPoint</Application>
  <PresentationFormat>Ekran Gösterisi (4:3)</PresentationFormat>
  <Paragraphs>26</Paragraphs>
  <Slides>8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Varsayılan Tasarım</vt:lpstr>
      <vt:lpstr>Bit Eşlem Resmi</vt:lpstr>
      <vt:lpstr>Photo Editor Photo</vt:lpstr>
      <vt:lpstr> Hematolojide Kullanım Alanları</vt:lpstr>
      <vt:lpstr> Akut Lösemilerde Moleküler Yöntemler, Sitogenetiğin  Uygulama Alanları </vt:lpstr>
      <vt:lpstr>Slayt 3</vt:lpstr>
      <vt:lpstr>Slayt 4</vt:lpstr>
      <vt:lpstr>Slayt 5</vt:lpstr>
      <vt:lpstr>Slayt 6</vt:lpstr>
      <vt:lpstr>Slayt 7</vt:lpstr>
      <vt:lpstr>Slayt 8</vt:lpstr>
    </vt:vector>
  </TitlesOfParts>
  <Company>A.Ü.T.F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klara</dc:creator>
  <cp:lastModifiedBy>user</cp:lastModifiedBy>
  <cp:revision>12</cp:revision>
  <dcterms:created xsi:type="dcterms:W3CDTF">2003-05-21T07:15:23Z</dcterms:created>
  <dcterms:modified xsi:type="dcterms:W3CDTF">2020-03-10T12:25:05Z</dcterms:modified>
</cp:coreProperties>
</file>