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61" r:id="rId2"/>
    <p:sldId id="259" r:id="rId3"/>
    <p:sldId id="290" r:id="rId4"/>
    <p:sldId id="291" r:id="rId5"/>
    <p:sldId id="292" r:id="rId6"/>
    <p:sldId id="293" r:id="rId7"/>
    <p:sldId id="294" r:id="rId8"/>
    <p:sldId id="295" r:id="rId9"/>
    <p:sldId id="296" r:id="rId10"/>
    <p:sldId id="297" r:id="rId11"/>
    <p:sldId id="298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C86808"/>
    <a:srgbClr val="C5AF0B"/>
    <a:srgbClr val="F482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97863B-7576-46C9-88BD-2B6CABFD981D}" type="datetimeFigureOut">
              <a:rPr lang="tr-TR" smtClean="0"/>
              <a:pPr/>
              <a:t>13.6.2018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375297-97BD-4FF3-9198-95958F81511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9599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Resim 2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345412" y="3530043"/>
            <a:ext cx="9144000" cy="1539903"/>
          </a:xfrm>
        </p:spPr>
        <p:txBody>
          <a:bodyPr anchor="b"/>
          <a:lstStyle>
            <a:lvl1pPr algn="ctr">
              <a:defRPr sz="6000" b="1">
                <a:solidFill>
                  <a:srgbClr val="C00000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08AA93-5566-4AF6-8506-6B11DCC93E13}" type="datetime1">
              <a:rPr lang="tr-TR" smtClean="0"/>
              <a:pPr/>
              <a:t>13.6.2018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ENFYL-DERSİN KODU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7" name="Grup 6"/>
          <p:cNvGrpSpPr/>
          <p:nvPr userDrawn="1"/>
        </p:nvGrpSpPr>
        <p:grpSpPr>
          <a:xfrm>
            <a:off x="201481" y="156040"/>
            <a:ext cx="11521594" cy="4143954"/>
            <a:chOff x="0" y="343652"/>
            <a:chExt cx="8082167" cy="3131068"/>
          </a:xfrm>
        </p:grpSpPr>
        <p:grpSp>
          <p:nvGrpSpPr>
            <p:cNvPr id="8" name="Grup 7"/>
            <p:cNvGrpSpPr/>
            <p:nvPr userDrawn="1"/>
          </p:nvGrpSpPr>
          <p:grpSpPr>
            <a:xfrm>
              <a:off x="0" y="408617"/>
              <a:ext cx="8082167" cy="3066103"/>
              <a:chOff x="0" y="856378"/>
              <a:chExt cx="8470941" cy="3285993"/>
            </a:xfrm>
          </p:grpSpPr>
          <p:sp>
            <p:nvSpPr>
              <p:cNvPr id="11" name="Rectangle 12"/>
              <p:cNvSpPr>
                <a:spLocks noChangeArrowheads="1"/>
              </p:cNvSpPr>
              <p:nvPr userDrawn="1"/>
            </p:nvSpPr>
            <p:spPr bwMode="auto">
              <a:xfrm rot="16200000">
                <a:off x="8441714" y="1339324"/>
                <a:ext cx="6153" cy="523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/>
              </a:p>
            </p:txBody>
          </p:sp>
          <p:sp>
            <p:nvSpPr>
              <p:cNvPr id="12" name="Прямоугольник 1"/>
              <p:cNvSpPr/>
              <p:nvPr userDrawn="1"/>
            </p:nvSpPr>
            <p:spPr>
              <a:xfrm>
                <a:off x="1404487" y="1785042"/>
                <a:ext cx="6963028" cy="1484714"/>
              </a:xfrm>
              <a:prstGeom prst="rect">
                <a:avLst/>
              </a:prstGeom>
              <a:solidFill>
                <a:srgbClr val="C80D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3" name="Прямоугольник 3"/>
              <p:cNvSpPr/>
              <p:nvPr userDrawn="1"/>
            </p:nvSpPr>
            <p:spPr>
              <a:xfrm rot="2700000">
                <a:off x="1034369" y="2941441"/>
                <a:ext cx="695885" cy="695885"/>
              </a:xfrm>
              <a:prstGeom prst="rect">
                <a:avLst/>
              </a:prstGeom>
              <a:solidFill>
                <a:srgbClr val="F8A90C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4" name="Прямоугольник 75"/>
              <p:cNvSpPr/>
              <p:nvPr userDrawn="1"/>
            </p:nvSpPr>
            <p:spPr>
              <a:xfrm rot="2700000">
                <a:off x="522132" y="2429204"/>
                <a:ext cx="695885" cy="695885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5" name="Прямоугольник 76"/>
              <p:cNvSpPr/>
              <p:nvPr userDrawn="1"/>
            </p:nvSpPr>
            <p:spPr>
              <a:xfrm rot="2700000">
                <a:off x="10086" y="1908996"/>
                <a:ext cx="695885" cy="695885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6" name="Прямоугольник 77"/>
              <p:cNvSpPr/>
              <p:nvPr userDrawn="1"/>
            </p:nvSpPr>
            <p:spPr>
              <a:xfrm rot="2700000">
                <a:off x="655832" y="1048438"/>
                <a:ext cx="1451816" cy="1416004"/>
              </a:xfrm>
              <a:prstGeom prst="rect">
                <a:avLst/>
              </a:prstGeom>
              <a:solidFill>
                <a:srgbClr val="AAAAAA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7" name="Прямоугольник 78"/>
              <p:cNvSpPr/>
              <p:nvPr userDrawn="1"/>
            </p:nvSpPr>
            <p:spPr>
              <a:xfrm rot="2700000">
                <a:off x="0" y="856378"/>
                <a:ext cx="695885" cy="695885"/>
              </a:xfrm>
              <a:prstGeom prst="rect">
                <a:avLst/>
              </a:prstGeom>
              <a:solidFill>
                <a:srgbClr val="C80D1F"/>
              </a:solidFill>
              <a:ln w="571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8" name="Прямоугольник 79"/>
              <p:cNvSpPr/>
              <p:nvPr userDrawn="1"/>
            </p:nvSpPr>
            <p:spPr>
              <a:xfrm rot="2700000">
                <a:off x="532218" y="3446486"/>
                <a:ext cx="695885" cy="695885"/>
              </a:xfrm>
              <a:prstGeom prst="rect">
                <a:avLst/>
              </a:prstGeom>
              <a:solidFill>
                <a:srgbClr val="EA5060"/>
              </a:solidFill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9" name="Shape 1420"/>
              <p:cNvSpPr/>
              <p:nvPr userDrawn="1"/>
            </p:nvSpPr>
            <p:spPr bwMode="auto">
              <a:xfrm>
                <a:off x="1231147" y="1596434"/>
                <a:ext cx="361087" cy="345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277" y="7976"/>
                    </a:moveTo>
                    <a:cubicBezTo>
                      <a:pt x="3988" y="7976"/>
                      <a:pt x="3706" y="8031"/>
                      <a:pt x="3435" y="8149"/>
                    </a:cubicBezTo>
                    <a:cubicBezTo>
                      <a:pt x="3161" y="8266"/>
                      <a:pt x="2904" y="8428"/>
                      <a:pt x="2666" y="8628"/>
                    </a:cubicBezTo>
                    <a:cubicBezTo>
                      <a:pt x="2429" y="8830"/>
                      <a:pt x="2220" y="9071"/>
                      <a:pt x="2044" y="9344"/>
                    </a:cubicBezTo>
                    <a:cubicBezTo>
                      <a:pt x="1868" y="9621"/>
                      <a:pt x="1731" y="9926"/>
                      <a:pt x="1628" y="10252"/>
                    </a:cubicBezTo>
                    <a:lnTo>
                      <a:pt x="0" y="16271"/>
                    </a:lnTo>
                    <a:lnTo>
                      <a:pt x="0" y="1619"/>
                    </a:lnTo>
                    <a:cubicBezTo>
                      <a:pt x="0" y="1178"/>
                      <a:pt x="132" y="796"/>
                      <a:pt x="399" y="479"/>
                    </a:cubicBezTo>
                    <a:cubicBezTo>
                      <a:pt x="663" y="162"/>
                      <a:pt x="982" y="0"/>
                      <a:pt x="1349" y="0"/>
                    </a:cubicBezTo>
                    <a:lnTo>
                      <a:pt x="9460" y="0"/>
                    </a:lnTo>
                    <a:cubicBezTo>
                      <a:pt x="9824" y="0"/>
                      <a:pt x="10140" y="162"/>
                      <a:pt x="10407" y="479"/>
                    </a:cubicBezTo>
                    <a:cubicBezTo>
                      <a:pt x="10674" y="796"/>
                      <a:pt x="10806" y="1178"/>
                      <a:pt x="10806" y="1619"/>
                    </a:cubicBezTo>
                    <a:cubicBezTo>
                      <a:pt x="10806" y="2059"/>
                      <a:pt x="10938" y="2438"/>
                      <a:pt x="11198" y="2750"/>
                    </a:cubicBezTo>
                    <a:cubicBezTo>
                      <a:pt x="11460" y="3064"/>
                      <a:pt x="11773" y="3223"/>
                      <a:pt x="12143" y="3223"/>
                    </a:cubicBezTo>
                    <a:lnTo>
                      <a:pt x="17333" y="3223"/>
                    </a:lnTo>
                    <a:cubicBezTo>
                      <a:pt x="17700" y="3223"/>
                      <a:pt x="18016" y="3384"/>
                      <a:pt x="18278" y="3713"/>
                    </a:cubicBezTo>
                    <a:cubicBezTo>
                      <a:pt x="18540" y="4042"/>
                      <a:pt x="18670" y="4427"/>
                      <a:pt x="18670" y="4868"/>
                    </a:cubicBezTo>
                    <a:lnTo>
                      <a:pt x="18670" y="7976"/>
                    </a:lnTo>
                    <a:lnTo>
                      <a:pt x="4277" y="7976"/>
                    </a:lnTo>
                    <a:close/>
                    <a:moveTo>
                      <a:pt x="21600" y="10141"/>
                    </a:moveTo>
                    <a:lnTo>
                      <a:pt x="18552" y="20801"/>
                    </a:lnTo>
                    <a:cubicBezTo>
                      <a:pt x="18506" y="21015"/>
                      <a:pt x="18386" y="21203"/>
                      <a:pt x="18195" y="21362"/>
                    </a:cubicBezTo>
                    <a:cubicBezTo>
                      <a:pt x="18004" y="21521"/>
                      <a:pt x="17818" y="21600"/>
                      <a:pt x="17639" y="21600"/>
                    </a:cubicBezTo>
                    <a:lnTo>
                      <a:pt x="504" y="21600"/>
                    </a:lnTo>
                    <a:lnTo>
                      <a:pt x="3388" y="10913"/>
                    </a:lnTo>
                    <a:cubicBezTo>
                      <a:pt x="3435" y="10699"/>
                      <a:pt x="3552" y="10517"/>
                      <a:pt x="3746" y="10364"/>
                    </a:cubicBezTo>
                    <a:cubicBezTo>
                      <a:pt x="3937" y="10214"/>
                      <a:pt x="4120" y="10141"/>
                      <a:pt x="4301" y="10141"/>
                    </a:cubicBezTo>
                    <a:lnTo>
                      <a:pt x="21600" y="10141"/>
                    </a:lnTo>
                    <a:close/>
                  </a:path>
                </a:pathLst>
              </a:custGeom>
              <a:solidFill>
                <a:schemeClr val="bg1"/>
              </a:solidFill>
              <a:ln w="12700" cap="flat">
                <a:noFill/>
                <a:miter lim="400000"/>
              </a:ln>
              <a:effectLst/>
            </p:spPr>
            <p:txBody>
              <a:bodyPr lIns="28575" tIns="28575" rIns="28575" bIns="28575" anchor="ctr"/>
              <a:lstStyle/>
              <a:p>
                <a:endParaRPr lang="tr-TR"/>
              </a:p>
            </p:txBody>
          </p:sp>
          <p:sp>
            <p:nvSpPr>
              <p:cNvPr id="20" name="Shape 1458"/>
              <p:cNvSpPr/>
              <p:nvPr userDrawn="1"/>
            </p:nvSpPr>
            <p:spPr bwMode="auto">
              <a:xfrm>
                <a:off x="175278" y="2073390"/>
                <a:ext cx="365500" cy="3570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7909" y="6867"/>
                    </a:moveTo>
                    <a:cubicBezTo>
                      <a:pt x="18210" y="7364"/>
                      <a:pt x="18439" y="7917"/>
                      <a:pt x="18600" y="8530"/>
                    </a:cubicBezTo>
                    <a:cubicBezTo>
                      <a:pt x="19045" y="8620"/>
                      <a:pt x="19513" y="8680"/>
                      <a:pt x="20005" y="8705"/>
                    </a:cubicBezTo>
                    <a:cubicBezTo>
                      <a:pt x="20498" y="8733"/>
                      <a:pt x="20957" y="8821"/>
                      <a:pt x="21382" y="8976"/>
                    </a:cubicBezTo>
                    <a:cubicBezTo>
                      <a:pt x="21526" y="9013"/>
                      <a:pt x="21600" y="9092"/>
                      <a:pt x="21600" y="9219"/>
                    </a:cubicBezTo>
                    <a:lnTo>
                      <a:pt x="21600" y="12410"/>
                    </a:lnTo>
                    <a:cubicBezTo>
                      <a:pt x="21600" y="12517"/>
                      <a:pt x="21464" y="12613"/>
                      <a:pt x="21198" y="12697"/>
                    </a:cubicBezTo>
                    <a:cubicBezTo>
                      <a:pt x="20932" y="12788"/>
                      <a:pt x="20623" y="12853"/>
                      <a:pt x="20269" y="12909"/>
                    </a:cubicBezTo>
                    <a:cubicBezTo>
                      <a:pt x="19918" y="12963"/>
                      <a:pt x="19575" y="13002"/>
                      <a:pt x="19241" y="13031"/>
                    </a:cubicBezTo>
                    <a:cubicBezTo>
                      <a:pt x="18904" y="13056"/>
                      <a:pt x="18683" y="13079"/>
                      <a:pt x="18575" y="13098"/>
                    </a:cubicBezTo>
                    <a:cubicBezTo>
                      <a:pt x="18448" y="13612"/>
                      <a:pt x="18238" y="14137"/>
                      <a:pt x="17938" y="14680"/>
                    </a:cubicBezTo>
                    <a:cubicBezTo>
                      <a:pt x="18433" y="15417"/>
                      <a:pt x="18983" y="16125"/>
                      <a:pt x="19578" y="16803"/>
                    </a:cubicBezTo>
                    <a:lnTo>
                      <a:pt x="19660" y="17006"/>
                    </a:lnTo>
                    <a:cubicBezTo>
                      <a:pt x="19660" y="17077"/>
                      <a:pt x="19535" y="17252"/>
                      <a:pt x="19286" y="17523"/>
                    </a:cubicBezTo>
                    <a:cubicBezTo>
                      <a:pt x="19037" y="17800"/>
                      <a:pt x="18756" y="18096"/>
                      <a:pt x="18439" y="18412"/>
                    </a:cubicBezTo>
                    <a:cubicBezTo>
                      <a:pt x="18122" y="18726"/>
                      <a:pt x="17822" y="19008"/>
                      <a:pt x="17538" y="19257"/>
                    </a:cubicBezTo>
                    <a:cubicBezTo>
                      <a:pt x="17252" y="19505"/>
                      <a:pt x="17068" y="19626"/>
                      <a:pt x="16989" y="19626"/>
                    </a:cubicBezTo>
                    <a:cubicBezTo>
                      <a:pt x="16969" y="19626"/>
                      <a:pt x="16850" y="19542"/>
                      <a:pt x="16629" y="19378"/>
                    </a:cubicBezTo>
                    <a:cubicBezTo>
                      <a:pt x="16408" y="19211"/>
                      <a:pt x="16165" y="19025"/>
                      <a:pt x="15896" y="18822"/>
                    </a:cubicBezTo>
                    <a:cubicBezTo>
                      <a:pt x="15629" y="18621"/>
                      <a:pt x="15377" y="18426"/>
                      <a:pt x="15136" y="18240"/>
                    </a:cubicBezTo>
                    <a:cubicBezTo>
                      <a:pt x="14898" y="18056"/>
                      <a:pt x="14746" y="17946"/>
                      <a:pt x="14683" y="17910"/>
                    </a:cubicBezTo>
                    <a:cubicBezTo>
                      <a:pt x="14420" y="18054"/>
                      <a:pt x="14156" y="18178"/>
                      <a:pt x="13890" y="18282"/>
                    </a:cubicBezTo>
                    <a:cubicBezTo>
                      <a:pt x="13624" y="18384"/>
                      <a:pt x="13355" y="18472"/>
                      <a:pt x="13083" y="18545"/>
                    </a:cubicBezTo>
                    <a:cubicBezTo>
                      <a:pt x="13066" y="18655"/>
                      <a:pt x="13040" y="18875"/>
                      <a:pt x="13009" y="19214"/>
                    </a:cubicBezTo>
                    <a:cubicBezTo>
                      <a:pt x="12978" y="19553"/>
                      <a:pt x="12933" y="19895"/>
                      <a:pt x="12879" y="20242"/>
                    </a:cubicBezTo>
                    <a:cubicBezTo>
                      <a:pt x="12825" y="20589"/>
                      <a:pt x="12763" y="20903"/>
                      <a:pt x="12692" y="21179"/>
                    </a:cubicBezTo>
                    <a:cubicBezTo>
                      <a:pt x="12618" y="21462"/>
                      <a:pt x="12522" y="21600"/>
                      <a:pt x="12406" y="21600"/>
                    </a:cubicBezTo>
                    <a:lnTo>
                      <a:pt x="9191" y="21600"/>
                    </a:lnTo>
                    <a:cubicBezTo>
                      <a:pt x="9064" y="21600"/>
                      <a:pt x="8979" y="21521"/>
                      <a:pt x="8933" y="21371"/>
                    </a:cubicBezTo>
                    <a:cubicBezTo>
                      <a:pt x="8806" y="20928"/>
                      <a:pt x="8721" y="20462"/>
                      <a:pt x="8679" y="19979"/>
                    </a:cubicBezTo>
                    <a:cubicBezTo>
                      <a:pt x="8630" y="19494"/>
                      <a:pt x="8582" y="19031"/>
                      <a:pt x="8528" y="18585"/>
                    </a:cubicBezTo>
                    <a:cubicBezTo>
                      <a:pt x="7976" y="18424"/>
                      <a:pt x="7446" y="18198"/>
                      <a:pt x="6942" y="17910"/>
                    </a:cubicBezTo>
                    <a:cubicBezTo>
                      <a:pt x="6568" y="18192"/>
                      <a:pt x="6203" y="18460"/>
                      <a:pt x="5843" y="18726"/>
                    </a:cubicBezTo>
                    <a:cubicBezTo>
                      <a:pt x="5481" y="18994"/>
                      <a:pt x="5124" y="19276"/>
                      <a:pt x="4773" y="19573"/>
                    </a:cubicBezTo>
                    <a:lnTo>
                      <a:pt x="4608" y="19626"/>
                    </a:lnTo>
                    <a:cubicBezTo>
                      <a:pt x="4555" y="19626"/>
                      <a:pt x="4387" y="19505"/>
                      <a:pt x="4107" y="19256"/>
                    </a:cubicBezTo>
                    <a:cubicBezTo>
                      <a:pt x="3827" y="19008"/>
                      <a:pt x="3535" y="18726"/>
                      <a:pt x="3232" y="18412"/>
                    </a:cubicBezTo>
                    <a:cubicBezTo>
                      <a:pt x="2929" y="18096"/>
                      <a:pt x="2654" y="17800"/>
                      <a:pt x="2405" y="17523"/>
                    </a:cubicBezTo>
                    <a:cubicBezTo>
                      <a:pt x="2155" y="17252"/>
                      <a:pt x="2031" y="17077"/>
                      <a:pt x="2031" y="17006"/>
                    </a:cubicBezTo>
                    <a:cubicBezTo>
                      <a:pt x="2031" y="16986"/>
                      <a:pt x="2104" y="16868"/>
                      <a:pt x="2249" y="16647"/>
                    </a:cubicBezTo>
                    <a:cubicBezTo>
                      <a:pt x="2393" y="16427"/>
                      <a:pt x="2563" y="16184"/>
                      <a:pt x="2759" y="15925"/>
                    </a:cubicBezTo>
                    <a:cubicBezTo>
                      <a:pt x="2951" y="15662"/>
                      <a:pt x="3141" y="15411"/>
                      <a:pt x="3328" y="15174"/>
                    </a:cubicBezTo>
                    <a:cubicBezTo>
                      <a:pt x="3512" y="14934"/>
                      <a:pt x="3631" y="14778"/>
                      <a:pt x="3688" y="14705"/>
                    </a:cubicBezTo>
                    <a:cubicBezTo>
                      <a:pt x="3388" y="14211"/>
                      <a:pt x="3158" y="13658"/>
                      <a:pt x="2997" y="13045"/>
                    </a:cubicBezTo>
                    <a:cubicBezTo>
                      <a:pt x="2535" y="12951"/>
                      <a:pt x="2062" y="12898"/>
                      <a:pt x="1578" y="12870"/>
                    </a:cubicBezTo>
                    <a:cubicBezTo>
                      <a:pt x="1093" y="12841"/>
                      <a:pt x="640" y="12751"/>
                      <a:pt x="215" y="12599"/>
                    </a:cubicBezTo>
                    <a:cubicBezTo>
                      <a:pt x="71" y="12562"/>
                      <a:pt x="0" y="12480"/>
                      <a:pt x="0" y="12353"/>
                    </a:cubicBezTo>
                    <a:lnTo>
                      <a:pt x="0" y="9162"/>
                    </a:lnTo>
                    <a:cubicBezTo>
                      <a:pt x="0" y="9055"/>
                      <a:pt x="136" y="8959"/>
                      <a:pt x="414" y="8874"/>
                    </a:cubicBezTo>
                    <a:cubicBezTo>
                      <a:pt x="688" y="8790"/>
                      <a:pt x="997" y="8716"/>
                      <a:pt x="1340" y="8666"/>
                    </a:cubicBezTo>
                    <a:cubicBezTo>
                      <a:pt x="1685" y="8612"/>
                      <a:pt x="2020" y="8570"/>
                      <a:pt x="2345" y="8544"/>
                    </a:cubicBezTo>
                    <a:cubicBezTo>
                      <a:pt x="2668" y="8516"/>
                      <a:pt x="2886" y="8493"/>
                      <a:pt x="2997" y="8473"/>
                    </a:cubicBezTo>
                    <a:cubicBezTo>
                      <a:pt x="3158" y="7926"/>
                      <a:pt x="3379" y="7398"/>
                      <a:pt x="3659" y="6895"/>
                    </a:cubicBezTo>
                    <a:cubicBezTo>
                      <a:pt x="3161" y="6155"/>
                      <a:pt x="2620" y="5447"/>
                      <a:pt x="2031" y="4772"/>
                    </a:cubicBezTo>
                    <a:lnTo>
                      <a:pt x="1937" y="4571"/>
                    </a:lnTo>
                    <a:cubicBezTo>
                      <a:pt x="1937" y="4498"/>
                      <a:pt x="2065" y="4323"/>
                      <a:pt x="2317" y="4049"/>
                    </a:cubicBezTo>
                    <a:cubicBezTo>
                      <a:pt x="2569" y="3775"/>
                      <a:pt x="2852" y="3479"/>
                      <a:pt x="3164" y="3162"/>
                    </a:cubicBezTo>
                    <a:cubicBezTo>
                      <a:pt x="3478" y="2849"/>
                      <a:pt x="3778" y="2569"/>
                      <a:pt x="4067" y="2321"/>
                    </a:cubicBezTo>
                    <a:cubicBezTo>
                      <a:pt x="4356" y="2073"/>
                      <a:pt x="4538" y="1945"/>
                      <a:pt x="4608" y="1945"/>
                    </a:cubicBezTo>
                    <a:cubicBezTo>
                      <a:pt x="4625" y="1945"/>
                      <a:pt x="4747" y="2030"/>
                      <a:pt x="4968" y="2197"/>
                    </a:cubicBezTo>
                    <a:cubicBezTo>
                      <a:pt x="5189" y="2363"/>
                      <a:pt x="5435" y="2550"/>
                      <a:pt x="5707" y="2750"/>
                    </a:cubicBezTo>
                    <a:cubicBezTo>
                      <a:pt x="5976" y="2953"/>
                      <a:pt x="6234" y="3148"/>
                      <a:pt x="6472" y="3332"/>
                    </a:cubicBezTo>
                    <a:cubicBezTo>
                      <a:pt x="6713" y="3515"/>
                      <a:pt x="6860" y="3628"/>
                      <a:pt x="6914" y="3662"/>
                    </a:cubicBezTo>
                    <a:cubicBezTo>
                      <a:pt x="7174" y="3518"/>
                      <a:pt x="7441" y="3399"/>
                      <a:pt x="7707" y="3303"/>
                    </a:cubicBezTo>
                    <a:cubicBezTo>
                      <a:pt x="7973" y="3210"/>
                      <a:pt x="8248" y="3120"/>
                      <a:pt x="8528" y="3030"/>
                    </a:cubicBezTo>
                    <a:cubicBezTo>
                      <a:pt x="8528" y="2922"/>
                      <a:pt x="8540" y="2699"/>
                      <a:pt x="8568" y="2363"/>
                    </a:cubicBezTo>
                    <a:cubicBezTo>
                      <a:pt x="8596" y="2033"/>
                      <a:pt x="8636" y="1694"/>
                      <a:pt x="8690" y="1352"/>
                    </a:cubicBezTo>
                    <a:cubicBezTo>
                      <a:pt x="8744" y="1011"/>
                      <a:pt x="8814" y="697"/>
                      <a:pt x="8899" y="418"/>
                    </a:cubicBezTo>
                    <a:cubicBezTo>
                      <a:pt x="8984" y="141"/>
                      <a:pt x="9084" y="0"/>
                      <a:pt x="9191" y="0"/>
                    </a:cubicBezTo>
                    <a:lnTo>
                      <a:pt x="12406" y="0"/>
                    </a:lnTo>
                    <a:cubicBezTo>
                      <a:pt x="12531" y="0"/>
                      <a:pt x="12618" y="68"/>
                      <a:pt x="12664" y="203"/>
                    </a:cubicBezTo>
                    <a:cubicBezTo>
                      <a:pt x="12771" y="644"/>
                      <a:pt x="12848" y="1107"/>
                      <a:pt x="12893" y="1595"/>
                    </a:cubicBezTo>
                    <a:cubicBezTo>
                      <a:pt x="12938" y="2084"/>
                      <a:pt x="13001" y="2561"/>
                      <a:pt x="13083" y="3030"/>
                    </a:cubicBezTo>
                    <a:cubicBezTo>
                      <a:pt x="13363" y="3100"/>
                      <a:pt x="13632" y="3185"/>
                      <a:pt x="13890" y="3284"/>
                    </a:cubicBezTo>
                    <a:cubicBezTo>
                      <a:pt x="14148" y="3385"/>
                      <a:pt x="14403" y="3512"/>
                      <a:pt x="14655" y="3662"/>
                    </a:cubicBezTo>
                    <a:cubicBezTo>
                      <a:pt x="14729" y="3611"/>
                      <a:pt x="14881" y="3490"/>
                      <a:pt x="15117" y="3303"/>
                    </a:cubicBezTo>
                    <a:cubicBezTo>
                      <a:pt x="15352" y="3120"/>
                      <a:pt x="15604" y="2925"/>
                      <a:pt x="15870" y="2722"/>
                    </a:cubicBezTo>
                    <a:cubicBezTo>
                      <a:pt x="16136" y="2521"/>
                      <a:pt x="16377" y="2341"/>
                      <a:pt x="16589" y="2183"/>
                    </a:cubicBezTo>
                    <a:cubicBezTo>
                      <a:pt x="16802" y="2024"/>
                      <a:pt x="16935" y="1945"/>
                      <a:pt x="16989" y="1945"/>
                    </a:cubicBezTo>
                    <a:cubicBezTo>
                      <a:pt x="17043" y="1945"/>
                      <a:pt x="17210" y="2072"/>
                      <a:pt x="17490" y="2321"/>
                    </a:cubicBezTo>
                    <a:cubicBezTo>
                      <a:pt x="17771" y="2569"/>
                      <a:pt x="18065" y="2849"/>
                      <a:pt x="18371" y="3162"/>
                    </a:cubicBezTo>
                    <a:cubicBezTo>
                      <a:pt x="18680" y="3479"/>
                      <a:pt x="18957" y="3775"/>
                      <a:pt x="19207" y="4049"/>
                    </a:cubicBezTo>
                    <a:cubicBezTo>
                      <a:pt x="19453" y="4323"/>
                      <a:pt x="19578" y="4498"/>
                      <a:pt x="19578" y="4571"/>
                    </a:cubicBezTo>
                    <a:cubicBezTo>
                      <a:pt x="19578" y="4605"/>
                      <a:pt x="19498" y="4735"/>
                      <a:pt x="19343" y="4955"/>
                    </a:cubicBezTo>
                    <a:cubicBezTo>
                      <a:pt x="19184" y="5175"/>
                      <a:pt x="19008" y="5416"/>
                      <a:pt x="18813" y="5678"/>
                    </a:cubicBezTo>
                    <a:cubicBezTo>
                      <a:pt x="18617" y="5938"/>
                      <a:pt x="18428" y="6189"/>
                      <a:pt x="18241" y="6429"/>
                    </a:cubicBezTo>
                    <a:cubicBezTo>
                      <a:pt x="18057" y="6667"/>
                      <a:pt x="17946" y="6813"/>
                      <a:pt x="17909" y="6867"/>
                    </a:cubicBezTo>
                    <a:moveTo>
                      <a:pt x="10806" y="14044"/>
                    </a:moveTo>
                    <a:cubicBezTo>
                      <a:pt x="11248" y="14044"/>
                      <a:pt x="11670" y="13957"/>
                      <a:pt x="12066" y="13779"/>
                    </a:cubicBezTo>
                    <a:cubicBezTo>
                      <a:pt x="12463" y="13607"/>
                      <a:pt x="12805" y="13370"/>
                      <a:pt x="13091" y="13070"/>
                    </a:cubicBezTo>
                    <a:cubicBezTo>
                      <a:pt x="13375" y="12774"/>
                      <a:pt x="13604" y="12429"/>
                      <a:pt x="13783" y="12031"/>
                    </a:cubicBezTo>
                    <a:cubicBezTo>
                      <a:pt x="13958" y="11633"/>
                      <a:pt x="14046" y="11215"/>
                      <a:pt x="14046" y="10775"/>
                    </a:cubicBezTo>
                    <a:cubicBezTo>
                      <a:pt x="14046" y="10334"/>
                      <a:pt x="13958" y="9919"/>
                      <a:pt x="13783" y="9530"/>
                    </a:cubicBezTo>
                    <a:cubicBezTo>
                      <a:pt x="13604" y="9143"/>
                      <a:pt x="13375" y="8801"/>
                      <a:pt x="13091" y="8502"/>
                    </a:cubicBezTo>
                    <a:cubicBezTo>
                      <a:pt x="12805" y="8206"/>
                      <a:pt x="12463" y="7974"/>
                      <a:pt x="12066" y="7808"/>
                    </a:cubicBezTo>
                    <a:cubicBezTo>
                      <a:pt x="11670" y="7641"/>
                      <a:pt x="11248" y="7556"/>
                      <a:pt x="10806" y="7556"/>
                    </a:cubicBezTo>
                    <a:cubicBezTo>
                      <a:pt x="10361" y="7556"/>
                      <a:pt x="9939" y="7641"/>
                      <a:pt x="9537" y="7808"/>
                    </a:cubicBezTo>
                    <a:cubicBezTo>
                      <a:pt x="9135" y="7974"/>
                      <a:pt x="8786" y="8206"/>
                      <a:pt x="8494" y="8502"/>
                    </a:cubicBezTo>
                    <a:cubicBezTo>
                      <a:pt x="8200" y="8801"/>
                      <a:pt x="7970" y="9143"/>
                      <a:pt x="7800" y="9530"/>
                    </a:cubicBezTo>
                    <a:cubicBezTo>
                      <a:pt x="7633" y="9919"/>
                      <a:pt x="7551" y="10334"/>
                      <a:pt x="7551" y="10775"/>
                    </a:cubicBezTo>
                    <a:cubicBezTo>
                      <a:pt x="7551" y="11215"/>
                      <a:pt x="7633" y="11633"/>
                      <a:pt x="7800" y="12031"/>
                    </a:cubicBezTo>
                    <a:cubicBezTo>
                      <a:pt x="7970" y="12429"/>
                      <a:pt x="8200" y="12774"/>
                      <a:pt x="8494" y="13070"/>
                    </a:cubicBezTo>
                    <a:cubicBezTo>
                      <a:pt x="8786" y="13370"/>
                      <a:pt x="9135" y="13607"/>
                      <a:pt x="9537" y="13779"/>
                    </a:cubicBezTo>
                    <a:cubicBezTo>
                      <a:pt x="9939" y="13957"/>
                      <a:pt x="10361" y="14044"/>
                      <a:pt x="10806" y="14044"/>
                    </a:cubicBezTo>
                  </a:path>
                </a:pathLst>
              </a:custGeom>
              <a:solidFill>
                <a:schemeClr val="bg1"/>
              </a:solidFill>
              <a:ln w="12700" cap="flat">
                <a:noFill/>
                <a:miter lim="400000"/>
              </a:ln>
              <a:effectLst/>
            </p:spPr>
            <p:txBody>
              <a:bodyPr lIns="28575" tIns="28575" rIns="28575" bIns="28575" anchor="ctr"/>
              <a:lstStyle/>
              <a:p>
                <a:endParaRPr lang="tr-TR"/>
              </a:p>
            </p:txBody>
          </p:sp>
          <p:sp>
            <p:nvSpPr>
              <p:cNvPr id="21" name="Shape 1486"/>
              <p:cNvSpPr/>
              <p:nvPr userDrawn="1"/>
            </p:nvSpPr>
            <p:spPr bwMode="auto">
              <a:xfrm>
                <a:off x="721711" y="2626985"/>
                <a:ext cx="308929" cy="3530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36" y="6464"/>
                    </a:moveTo>
                    <a:cubicBezTo>
                      <a:pt x="386" y="6464"/>
                      <a:pt x="262" y="6412"/>
                      <a:pt x="155" y="6306"/>
                    </a:cubicBezTo>
                    <a:cubicBezTo>
                      <a:pt x="49" y="6202"/>
                      <a:pt x="0" y="6075"/>
                      <a:pt x="0" y="5925"/>
                    </a:cubicBezTo>
                    <a:lnTo>
                      <a:pt x="0" y="538"/>
                    </a:lnTo>
                    <a:cubicBezTo>
                      <a:pt x="0" y="389"/>
                      <a:pt x="49" y="265"/>
                      <a:pt x="155" y="158"/>
                    </a:cubicBezTo>
                    <a:cubicBezTo>
                      <a:pt x="262" y="52"/>
                      <a:pt x="386" y="0"/>
                      <a:pt x="536" y="0"/>
                    </a:cubicBezTo>
                    <a:lnTo>
                      <a:pt x="5925" y="0"/>
                    </a:lnTo>
                    <a:cubicBezTo>
                      <a:pt x="6072" y="0"/>
                      <a:pt x="6202" y="52"/>
                      <a:pt x="6320" y="158"/>
                    </a:cubicBezTo>
                    <a:cubicBezTo>
                      <a:pt x="6432" y="265"/>
                      <a:pt x="6487" y="389"/>
                      <a:pt x="6487" y="538"/>
                    </a:cubicBezTo>
                    <a:lnTo>
                      <a:pt x="6487" y="5925"/>
                    </a:lnTo>
                    <a:cubicBezTo>
                      <a:pt x="6487" y="6075"/>
                      <a:pt x="6432" y="6202"/>
                      <a:pt x="6320" y="6306"/>
                    </a:cubicBezTo>
                    <a:cubicBezTo>
                      <a:pt x="6202" y="6412"/>
                      <a:pt x="6072" y="6464"/>
                      <a:pt x="5925" y="6464"/>
                    </a:cubicBezTo>
                    <a:lnTo>
                      <a:pt x="536" y="6464"/>
                    </a:lnTo>
                    <a:close/>
                    <a:moveTo>
                      <a:pt x="21059" y="8105"/>
                    </a:moveTo>
                    <a:cubicBezTo>
                      <a:pt x="21206" y="8105"/>
                      <a:pt x="21335" y="8157"/>
                      <a:pt x="21439" y="8258"/>
                    </a:cubicBezTo>
                    <a:cubicBezTo>
                      <a:pt x="21542" y="8358"/>
                      <a:pt x="21600" y="8488"/>
                      <a:pt x="21600" y="8643"/>
                    </a:cubicBezTo>
                    <a:lnTo>
                      <a:pt x="21600" y="12614"/>
                    </a:lnTo>
                    <a:cubicBezTo>
                      <a:pt x="21600" y="13855"/>
                      <a:pt x="21315" y="15021"/>
                      <a:pt x="20751" y="16115"/>
                    </a:cubicBezTo>
                    <a:cubicBezTo>
                      <a:pt x="20183" y="17209"/>
                      <a:pt x="19412" y="18159"/>
                      <a:pt x="18433" y="18968"/>
                    </a:cubicBezTo>
                    <a:cubicBezTo>
                      <a:pt x="17454" y="19775"/>
                      <a:pt x="16314" y="20417"/>
                      <a:pt x="15001" y="20892"/>
                    </a:cubicBezTo>
                    <a:cubicBezTo>
                      <a:pt x="13691" y="21364"/>
                      <a:pt x="12291" y="21600"/>
                      <a:pt x="10803" y="21600"/>
                    </a:cubicBezTo>
                    <a:cubicBezTo>
                      <a:pt x="9297" y="21600"/>
                      <a:pt x="7892" y="21364"/>
                      <a:pt x="6588" y="20892"/>
                    </a:cubicBezTo>
                    <a:cubicBezTo>
                      <a:pt x="5283" y="20417"/>
                      <a:pt x="4140" y="19775"/>
                      <a:pt x="3161" y="18968"/>
                    </a:cubicBezTo>
                    <a:cubicBezTo>
                      <a:pt x="2182" y="18159"/>
                      <a:pt x="1411" y="17212"/>
                      <a:pt x="844" y="16121"/>
                    </a:cubicBezTo>
                    <a:cubicBezTo>
                      <a:pt x="279" y="15032"/>
                      <a:pt x="0" y="13866"/>
                      <a:pt x="0" y="12614"/>
                    </a:cubicBezTo>
                    <a:lnTo>
                      <a:pt x="0" y="8643"/>
                    </a:lnTo>
                    <a:cubicBezTo>
                      <a:pt x="0" y="8496"/>
                      <a:pt x="49" y="8370"/>
                      <a:pt x="155" y="8263"/>
                    </a:cubicBezTo>
                    <a:cubicBezTo>
                      <a:pt x="262" y="8160"/>
                      <a:pt x="386" y="8105"/>
                      <a:pt x="536" y="8105"/>
                    </a:cubicBezTo>
                    <a:lnTo>
                      <a:pt x="5925" y="8105"/>
                    </a:lnTo>
                    <a:cubicBezTo>
                      <a:pt x="6072" y="8105"/>
                      <a:pt x="6202" y="8157"/>
                      <a:pt x="6320" y="8257"/>
                    </a:cubicBezTo>
                    <a:cubicBezTo>
                      <a:pt x="6432" y="8358"/>
                      <a:pt x="6487" y="8488"/>
                      <a:pt x="6487" y="8643"/>
                    </a:cubicBezTo>
                    <a:lnTo>
                      <a:pt x="6487" y="12614"/>
                    </a:lnTo>
                    <a:cubicBezTo>
                      <a:pt x="6487" y="12881"/>
                      <a:pt x="6596" y="13155"/>
                      <a:pt x="6801" y="13440"/>
                    </a:cubicBezTo>
                    <a:cubicBezTo>
                      <a:pt x="7005" y="13725"/>
                      <a:pt x="7299" y="13993"/>
                      <a:pt x="7676" y="14246"/>
                    </a:cubicBezTo>
                    <a:cubicBezTo>
                      <a:pt x="8050" y="14500"/>
                      <a:pt x="8505" y="14704"/>
                      <a:pt x="9032" y="14865"/>
                    </a:cubicBezTo>
                    <a:cubicBezTo>
                      <a:pt x="9562" y="15029"/>
                      <a:pt x="10152" y="15107"/>
                      <a:pt x="10803" y="15107"/>
                    </a:cubicBezTo>
                    <a:cubicBezTo>
                      <a:pt x="11448" y="15107"/>
                      <a:pt x="12038" y="15029"/>
                      <a:pt x="12577" y="14865"/>
                    </a:cubicBezTo>
                    <a:cubicBezTo>
                      <a:pt x="13112" y="14704"/>
                      <a:pt x="13567" y="14500"/>
                      <a:pt x="13944" y="14246"/>
                    </a:cubicBezTo>
                    <a:cubicBezTo>
                      <a:pt x="14321" y="13993"/>
                      <a:pt x="14615" y="13722"/>
                      <a:pt x="14822" y="13440"/>
                    </a:cubicBezTo>
                    <a:cubicBezTo>
                      <a:pt x="15030" y="13155"/>
                      <a:pt x="15130" y="12881"/>
                      <a:pt x="15130" y="12614"/>
                    </a:cubicBezTo>
                    <a:lnTo>
                      <a:pt x="15130" y="8643"/>
                    </a:lnTo>
                    <a:cubicBezTo>
                      <a:pt x="15130" y="8286"/>
                      <a:pt x="15312" y="8105"/>
                      <a:pt x="15672" y="8105"/>
                    </a:cubicBezTo>
                    <a:lnTo>
                      <a:pt x="21059" y="8105"/>
                    </a:lnTo>
                    <a:close/>
                    <a:moveTo>
                      <a:pt x="21059" y="3"/>
                    </a:moveTo>
                    <a:cubicBezTo>
                      <a:pt x="21206" y="3"/>
                      <a:pt x="21335" y="55"/>
                      <a:pt x="21439" y="161"/>
                    </a:cubicBezTo>
                    <a:cubicBezTo>
                      <a:pt x="21542" y="268"/>
                      <a:pt x="21600" y="392"/>
                      <a:pt x="21600" y="541"/>
                    </a:cubicBezTo>
                    <a:lnTo>
                      <a:pt x="21600" y="5928"/>
                    </a:lnTo>
                    <a:cubicBezTo>
                      <a:pt x="21600" y="6078"/>
                      <a:pt x="21542" y="6205"/>
                      <a:pt x="21439" y="6308"/>
                    </a:cubicBezTo>
                    <a:cubicBezTo>
                      <a:pt x="21335" y="6415"/>
                      <a:pt x="21206" y="6467"/>
                      <a:pt x="21059" y="6467"/>
                    </a:cubicBezTo>
                    <a:lnTo>
                      <a:pt x="15672" y="6467"/>
                    </a:lnTo>
                    <a:cubicBezTo>
                      <a:pt x="15312" y="6467"/>
                      <a:pt x="15130" y="6288"/>
                      <a:pt x="15130" y="5928"/>
                    </a:cubicBezTo>
                    <a:lnTo>
                      <a:pt x="15130" y="541"/>
                    </a:lnTo>
                    <a:cubicBezTo>
                      <a:pt x="15130" y="392"/>
                      <a:pt x="15182" y="268"/>
                      <a:pt x="15283" y="161"/>
                    </a:cubicBezTo>
                    <a:cubicBezTo>
                      <a:pt x="15384" y="55"/>
                      <a:pt x="15513" y="3"/>
                      <a:pt x="15672" y="3"/>
                    </a:cubicBezTo>
                    <a:lnTo>
                      <a:pt x="21059" y="3"/>
                    </a:lnTo>
                    <a:close/>
                  </a:path>
                </a:pathLst>
              </a:custGeom>
              <a:solidFill>
                <a:schemeClr val="bg1"/>
              </a:solidFill>
              <a:ln w="12700" cap="flat">
                <a:noFill/>
                <a:miter lim="400000"/>
              </a:ln>
              <a:effectLst/>
            </p:spPr>
            <p:txBody>
              <a:bodyPr lIns="28575" tIns="28575" rIns="28575" bIns="28575" anchor="ctr"/>
              <a:lstStyle/>
              <a:p>
                <a:endParaRPr lang="tr-TR"/>
              </a:p>
            </p:txBody>
          </p:sp>
          <p:sp>
            <p:nvSpPr>
              <p:cNvPr id="22" name="Shape 1492"/>
              <p:cNvSpPr/>
              <p:nvPr userDrawn="1"/>
            </p:nvSpPr>
            <p:spPr bwMode="auto">
              <a:xfrm>
                <a:off x="709702" y="3619143"/>
                <a:ext cx="361087" cy="345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91" h="21498" extrusionOk="0">
                    <a:moveTo>
                      <a:pt x="14059" y="6524"/>
                    </a:moveTo>
                    <a:cubicBezTo>
                      <a:pt x="13646" y="6524"/>
                      <a:pt x="13257" y="6670"/>
                      <a:pt x="12887" y="6962"/>
                    </a:cubicBezTo>
                    <a:cubicBezTo>
                      <a:pt x="12520" y="7257"/>
                      <a:pt x="12156" y="7651"/>
                      <a:pt x="11798" y="8139"/>
                    </a:cubicBezTo>
                    <a:cubicBezTo>
                      <a:pt x="11441" y="8626"/>
                      <a:pt x="11081" y="9184"/>
                      <a:pt x="10727" y="9814"/>
                    </a:cubicBezTo>
                    <a:cubicBezTo>
                      <a:pt x="10372" y="10445"/>
                      <a:pt x="10017" y="11093"/>
                      <a:pt x="9665" y="11765"/>
                    </a:cubicBezTo>
                    <a:cubicBezTo>
                      <a:pt x="9234" y="12585"/>
                      <a:pt x="8794" y="13394"/>
                      <a:pt x="8336" y="14196"/>
                    </a:cubicBezTo>
                    <a:cubicBezTo>
                      <a:pt x="7876" y="14996"/>
                      <a:pt x="7384" y="15717"/>
                      <a:pt x="6858" y="16357"/>
                    </a:cubicBezTo>
                    <a:cubicBezTo>
                      <a:pt x="6330" y="16996"/>
                      <a:pt x="5752" y="17510"/>
                      <a:pt x="5119" y="17898"/>
                    </a:cubicBezTo>
                    <a:cubicBezTo>
                      <a:pt x="4485" y="18289"/>
                      <a:pt x="3788" y="18488"/>
                      <a:pt x="3022" y="18488"/>
                    </a:cubicBezTo>
                    <a:lnTo>
                      <a:pt x="458" y="18488"/>
                    </a:lnTo>
                    <a:cubicBezTo>
                      <a:pt x="333" y="18488"/>
                      <a:pt x="225" y="18432"/>
                      <a:pt x="135" y="18324"/>
                    </a:cubicBezTo>
                    <a:cubicBezTo>
                      <a:pt x="44" y="18219"/>
                      <a:pt x="0" y="18091"/>
                      <a:pt x="0" y="17942"/>
                    </a:cubicBezTo>
                    <a:lnTo>
                      <a:pt x="0" y="15790"/>
                    </a:lnTo>
                    <a:cubicBezTo>
                      <a:pt x="0" y="15638"/>
                      <a:pt x="44" y="15513"/>
                      <a:pt x="135" y="15411"/>
                    </a:cubicBezTo>
                    <a:cubicBezTo>
                      <a:pt x="225" y="15311"/>
                      <a:pt x="333" y="15256"/>
                      <a:pt x="458" y="15256"/>
                    </a:cubicBezTo>
                    <a:lnTo>
                      <a:pt x="3022" y="15256"/>
                    </a:lnTo>
                    <a:cubicBezTo>
                      <a:pt x="3421" y="15256"/>
                      <a:pt x="3810" y="15113"/>
                      <a:pt x="4189" y="14824"/>
                    </a:cubicBezTo>
                    <a:cubicBezTo>
                      <a:pt x="4568" y="14538"/>
                      <a:pt x="4933" y="14150"/>
                      <a:pt x="5285" y="13665"/>
                    </a:cubicBezTo>
                    <a:cubicBezTo>
                      <a:pt x="5637" y="13180"/>
                      <a:pt x="5985" y="12623"/>
                      <a:pt x="6340" y="11995"/>
                    </a:cubicBezTo>
                    <a:cubicBezTo>
                      <a:pt x="6692" y="11367"/>
                      <a:pt x="7042" y="10716"/>
                      <a:pt x="7394" y="10045"/>
                    </a:cubicBezTo>
                    <a:cubicBezTo>
                      <a:pt x="7822" y="9225"/>
                      <a:pt x="8270" y="8407"/>
                      <a:pt x="8735" y="7599"/>
                    </a:cubicBezTo>
                    <a:cubicBezTo>
                      <a:pt x="9200" y="6790"/>
                      <a:pt x="9696" y="6063"/>
                      <a:pt x="10223" y="5421"/>
                    </a:cubicBezTo>
                    <a:cubicBezTo>
                      <a:pt x="10749" y="4776"/>
                      <a:pt x="11324" y="4262"/>
                      <a:pt x="11950" y="3876"/>
                    </a:cubicBezTo>
                    <a:cubicBezTo>
                      <a:pt x="12574" y="3488"/>
                      <a:pt x="13276" y="3293"/>
                      <a:pt x="14057" y="3293"/>
                    </a:cubicBezTo>
                    <a:lnTo>
                      <a:pt x="16435" y="3293"/>
                    </a:lnTo>
                    <a:lnTo>
                      <a:pt x="16435" y="712"/>
                    </a:lnTo>
                    <a:cubicBezTo>
                      <a:pt x="16435" y="329"/>
                      <a:pt x="16530" y="102"/>
                      <a:pt x="16721" y="23"/>
                    </a:cubicBezTo>
                    <a:cubicBezTo>
                      <a:pt x="16914" y="-50"/>
                      <a:pt x="17147" y="49"/>
                      <a:pt x="17418" y="318"/>
                    </a:cubicBezTo>
                    <a:lnTo>
                      <a:pt x="21331" y="4203"/>
                    </a:lnTo>
                    <a:cubicBezTo>
                      <a:pt x="21512" y="4373"/>
                      <a:pt x="21598" y="4583"/>
                      <a:pt x="21588" y="4834"/>
                    </a:cubicBezTo>
                    <a:cubicBezTo>
                      <a:pt x="21588" y="5103"/>
                      <a:pt x="21502" y="5322"/>
                      <a:pt x="21331" y="5488"/>
                    </a:cubicBezTo>
                    <a:lnTo>
                      <a:pt x="17418" y="9362"/>
                    </a:lnTo>
                    <a:cubicBezTo>
                      <a:pt x="17147" y="9630"/>
                      <a:pt x="16914" y="9727"/>
                      <a:pt x="16721" y="9645"/>
                    </a:cubicBezTo>
                    <a:cubicBezTo>
                      <a:pt x="16530" y="9569"/>
                      <a:pt x="16435" y="9338"/>
                      <a:pt x="16435" y="8956"/>
                    </a:cubicBezTo>
                    <a:lnTo>
                      <a:pt x="16435" y="6524"/>
                    </a:lnTo>
                    <a:lnTo>
                      <a:pt x="14059" y="6524"/>
                    </a:lnTo>
                    <a:close/>
                    <a:moveTo>
                      <a:pt x="462" y="6495"/>
                    </a:moveTo>
                    <a:cubicBezTo>
                      <a:pt x="338" y="6495"/>
                      <a:pt x="230" y="6449"/>
                      <a:pt x="139" y="6349"/>
                    </a:cubicBezTo>
                    <a:cubicBezTo>
                      <a:pt x="49" y="6250"/>
                      <a:pt x="5" y="6127"/>
                      <a:pt x="5" y="5978"/>
                    </a:cubicBezTo>
                    <a:lnTo>
                      <a:pt x="5" y="3824"/>
                    </a:lnTo>
                    <a:cubicBezTo>
                      <a:pt x="5" y="3462"/>
                      <a:pt x="157" y="3287"/>
                      <a:pt x="462" y="3293"/>
                    </a:cubicBezTo>
                    <a:lnTo>
                      <a:pt x="3027" y="3293"/>
                    </a:lnTo>
                    <a:cubicBezTo>
                      <a:pt x="3560" y="3293"/>
                      <a:pt x="4054" y="3389"/>
                      <a:pt x="4514" y="3573"/>
                    </a:cubicBezTo>
                    <a:cubicBezTo>
                      <a:pt x="4974" y="3763"/>
                      <a:pt x="5410" y="4022"/>
                      <a:pt x="5821" y="4358"/>
                    </a:cubicBezTo>
                    <a:cubicBezTo>
                      <a:pt x="6229" y="4691"/>
                      <a:pt x="6609" y="5085"/>
                      <a:pt x="6963" y="5532"/>
                    </a:cubicBezTo>
                    <a:cubicBezTo>
                      <a:pt x="7318" y="5979"/>
                      <a:pt x="7656" y="6463"/>
                      <a:pt x="7994" y="6983"/>
                    </a:cubicBezTo>
                    <a:cubicBezTo>
                      <a:pt x="7519" y="7824"/>
                      <a:pt x="7059" y="8653"/>
                      <a:pt x="6621" y="9473"/>
                    </a:cubicBezTo>
                    <a:cubicBezTo>
                      <a:pt x="6589" y="9549"/>
                      <a:pt x="6557" y="9610"/>
                      <a:pt x="6516" y="9668"/>
                    </a:cubicBezTo>
                    <a:cubicBezTo>
                      <a:pt x="6477" y="9727"/>
                      <a:pt x="6442" y="9794"/>
                      <a:pt x="6410" y="9876"/>
                    </a:cubicBezTo>
                    <a:cubicBezTo>
                      <a:pt x="5862" y="8927"/>
                      <a:pt x="5319" y="8127"/>
                      <a:pt x="4776" y="7473"/>
                    </a:cubicBezTo>
                    <a:cubicBezTo>
                      <a:pt x="4233" y="6822"/>
                      <a:pt x="3651" y="6495"/>
                      <a:pt x="3024" y="6495"/>
                    </a:cubicBezTo>
                    <a:lnTo>
                      <a:pt x="462" y="6495"/>
                    </a:lnTo>
                    <a:close/>
                    <a:moveTo>
                      <a:pt x="21333" y="15997"/>
                    </a:moveTo>
                    <a:cubicBezTo>
                      <a:pt x="21514" y="16167"/>
                      <a:pt x="21600" y="16386"/>
                      <a:pt x="21590" y="16657"/>
                    </a:cubicBezTo>
                    <a:cubicBezTo>
                      <a:pt x="21590" y="16908"/>
                      <a:pt x="21505" y="17116"/>
                      <a:pt x="21333" y="17285"/>
                    </a:cubicBezTo>
                    <a:lnTo>
                      <a:pt x="17421" y="21182"/>
                    </a:lnTo>
                    <a:cubicBezTo>
                      <a:pt x="17149" y="21454"/>
                      <a:pt x="16917" y="21550"/>
                      <a:pt x="16724" y="21471"/>
                    </a:cubicBezTo>
                    <a:cubicBezTo>
                      <a:pt x="16533" y="21392"/>
                      <a:pt x="16437" y="21162"/>
                      <a:pt x="16437" y="20779"/>
                    </a:cubicBezTo>
                    <a:lnTo>
                      <a:pt x="16437" y="18432"/>
                    </a:lnTo>
                    <a:lnTo>
                      <a:pt x="14059" y="18432"/>
                    </a:lnTo>
                    <a:cubicBezTo>
                      <a:pt x="13528" y="18432"/>
                      <a:pt x="13031" y="18336"/>
                      <a:pt x="12574" y="18143"/>
                    </a:cubicBezTo>
                    <a:cubicBezTo>
                      <a:pt x="12114" y="17953"/>
                      <a:pt x="11681" y="17691"/>
                      <a:pt x="11280" y="17355"/>
                    </a:cubicBezTo>
                    <a:cubicBezTo>
                      <a:pt x="10878" y="17019"/>
                      <a:pt x="10497" y="16628"/>
                      <a:pt x="10137" y="16181"/>
                    </a:cubicBezTo>
                    <a:cubicBezTo>
                      <a:pt x="9780" y="15732"/>
                      <a:pt x="9440" y="15253"/>
                      <a:pt x="9119" y="14739"/>
                    </a:cubicBezTo>
                    <a:cubicBezTo>
                      <a:pt x="9344" y="14360"/>
                      <a:pt x="9567" y="13963"/>
                      <a:pt x="9780" y="13551"/>
                    </a:cubicBezTo>
                    <a:cubicBezTo>
                      <a:pt x="9995" y="13142"/>
                      <a:pt x="10218" y="12740"/>
                      <a:pt x="10443" y="12337"/>
                    </a:cubicBezTo>
                    <a:cubicBezTo>
                      <a:pt x="10475" y="12246"/>
                      <a:pt x="10514" y="12165"/>
                      <a:pt x="10560" y="12091"/>
                    </a:cubicBezTo>
                    <a:cubicBezTo>
                      <a:pt x="10609" y="12024"/>
                      <a:pt x="10646" y="11940"/>
                      <a:pt x="10680" y="11846"/>
                    </a:cubicBezTo>
                    <a:cubicBezTo>
                      <a:pt x="11226" y="12798"/>
                      <a:pt x="11769" y="13592"/>
                      <a:pt x="12315" y="14231"/>
                    </a:cubicBezTo>
                    <a:cubicBezTo>
                      <a:pt x="12855" y="14868"/>
                      <a:pt x="13440" y="15189"/>
                      <a:pt x="14064" y="15189"/>
                    </a:cubicBezTo>
                    <a:lnTo>
                      <a:pt x="16442" y="15189"/>
                    </a:lnTo>
                    <a:lnTo>
                      <a:pt x="16442" y="12532"/>
                    </a:lnTo>
                    <a:cubicBezTo>
                      <a:pt x="16442" y="12153"/>
                      <a:pt x="16538" y="11922"/>
                      <a:pt x="16728" y="11846"/>
                    </a:cubicBezTo>
                    <a:cubicBezTo>
                      <a:pt x="16922" y="11773"/>
                      <a:pt x="17154" y="11867"/>
                      <a:pt x="17426" y="12126"/>
                    </a:cubicBezTo>
                    <a:lnTo>
                      <a:pt x="21333" y="15997"/>
                    </a:lnTo>
                    <a:close/>
                  </a:path>
                </a:pathLst>
              </a:custGeom>
              <a:solidFill>
                <a:schemeClr val="bg1"/>
              </a:solidFill>
              <a:ln w="12700" cap="flat">
                <a:noFill/>
                <a:miter lim="400000"/>
              </a:ln>
              <a:effectLst/>
            </p:spPr>
            <p:txBody>
              <a:bodyPr lIns="28575" tIns="28575" rIns="28575" bIns="28575" anchor="ctr"/>
              <a:lstStyle/>
              <a:p>
                <a:endParaRPr lang="tr-TR"/>
              </a:p>
            </p:txBody>
          </p:sp>
          <p:sp>
            <p:nvSpPr>
              <p:cNvPr id="23" name="Прямоугольник 88"/>
              <p:cNvSpPr/>
              <p:nvPr userDrawn="1"/>
            </p:nvSpPr>
            <p:spPr>
              <a:xfrm>
                <a:off x="3134718" y="2252223"/>
                <a:ext cx="4141504" cy="861171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pPr marL="0" indent="0">
                  <a:spcAft>
                    <a:spcPts val="0"/>
                  </a:spcAft>
                </a:pPr>
                <a:r>
                  <a:rPr lang="en-US" sz="2000" b="1" dirty="0">
                    <a:solidFill>
                      <a:srgbClr val="FFFFFF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ANKARA ÜNİVERSİTESİ </a:t>
                </a:r>
                <a:endParaRPr lang="tr-TR" sz="2000" dirty="0">
                  <a:effectLst/>
                  <a:latin typeface="+mj-lt"/>
                  <a:ea typeface="Times New Roman" panose="02020603050405020304" pitchFamily="18" charset="0"/>
                </a:endParaRPr>
              </a:p>
              <a:p>
                <a:pPr marL="0" indent="0">
                  <a:spcAft>
                    <a:spcPts val="0"/>
                  </a:spcAft>
                </a:pPr>
                <a:r>
                  <a:rPr lang="en-US" sz="2000" b="1" dirty="0">
                    <a:solidFill>
                      <a:srgbClr val="FFFFFF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ENFORMATİK BÖLÜMÜ TEZSİZ YÜKSEK LİSANS</a:t>
                </a:r>
                <a:endParaRPr lang="tr-TR" sz="2000" dirty="0">
                  <a:effectLst/>
                  <a:latin typeface="+mj-lt"/>
                  <a:ea typeface="Times New Roman" panose="02020603050405020304" pitchFamily="18" charset="0"/>
                </a:endParaRPr>
              </a:p>
            </p:txBody>
          </p:sp>
        </p:grpSp>
        <p:pic>
          <p:nvPicPr>
            <p:cNvPr id="9" name="Resim 8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43125" y="1504950"/>
              <a:ext cx="847725" cy="833755"/>
            </a:xfrm>
            <a:prstGeom prst="rect">
              <a:avLst/>
            </a:prstGeom>
          </p:spPr>
        </p:pic>
        <p:sp>
          <p:nvSpPr>
            <p:cNvPr id="10" name="Metin Kutusu 31"/>
            <p:cNvSpPr txBox="1"/>
            <p:nvPr userDrawn="1"/>
          </p:nvSpPr>
          <p:spPr>
            <a:xfrm>
              <a:off x="137130" y="343652"/>
              <a:ext cx="540000" cy="68400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indent="0">
                <a:lnSpc>
                  <a:spcPct val="15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tr-TR" sz="3600" b="1" dirty="0">
                  <a:ln w="9525" cap="rnd" cmpd="sng" algn="ctr">
                    <a:solidFill>
                      <a:srgbClr val="FFFFFF"/>
                    </a:solidFill>
                    <a:prstDash val="solid"/>
                    <a:beve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</a:t>
              </a:r>
              <a:endParaRPr lang="tr-T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26688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31F0D6-F941-4A57-A386-F6EFD9A47F7F}" type="datetime1">
              <a:rPr lang="tr-TR" smtClean="0"/>
              <a:pPr/>
              <a:t>13.6.2018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ENFYL-DERSİN KODU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9790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DEE606-0387-4D67-999E-DE10C0DD14EA}" type="datetime1">
              <a:rPr lang="tr-TR" smtClean="0"/>
              <a:pPr/>
              <a:t>13.6.2018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ENFYL-DERSİN KODU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9216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5982884-AAC1-40DB-B0A2-9A30509EA31A}" type="datetime1">
              <a:rPr lang="tr-TR" smtClean="0"/>
              <a:pPr/>
              <a:t>13.6.2018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0" y="6413554"/>
            <a:ext cx="3006671" cy="444446"/>
          </a:xfrm>
        </p:spPr>
        <p:txBody>
          <a:bodyPr/>
          <a:lstStyle/>
          <a:p>
            <a:r>
              <a:rPr lang="tr-TR" smtClean="0"/>
              <a:t>ENFYL-DERSİN KODU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3837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98D57A-902E-4191-A003-BE46E1C9999E}" type="datetime1">
              <a:rPr lang="tr-TR" smtClean="0"/>
              <a:pPr/>
              <a:t>13.6.2018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ENFYL-DERSİN KODU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5210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2176D52-D4ED-40D8-B95C-8C926F089F3F}" type="datetime1">
              <a:rPr lang="tr-TR" smtClean="0"/>
              <a:pPr/>
              <a:t>13.6.2018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ENFYL-DERSİN KODU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5627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04AD4A-ADDF-431C-9E59-0753E89658D0}" type="datetime1">
              <a:rPr lang="tr-TR" smtClean="0"/>
              <a:pPr/>
              <a:t>13.6.2018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ENFYL-DERSİN KODU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8422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34CA969-A93D-45EC-9521-2D18ADEA2115}" type="datetime1">
              <a:rPr lang="tr-TR" smtClean="0"/>
              <a:pPr/>
              <a:t>13.6.2018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ENFYL-DERSİN KODU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448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2FBBE15-627C-4359-8CF3-F3A13D704FFD}" type="datetime1">
              <a:rPr lang="tr-TR" smtClean="0"/>
              <a:pPr/>
              <a:t>13.6.2018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ENFYL-DERSİN KODU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1569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7C53CEE-041B-4948-9A81-5F11D19A79C0}" type="datetime1">
              <a:rPr lang="tr-TR" smtClean="0"/>
              <a:pPr/>
              <a:t>13.6.2018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ENFYL-DERSİN KODU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8676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2A03C64-DF74-4CF8-BBE5-CC101C78D753}" type="datetime1">
              <a:rPr lang="tr-TR" smtClean="0"/>
              <a:pPr/>
              <a:t>13.6.2018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ENFYL-DERSİN KODU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9992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1914214" y="365126"/>
            <a:ext cx="9439585" cy="7085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85345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ENFYL-DERSİN KODU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C4975-DA66-4692-BC0C-8DF561EEBF1F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7" name="Grup 6"/>
          <p:cNvGrpSpPr/>
          <p:nvPr userDrawn="1"/>
        </p:nvGrpSpPr>
        <p:grpSpPr>
          <a:xfrm>
            <a:off x="268636" y="365125"/>
            <a:ext cx="11085164" cy="1031994"/>
            <a:chOff x="0" y="0"/>
            <a:chExt cx="7427408" cy="574292"/>
          </a:xfrm>
        </p:grpSpPr>
        <p:grpSp>
          <p:nvGrpSpPr>
            <p:cNvPr id="8" name="Grup 7"/>
            <p:cNvGrpSpPr/>
            <p:nvPr userDrawn="1"/>
          </p:nvGrpSpPr>
          <p:grpSpPr>
            <a:xfrm>
              <a:off x="0" y="0"/>
              <a:ext cx="997181" cy="574292"/>
              <a:chOff x="0" y="0"/>
              <a:chExt cx="997181" cy="574292"/>
            </a:xfrm>
          </p:grpSpPr>
          <p:sp>
            <p:nvSpPr>
              <p:cNvPr id="11" name="Прямоугольник 1"/>
              <p:cNvSpPr/>
              <p:nvPr userDrawn="1"/>
            </p:nvSpPr>
            <p:spPr>
              <a:xfrm>
                <a:off x="817181" y="0"/>
                <a:ext cx="180000" cy="180000"/>
              </a:xfrm>
              <a:prstGeom prst="rect">
                <a:avLst/>
              </a:prstGeom>
              <a:solidFill>
                <a:srgbClr val="F5616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2" name="Прямоугольник 7"/>
              <p:cNvSpPr/>
              <p:nvPr userDrawn="1"/>
            </p:nvSpPr>
            <p:spPr>
              <a:xfrm>
                <a:off x="603688" y="0"/>
                <a:ext cx="180000" cy="180000"/>
              </a:xfrm>
              <a:prstGeom prst="rect">
                <a:avLst/>
              </a:prstGeom>
              <a:solidFill>
                <a:srgbClr val="F8A90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3" name="Прямоугольник 8"/>
              <p:cNvSpPr/>
              <p:nvPr userDrawn="1"/>
            </p:nvSpPr>
            <p:spPr>
              <a:xfrm>
                <a:off x="390194" y="0"/>
                <a:ext cx="180000" cy="180000"/>
              </a:xfrm>
              <a:prstGeom prst="rect">
                <a:avLst/>
              </a:prstGeom>
              <a:solidFill>
                <a:srgbClr val="C80D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4" name="Прямоугольник 21"/>
              <p:cNvSpPr/>
              <p:nvPr userDrawn="1"/>
            </p:nvSpPr>
            <p:spPr>
              <a:xfrm>
                <a:off x="603687" y="189743"/>
                <a:ext cx="180000" cy="180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5" name="Прямоугольник 22"/>
              <p:cNvSpPr/>
              <p:nvPr userDrawn="1"/>
            </p:nvSpPr>
            <p:spPr>
              <a:xfrm>
                <a:off x="391844" y="189743"/>
                <a:ext cx="180000" cy="180000"/>
              </a:xfrm>
              <a:prstGeom prst="rect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6" name="Прямоугольник 23"/>
              <p:cNvSpPr/>
              <p:nvPr userDrawn="1"/>
            </p:nvSpPr>
            <p:spPr>
              <a:xfrm>
                <a:off x="180000" y="189743"/>
                <a:ext cx="180000" cy="180000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7" name="Прямоугольник 24"/>
              <p:cNvSpPr/>
              <p:nvPr userDrawn="1"/>
            </p:nvSpPr>
            <p:spPr>
              <a:xfrm>
                <a:off x="192116" y="394292"/>
                <a:ext cx="180000" cy="1800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8" name="Прямоугольник 26"/>
              <p:cNvSpPr/>
              <p:nvPr userDrawn="1"/>
            </p:nvSpPr>
            <p:spPr>
              <a:xfrm>
                <a:off x="0" y="394292"/>
                <a:ext cx="180000" cy="180000"/>
              </a:xfrm>
              <a:prstGeom prst="rect">
                <a:avLst/>
              </a:prstGeom>
              <a:solidFill>
                <a:srgbClr val="F8A90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9" name="Прямоугольник 28"/>
              <p:cNvSpPr/>
              <p:nvPr userDrawn="1"/>
            </p:nvSpPr>
            <p:spPr>
              <a:xfrm>
                <a:off x="386894" y="394292"/>
                <a:ext cx="180000" cy="180000"/>
              </a:xfrm>
              <a:prstGeom prst="rect">
                <a:avLst/>
              </a:prstGeom>
              <a:solidFill>
                <a:srgbClr val="A50B1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</p:grpSp>
        <p:cxnSp>
          <p:nvCxnSpPr>
            <p:cNvPr id="9" name="Düz Bağlayıcı 8"/>
            <p:cNvCxnSpPr/>
            <p:nvPr userDrawn="1"/>
          </p:nvCxnSpPr>
          <p:spPr>
            <a:xfrm>
              <a:off x="885797" y="428437"/>
              <a:ext cx="4851006" cy="2203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Düz Bağlayıcı 9"/>
            <p:cNvCxnSpPr/>
            <p:nvPr userDrawn="1"/>
          </p:nvCxnSpPr>
          <p:spPr>
            <a:xfrm flipV="1">
              <a:off x="1638191" y="530467"/>
              <a:ext cx="5789217" cy="270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95185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C0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Wingdings" panose="05000000000000000000" pitchFamily="2" charset="2"/>
        <a:buChar char="ü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1</a:t>
            </a:fld>
            <a:endParaRPr lang="tr-TR"/>
          </a:p>
        </p:txBody>
      </p:sp>
      <p:sp>
        <p:nvSpPr>
          <p:cNvPr id="9" name="Dikdörtgen 8"/>
          <p:cNvSpPr/>
          <p:nvPr/>
        </p:nvSpPr>
        <p:spPr>
          <a:xfrm>
            <a:off x="7782560" y="1116520"/>
            <a:ext cx="4409440" cy="128111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tr-TR"/>
          </a:p>
        </p:txBody>
      </p:sp>
      <p:pic>
        <p:nvPicPr>
          <p:cNvPr id="3" name="İçerik Yer Tutucus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" y="163839"/>
            <a:ext cx="8689576" cy="3186473"/>
          </a:xfrm>
        </p:spPr>
      </p:pic>
      <p:sp>
        <p:nvSpPr>
          <p:cNvPr id="2" name="Dikdörtgen 1"/>
          <p:cNvSpPr/>
          <p:nvPr/>
        </p:nvSpPr>
        <p:spPr>
          <a:xfrm>
            <a:off x="1663909" y="2549379"/>
            <a:ext cx="916665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altLang="tr-TR" sz="4000" b="0" i="0" u="none" strike="noStrike" kern="0" cap="none" spc="0" normalizeH="0" baseline="0" noProof="0" dirty="0" smtClean="0">
                <a:ln>
                  <a:noFill/>
                </a:ln>
                <a:solidFill>
                  <a:srgbClr val="330033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Nesne Yönelimli Programlama</a:t>
            </a:r>
            <a:br>
              <a:rPr kumimoji="0" lang="tr-TR" altLang="tr-TR" sz="4000" b="0" i="0" u="none" strike="noStrike" kern="0" cap="none" spc="0" normalizeH="0" baseline="0" noProof="0" dirty="0" smtClean="0">
                <a:ln>
                  <a:noFill/>
                </a:ln>
                <a:solidFill>
                  <a:srgbClr val="330033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</a:br>
            <a:r>
              <a:rPr kumimoji="0" lang="tr-TR" altLang="tr-TR" sz="4000" b="0" i="0" u="none" strike="noStrike" kern="0" cap="none" spc="0" normalizeH="0" baseline="0" noProof="0" dirty="0" smtClean="0">
                <a:ln>
                  <a:noFill/>
                </a:ln>
                <a:solidFill>
                  <a:srgbClr val="77212B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/>
            </a:r>
            <a:br>
              <a:rPr kumimoji="0" lang="tr-TR" altLang="tr-TR" sz="4000" b="0" i="0" u="none" strike="noStrike" kern="0" cap="none" spc="0" normalizeH="0" baseline="0" noProof="0" dirty="0" smtClean="0">
                <a:ln>
                  <a:noFill/>
                </a:ln>
                <a:solidFill>
                  <a:srgbClr val="77212B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</a:br>
            <a:r>
              <a:rPr lang="tr-TR" altLang="tr-TR" sz="4000" i="1" kern="0" dirty="0" smtClean="0">
                <a:solidFill>
                  <a:srgbClr val="373187"/>
                </a:solidFill>
                <a:latin typeface="Times New Roman"/>
                <a:ea typeface="+mj-ea"/>
                <a:cs typeface="+mj-cs"/>
              </a:rPr>
              <a:t>Doç. Dr. Recep ERYİĞİT</a:t>
            </a:r>
            <a:endParaRPr kumimoji="0" lang="tr-TR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7728907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Karar Yapıları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dirty="0" smtClean="0"/>
              <a:t>if(</a:t>
            </a:r>
            <a:r>
              <a:rPr lang="en-US" dirty="0" err="1" smtClean="0"/>
              <a:t>boolean_expression</a:t>
            </a:r>
            <a:r>
              <a:rPr lang="en-US" dirty="0" smtClean="0"/>
              <a:t> 1)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   /* Executes when the </a:t>
            </a:r>
            <a:r>
              <a:rPr lang="en-US" dirty="0" err="1" smtClean="0"/>
              <a:t>boolean</a:t>
            </a:r>
            <a:r>
              <a:rPr lang="en-US" dirty="0" smtClean="0"/>
              <a:t> expression 1 is true */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r>
              <a:rPr lang="en-US" dirty="0" smtClean="0"/>
              <a:t>else if( </a:t>
            </a:r>
            <a:r>
              <a:rPr lang="en-US" dirty="0" err="1" smtClean="0"/>
              <a:t>boolean_expression</a:t>
            </a:r>
            <a:r>
              <a:rPr lang="en-US" dirty="0" smtClean="0"/>
              <a:t> 2)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   /* Executes when the </a:t>
            </a:r>
            <a:r>
              <a:rPr lang="en-US" dirty="0" err="1" smtClean="0"/>
              <a:t>boolean</a:t>
            </a:r>
            <a:r>
              <a:rPr lang="en-US" dirty="0" smtClean="0"/>
              <a:t> expression 2 is true */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r>
              <a:rPr lang="en-US" dirty="0" smtClean="0"/>
              <a:t>else if( </a:t>
            </a:r>
            <a:r>
              <a:rPr lang="en-US" dirty="0" err="1" smtClean="0"/>
              <a:t>boolean_expression</a:t>
            </a:r>
            <a:r>
              <a:rPr lang="en-US" dirty="0" smtClean="0"/>
              <a:t> 3)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   /* Executes when the </a:t>
            </a:r>
            <a:r>
              <a:rPr lang="en-US" dirty="0" err="1" smtClean="0"/>
              <a:t>boolean</a:t>
            </a:r>
            <a:r>
              <a:rPr lang="en-US" dirty="0" smtClean="0"/>
              <a:t> expression 3 is true */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r>
              <a:rPr lang="en-US" dirty="0" smtClean="0"/>
              <a:t>else 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   /* executes when the none of the above condition is true */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Karar Yapıları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tr-TR" dirty="0" err="1" smtClean="0"/>
              <a:t>int</a:t>
            </a:r>
            <a:r>
              <a:rPr lang="tr-TR" dirty="0" smtClean="0"/>
              <a:t> </a:t>
            </a:r>
            <a:r>
              <a:rPr lang="tr-TR" dirty="0" err="1" smtClean="0"/>
              <a:t>caseSwitch</a:t>
            </a:r>
            <a:r>
              <a:rPr lang="tr-TR" dirty="0" smtClean="0"/>
              <a:t> = 1;</a:t>
            </a:r>
          </a:p>
          <a:p>
            <a:pPr>
              <a:buNone/>
            </a:pPr>
            <a:r>
              <a:rPr lang="tr-TR" dirty="0" smtClean="0"/>
              <a:t>     </a:t>
            </a:r>
          </a:p>
          <a:p>
            <a:pPr>
              <a:buNone/>
            </a:pPr>
            <a:r>
              <a:rPr lang="tr-TR" dirty="0" smtClean="0"/>
              <a:t>      </a:t>
            </a:r>
            <a:r>
              <a:rPr lang="tr-TR" dirty="0" err="1" smtClean="0"/>
              <a:t>switch</a:t>
            </a:r>
            <a:r>
              <a:rPr lang="tr-TR" dirty="0" smtClean="0"/>
              <a:t> (</a:t>
            </a:r>
            <a:r>
              <a:rPr lang="tr-TR" dirty="0" err="1" smtClean="0"/>
              <a:t>caseSwitch</a:t>
            </a:r>
            <a:r>
              <a:rPr lang="tr-TR" dirty="0" smtClean="0"/>
              <a:t>)</a:t>
            </a:r>
          </a:p>
          <a:p>
            <a:pPr>
              <a:buNone/>
            </a:pPr>
            <a:r>
              <a:rPr lang="tr-TR" dirty="0" smtClean="0"/>
              <a:t>     {</a:t>
            </a:r>
          </a:p>
          <a:p>
            <a:pPr>
              <a:buNone/>
            </a:pPr>
            <a:r>
              <a:rPr lang="tr-TR" dirty="0" smtClean="0"/>
              <a:t>          </a:t>
            </a:r>
            <a:r>
              <a:rPr lang="tr-TR" dirty="0" err="1" smtClean="0"/>
              <a:t>case</a:t>
            </a:r>
            <a:r>
              <a:rPr lang="tr-TR" dirty="0" smtClean="0"/>
              <a:t> 1:</a:t>
            </a:r>
          </a:p>
          <a:p>
            <a:pPr>
              <a:buNone/>
            </a:pPr>
            <a:r>
              <a:rPr lang="tr-TR" dirty="0" smtClean="0"/>
              <a:t>             </a:t>
            </a:r>
            <a:r>
              <a:rPr lang="tr-TR" dirty="0" err="1" smtClean="0"/>
              <a:t>Console</a:t>
            </a:r>
            <a:r>
              <a:rPr lang="tr-TR" dirty="0" smtClean="0"/>
              <a:t>.</a:t>
            </a:r>
            <a:r>
              <a:rPr lang="tr-TR" dirty="0" err="1" smtClean="0"/>
              <a:t>WriteLine</a:t>
            </a:r>
            <a:r>
              <a:rPr lang="tr-TR" dirty="0" smtClean="0"/>
              <a:t>("</a:t>
            </a:r>
            <a:r>
              <a:rPr lang="tr-TR" dirty="0" err="1" smtClean="0"/>
              <a:t>Case</a:t>
            </a:r>
            <a:r>
              <a:rPr lang="tr-TR" dirty="0" smtClean="0"/>
              <a:t> 1");</a:t>
            </a:r>
          </a:p>
          <a:p>
            <a:pPr>
              <a:buNone/>
            </a:pPr>
            <a:r>
              <a:rPr lang="tr-TR" dirty="0" smtClean="0"/>
              <a:t>             break;</a:t>
            </a:r>
          </a:p>
          <a:p>
            <a:pPr>
              <a:buNone/>
            </a:pPr>
            <a:r>
              <a:rPr lang="tr-TR" dirty="0" smtClean="0"/>
              <a:t>         </a:t>
            </a:r>
            <a:r>
              <a:rPr lang="tr-TR" dirty="0" err="1" smtClean="0"/>
              <a:t>case</a:t>
            </a:r>
            <a:r>
              <a:rPr lang="tr-TR" dirty="0" smtClean="0"/>
              <a:t> 2:</a:t>
            </a:r>
          </a:p>
          <a:p>
            <a:pPr>
              <a:buNone/>
            </a:pPr>
            <a:r>
              <a:rPr lang="tr-TR" dirty="0" smtClean="0"/>
              <a:t>             </a:t>
            </a:r>
            <a:r>
              <a:rPr lang="tr-TR" dirty="0" err="1" smtClean="0"/>
              <a:t>Console</a:t>
            </a:r>
            <a:r>
              <a:rPr lang="tr-TR" dirty="0" smtClean="0"/>
              <a:t>.</a:t>
            </a:r>
            <a:r>
              <a:rPr lang="tr-TR" dirty="0" err="1" smtClean="0"/>
              <a:t>WriteLine</a:t>
            </a:r>
            <a:r>
              <a:rPr lang="tr-TR" dirty="0" smtClean="0"/>
              <a:t>("</a:t>
            </a:r>
            <a:r>
              <a:rPr lang="tr-TR" dirty="0" err="1" smtClean="0"/>
              <a:t>Case</a:t>
            </a:r>
            <a:r>
              <a:rPr lang="tr-TR" dirty="0" smtClean="0"/>
              <a:t> 2");</a:t>
            </a:r>
          </a:p>
          <a:p>
            <a:pPr>
              <a:buNone/>
            </a:pPr>
            <a:r>
              <a:rPr lang="tr-TR" dirty="0" smtClean="0"/>
              <a:t>              break;</a:t>
            </a:r>
          </a:p>
          <a:p>
            <a:pPr>
              <a:buNone/>
            </a:pPr>
            <a:r>
              <a:rPr lang="tr-TR" dirty="0" smtClean="0"/>
              <a:t>          </a:t>
            </a:r>
            <a:r>
              <a:rPr lang="tr-TR" dirty="0" err="1" smtClean="0"/>
              <a:t>default</a:t>
            </a:r>
            <a:r>
              <a:rPr lang="tr-TR" dirty="0" smtClean="0"/>
              <a:t>:</a:t>
            </a:r>
          </a:p>
          <a:p>
            <a:pPr>
              <a:buNone/>
            </a:pPr>
            <a:r>
              <a:rPr lang="tr-TR" dirty="0" smtClean="0"/>
              <a:t>              </a:t>
            </a:r>
            <a:r>
              <a:rPr lang="tr-TR" dirty="0" err="1" smtClean="0"/>
              <a:t>Console</a:t>
            </a:r>
            <a:r>
              <a:rPr lang="tr-TR" dirty="0" smtClean="0"/>
              <a:t>.</a:t>
            </a:r>
            <a:r>
              <a:rPr lang="tr-TR" dirty="0" err="1" smtClean="0"/>
              <a:t>WriteLine</a:t>
            </a:r>
            <a:r>
              <a:rPr lang="tr-TR" dirty="0" smtClean="0"/>
              <a:t>("</a:t>
            </a:r>
            <a:r>
              <a:rPr lang="tr-TR" dirty="0" err="1" smtClean="0"/>
              <a:t>Default</a:t>
            </a:r>
            <a:r>
              <a:rPr lang="tr-TR" dirty="0" smtClean="0"/>
              <a:t> </a:t>
            </a:r>
            <a:r>
              <a:rPr lang="tr-TR" dirty="0" err="1" smtClean="0"/>
              <a:t>case</a:t>
            </a:r>
            <a:r>
              <a:rPr lang="tr-TR" dirty="0" smtClean="0"/>
              <a:t>");</a:t>
            </a:r>
          </a:p>
          <a:p>
            <a:pPr>
              <a:buNone/>
            </a:pPr>
            <a:r>
              <a:rPr lang="tr-TR" dirty="0" smtClean="0"/>
              <a:t>              break;</a:t>
            </a:r>
          </a:p>
          <a:p>
            <a:pPr>
              <a:buNone/>
            </a:pPr>
            <a:r>
              <a:rPr lang="tr-TR" dirty="0" smtClean="0"/>
              <a:t>      }</a:t>
            </a: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Dersin Hedefleri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28997"/>
            <a:ext cx="10515600" cy="464796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Nesne Yönelimli programlamanın karakteristik özelliklerinin C# dili </a:t>
            </a:r>
            <a:r>
              <a:rPr lang="tr-TR" dirty="0" err="1" smtClean="0"/>
              <a:t>syntax’ı</a:t>
            </a:r>
            <a:r>
              <a:rPr lang="tr-TR" dirty="0" smtClean="0"/>
              <a:t> öğrenilmesi.</a:t>
            </a:r>
          </a:p>
          <a:p>
            <a:r>
              <a:rPr lang="tr-TR" dirty="0" smtClean="0"/>
              <a:t>Değişken, sabitlerin kullanımı</a:t>
            </a:r>
          </a:p>
          <a:p>
            <a:r>
              <a:rPr lang="tr-TR" dirty="0" smtClean="0"/>
              <a:t>Döngü ve karar mekanizmaları</a:t>
            </a:r>
          </a:p>
          <a:p>
            <a:r>
              <a:rPr lang="tr-TR" dirty="0" smtClean="0"/>
              <a:t>Problem çözümünde metot kullanımı</a:t>
            </a:r>
          </a:p>
          <a:p>
            <a:r>
              <a:rPr lang="tr-TR" dirty="0" smtClean="0"/>
              <a:t>Veri soyutlama </a:t>
            </a:r>
            <a:r>
              <a:rPr lang="tr-TR" dirty="0" err="1" smtClean="0"/>
              <a:t>işlemininin</a:t>
            </a:r>
            <a:r>
              <a:rPr lang="tr-TR" dirty="0" smtClean="0"/>
              <a:t> </a:t>
            </a:r>
            <a:r>
              <a:rPr lang="tr-TR" dirty="0" err="1" smtClean="0"/>
              <a:t>class</a:t>
            </a:r>
            <a:r>
              <a:rPr lang="tr-TR" dirty="0" smtClean="0"/>
              <a:t>, </a:t>
            </a:r>
            <a:r>
              <a:rPr lang="tr-TR" dirty="0" err="1" smtClean="0"/>
              <a:t>struct</a:t>
            </a:r>
            <a:r>
              <a:rPr lang="tr-TR" dirty="0" smtClean="0"/>
              <a:t> ve </a:t>
            </a:r>
            <a:r>
              <a:rPr lang="tr-TR" dirty="0" err="1" smtClean="0"/>
              <a:t>enum’lar</a:t>
            </a:r>
            <a:r>
              <a:rPr lang="tr-TR" dirty="0" smtClean="0"/>
              <a:t> ile öğrenilmesi</a:t>
            </a:r>
          </a:p>
          <a:p>
            <a:r>
              <a:rPr lang="tr-TR" dirty="0" smtClean="0"/>
              <a:t>Masaüstü (Windows Form ) uygulaması geliştirilmesi</a:t>
            </a:r>
          </a:p>
          <a:p>
            <a:r>
              <a:rPr lang="tr-TR" dirty="0" smtClean="0"/>
              <a:t>Web uygulaması geliştirilmesi</a:t>
            </a:r>
          </a:p>
          <a:p>
            <a:r>
              <a:rPr lang="tr-TR" dirty="0" smtClean="0"/>
              <a:t>Dosya, veritabanı ve </a:t>
            </a:r>
            <a:r>
              <a:rPr lang="tr-TR" dirty="0" err="1" smtClean="0"/>
              <a:t>thread</a:t>
            </a:r>
            <a:r>
              <a:rPr lang="tr-TR" dirty="0" smtClean="0"/>
              <a:t> işlemlerinin C# ile gerçekleştirilmesi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ENFYL-DERSİN KODU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3873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Nesne Yönelimli Programlamanın Karakteristik özellikleri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Font typeface="Wingdings" pitchFamily="2" charset="2"/>
              <a:buChar char="§"/>
            </a:pPr>
            <a:r>
              <a:rPr lang="tr-TR" dirty="0" err="1" smtClean="0"/>
              <a:t>Kapsülleme</a:t>
            </a:r>
            <a:r>
              <a:rPr lang="tr-TR" dirty="0" smtClean="0"/>
              <a:t> (</a:t>
            </a:r>
            <a:r>
              <a:rPr lang="tr-TR" dirty="0" err="1" smtClean="0"/>
              <a:t>Encapsulation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33" name="32 Metin kutusu"/>
          <p:cNvSpPr txBox="1"/>
          <p:nvPr/>
        </p:nvSpPr>
        <p:spPr>
          <a:xfrm>
            <a:off x="8094133" y="2150533"/>
            <a:ext cx="335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Bir sınıftaki programlama birimlerinin diğer sınıflardan erişilebilirliği </a:t>
            </a:r>
            <a:r>
              <a:rPr lang="tr-TR" dirty="0" err="1" smtClean="0"/>
              <a:t>kapsülleme</a:t>
            </a:r>
            <a:r>
              <a:rPr lang="tr-TR" dirty="0" smtClean="0"/>
              <a:t> özelliğidir.</a:t>
            </a:r>
            <a:endParaRPr lang="tr-TR" dirty="0"/>
          </a:p>
        </p:txBody>
      </p:sp>
      <p:grpSp>
        <p:nvGrpSpPr>
          <p:cNvPr id="41" name="40 Grup"/>
          <p:cNvGrpSpPr/>
          <p:nvPr/>
        </p:nvGrpSpPr>
        <p:grpSpPr>
          <a:xfrm>
            <a:off x="838201" y="2311398"/>
            <a:ext cx="6350000" cy="3547535"/>
            <a:chOff x="838201" y="2311398"/>
            <a:chExt cx="6350000" cy="3547535"/>
          </a:xfrm>
        </p:grpSpPr>
        <p:sp>
          <p:nvSpPr>
            <p:cNvPr id="7" name="6 Dikdörtgen"/>
            <p:cNvSpPr/>
            <p:nvPr/>
          </p:nvSpPr>
          <p:spPr>
            <a:xfrm>
              <a:off x="4783668" y="2311398"/>
              <a:ext cx="2404533" cy="2895601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20" name="19 Dikdörtgen"/>
            <p:cNvSpPr/>
            <p:nvPr/>
          </p:nvSpPr>
          <p:spPr>
            <a:xfrm>
              <a:off x="1282049" y="3183466"/>
              <a:ext cx="539719" cy="397934"/>
            </a:xfrm>
            <a:prstGeom prst="rect">
              <a:avLst/>
            </a:prstGeom>
            <a:solidFill>
              <a:srgbClr val="00B0F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21" name="20 Dikdörtgen"/>
            <p:cNvSpPr/>
            <p:nvPr/>
          </p:nvSpPr>
          <p:spPr>
            <a:xfrm>
              <a:off x="1265115" y="2692398"/>
              <a:ext cx="539719" cy="397934"/>
            </a:xfrm>
            <a:prstGeom prst="rect">
              <a:avLst/>
            </a:prstGeom>
            <a:solidFill>
              <a:srgbClr val="FF00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22" name="21 Dikdörtgen"/>
            <p:cNvSpPr/>
            <p:nvPr/>
          </p:nvSpPr>
          <p:spPr>
            <a:xfrm>
              <a:off x="1282049" y="4233332"/>
              <a:ext cx="539719" cy="397934"/>
            </a:xfrm>
            <a:prstGeom prst="rect">
              <a:avLst/>
            </a:prstGeom>
            <a:solidFill>
              <a:srgbClr val="00B05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23" name="22 Dikdörtgen"/>
            <p:cNvSpPr/>
            <p:nvPr/>
          </p:nvSpPr>
          <p:spPr>
            <a:xfrm>
              <a:off x="1282048" y="3699931"/>
              <a:ext cx="539719" cy="397934"/>
            </a:xfrm>
            <a:prstGeom prst="rect">
              <a:avLst/>
            </a:prstGeom>
            <a:solidFill>
              <a:srgbClr val="FFFF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24" name="23 Metin kutusu"/>
            <p:cNvSpPr txBox="1"/>
            <p:nvPr/>
          </p:nvSpPr>
          <p:spPr>
            <a:xfrm>
              <a:off x="1955800" y="2717800"/>
              <a:ext cx="8720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err="1" smtClean="0"/>
                <a:t>private</a:t>
              </a:r>
              <a:endParaRPr lang="tr-TR" dirty="0"/>
            </a:p>
          </p:txBody>
        </p:sp>
        <p:sp>
          <p:nvSpPr>
            <p:cNvPr id="25" name="24 Metin kutusu"/>
            <p:cNvSpPr txBox="1"/>
            <p:nvPr/>
          </p:nvSpPr>
          <p:spPr>
            <a:xfrm>
              <a:off x="1921932" y="3242733"/>
              <a:ext cx="12530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err="1" smtClean="0"/>
                <a:t>protected</a:t>
              </a:r>
              <a:endParaRPr lang="tr-TR" dirty="0"/>
            </a:p>
          </p:txBody>
        </p:sp>
        <p:sp>
          <p:nvSpPr>
            <p:cNvPr id="26" name="25 Metin kutusu"/>
            <p:cNvSpPr txBox="1"/>
            <p:nvPr/>
          </p:nvSpPr>
          <p:spPr>
            <a:xfrm>
              <a:off x="1964266" y="3725333"/>
              <a:ext cx="10075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err="1" smtClean="0"/>
                <a:t>internal</a:t>
              </a:r>
              <a:endParaRPr lang="tr-TR" dirty="0"/>
            </a:p>
          </p:txBody>
        </p:sp>
        <p:sp>
          <p:nvSpPr>
            <p:cNvPr id="27" name="26 Metin kutusu"/>
            <p:cNvSpPr txBox="1"/>
            <p:nvPr/>
          </p:nvSpPr>
          <p:spPr>
            <a:xfrm>
              <a:off x="1955800" y="4233333"/>
              <a:ext cx="8720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err="1" smtClean="0"/>
                <a:t>public</a:t>
              </a:r>
              <a:endParaRPr lang="tr-TR" dirty="0"/>
            </a:p>
          </p:txBody>
        </p:sp>
        <p:sp>
          <p:nvSpPr>
            <p:cNvPr id="28" name="27 Dikdörtgen"/>
            <p:cNvSpPr/>
            <p:nvPr/>
          </p:nvSpPr>
          <p:spPr>
            <a:xfrm>
              <a:off x="838201" y="2379132"/>
              <a:ext cx="2404533" cy="2895601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30" name="29 Metin kutusu"/>
            <p:cNvSpPr txBox="1"/>
            <p:nvPr/>
          </p:nvSpPr>
          <p:spPr>
            <a:xfrm>
              <a:off x="1032933" y="5469467"/>
              <a:ext cx="1667934" cy="3725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smtClean="0"/>
                <a:t>Sınıf 1 (</a:t>
              </a:r>
              <a:r>
                <a:rPr lang="tr-TR" dirty="0" err="1" smtClean="0"/>
                <a:t>class</a:t>
              </a:r>
              <a:r>
                <a:rPr lang="tr-TR" dirty="0" smtClean="0"/>
                <a:t>)</a:t>
              </a:r>
              <a:endParaRPr lang="tr-TR" dirty="0"/>
            </a:p>
          </p:txBody>
        </p:sp>
        <p:sp>
          <p:nvSpPr>
            <p:cNvPr id="31" name="30 Metin kutusu"/>
            <p:cNvSpPr txBox="1"/>
            <p:nvPr/>
          </p:nvSpPr>
          <p:spPr>
            <a:xfrm>
              <a:off x="5012267" y="5486400"/>
              <a:ext cx="1667934" cy="3725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smtClean="0"/>
                <a:t>Sınıf 2 (</a:t>
              </a:r>
              <a:r>
                <a:rPr lang="tr-TR" dirty="0" err="1" smtClean="0"/>
                <a:t>class</a:t>
              </a:r>
              <a:r>
                <a:rPr lang="tr-TR" dirty="0" smtClean="0"/>
                <a:t>)</a:t>
              </a:r>
              <a:endParaRPr lang="tr-TR" dirty="0"/>
            </a:p>
          </p:txBody>
        </p:sp>
        <p:cxnSp>
          <p:nvCxnSpPr>
            <p:cNvPr id="35" name="34 Düz Ok Bağlayıcısı"/>
            <p:cNvCxnSpPr/>
            <p:nvPr/>
          </p:nvCxnSpPr>
          <p:spPr>
            <a:xfrm flipV="1">
              <a:off x="3462867" y="3852333"/>
              <a:ext cx="1219200" cy="2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13028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Nesne Yönelimli Programlamanın Karakteristik özellikleri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Kalıtım (</a:t>
            </a:r>
            <a:r>
              <a:rPr lang="tr-TR" dirty="0" err="1" smtClean="0"/>
              <a:t>Inheritance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4</a:t>
            </a:fld>
            <a:endParaRPr lang="tr-TR"/>
          </a:p>
        </p:txBody>
      </p:sp>
      <p:grpSp>
        <p:nvGrpSpPr>
          <p:cNvPr id="20" name="19 Grup"/>
          <p:cNvGrpSpPr/>
          <p:nvPr/>
        </p:nvGrpSpPr>
        <p:grpSpPr>
          <a:xfrm>
            <a:off x="838201" y="2311398"/>
            <a:ext cx="6350000" cy="3547535"/>
            <a:chOff x="838201" y="2311398"/>
            <a:chExt cx="6350000" cy="3547535"/>
          </a:xfrm>
        </p:grpSpPr>
        <p:sp>
          <p:nvSpPr>
            <p:cNvPr id="6" name="5 Dikdörtgen"/>
            <p:cNvSpPr/>
            <p:nvPr/>
          </p:nvSpPr>
          <p:spPr>
            <a:xfrm>
              <a:off x="4783668" y="2311398"/>
              <a:ext cx="2404533" cy="2895601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7" name="6 Dikdörtgen"/>
            <p:cNvSpPr/>
            <p:nvPr/>
          </p:nvSpPr>
          <p:spPr>
            <a:xfrm>
              <a:off x="1282049" y="3183466"/>
              <a:ext cx="539719" cy="397934"/>
            </a:xfrm>
            <a:prstGeom prst="rect">
              <a:avLst/>
            </a:prstGeom>
            <a:solidFill>
              <a:srgbClr val="00B0F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9" name="8 Dikdörtgen"/>
            <p:cNvSpPr/>
            <p:nvPr/>
          </p:nvSpPr>
          <p:spPr>
            <a:xfrm>
              <a:off x="1282049" y="4233332"/>
              <a:ext cx="539719" cy="397934"/>
            </a:xfrm>
            <a:prstGeom prst="rect">
              <a:avLst/>
            </a:prstGeom>
            <a:solidFill>
              <a:srgbClr val="00B05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10" name="9 Dikdörtgen"/>
            <p:cNvSpPr/>
            <p:nvPr/>
          </p:nvSpPr>
          <p:spPr>
            <a:xfrm>
              <a:off x="1282048" y="3699931"/>
              <a:ext cx="539719" cy="397934"/>
            </a:xfrm>
            <a:prstGeom prst="rect">
              <a:avLst/>
            </a:prstGeom>
            <a:solidFill>
              <a:srgbClr val="FFFF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12" name="11 Metin kutusu"/>
            <p:cNvSpPr txBox="1"/>
            <p:nvPr/>
          </p:nvSpPr>
          <p:spPr>
            <a:xfrm>
              <a:off x="1921932" y="3242733"/>
              <a:ext cx="12530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err="1" smtClean="0"/>
                <a:t>protected</a:t>
              </a:r>
              <a:endParaRPr lang="tr-TR" dirty="0"/>
            </a:p>
          </p:txBody>
        </p:sp>
        <p:sp>
          <p:nvSpPr>
            <p:cNvPr id="13" name="12 Metin kutusu"/>
            <p:cNvSpPr txBox="1"/>
            <p:nvPr/>
          </p:nvSpPr>
          <p:spPr>
            <a:xfrm>
              <a:off x="1964266" y="3725333"/>
              <a:ext cx="10075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err="1" smtClean="0"/>
                <a:t>internal</a:t>
              </a:r>
              <a:endParaRPr lang="tr-TR" dirty="0"/>
            </a:p>
          </p:txBody>
        </p:sp>
        <p:sp>
          <p:nvSpPr>
            <p:cNvPr id="14" name="13 Metin kutusu"/>
            <p:cNvSpPr txBox="1"/>
            <p:nvPr/>
          </p:nvSpPr>
          <p:spPr>
            <a:xfrm>
              <a:off x="1955800" y="4233333"/>
              <a:ext cx="8720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err="1" smtClean="0"/>
                <a:t>public</a:t>
              </a:r>
              <a:endParaRPr lang="tr-TR" dirty="0"/>
            </a:p>
          </p:txBody>
        </p:sp>
        <p:sp>
          <p:nvSpPr>
            <p:cNvPr id="15" name="14 Dikdörtgen"/>
            <p:cNvSpPr/>
            <p:nvPr/>
          </p:nvSpPr>
          <p:spPr>
            <a:xfrm>
              <a:off x="838201" y="2379132"/>
              <a:ext cx="2404533" cy="2895601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16" name="15 Metin kutusu"/>
            <p:cNvSpPr txBox="1"/>
            <p:nvPr/>
          </p:nvSpPr>
          <p:spPr>
            <a:xfrm>
              <a:off x="1032933" y="5469467"/>
              <a:ext cx="1667934" cy="3725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smtClean="0"/>
                <a:t>Sınıf 1 (</a:t>
              </a:r>
              <a:r>
                <a:rPr lang="tr-TR" dirty="0" err="1" smtClean="0"/>
                <a:t>class</a:t>
              </a:r>
              <a:r>
                <a:rPr lang="tr-TR" dirty="0" smtClean="0"/>
                <a:t>)</a:t>
              </a:r>
              <a:endParaRPr lang="tr-TR" dirty="0"/>
            </a:p>
          </p:txBody>
        </p:sp>
        <p:sp>
          <p:nvSpPr>
            <p:cNvPr id="17" name="16 Metin kutusu"/>
            <p:cNvSpPr txBox="1"/>
            <p:nvPr/>
          </p:nvSpPr>
          <p:spPr>
            <a:xfrm>
              <a:off x="5012267" y="5486400"/>
              <a:ext cx="1667934" cy="3725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smtClean="0"/>
                <a:t>Sınıf 2 (</a:t>
              </a:r>
              <a:r>
                <a:rPr lang="tr-TR" dirty="0" err="1" smtClean="0"/>
                <a:t>class</a:t>
              </a:r>
              <a:r>
                <a:rPr lang="tr-TR" dirty="0" smtClean="0"/>
                <a:t>)</a:t>
              </a:r>
              <a:endParaRPr lang="tr-TR" dirty="0"/>
            </a:p>
          </p:txBody>
        </p:sp>
        <p:sp>
          <p:nvSpPr>
            <p:cNvPr id="18" name="17 Sağ Ok"/>
            <p:cNvSpPr/>
            <p:nvPr/>
          </p:nvSpPr>
          <p:spPr>
            <a:xfrm rot="10800000">
              <a:off x="3420533" y="3589867"/>
              <a:ext cx="1295400" cy="592666"/>
            </a:xfrm>
            <a:prstGeom prst="rightArrow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</p:grpSp>
      <p:sp>
        <p:nvSpPr>
          <p:cNvPr id="19" name="18 Metin kutusu"/>
          <p:cNvSpPr txBox="1"/>
          <p:nvPr/>
        </p:nvSpPr>
        <p:spPr>
          <a:xfrm>
            <a:off x="8094133" y="2150533"/>
            <a:ext cx="335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Bir sınıftaki programlama birimlerinin diğer sınıf tarafından kullanılması kalıtım (miras) olarak bilinir. 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Nesne Yönelimli Programlamanın Karakteristik özellikleri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Çok Biçimlilik (</a:t>
            </a:r>
            <a:r>
              <a:rPr lang="tr-TR" dirty="0" err="1" smtClean="0"/>
              <a:t>Polymorphism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5</a:t>
            </a:fld>
            <a:endParaRPr lang="tr-TR"/>
          </a:p>
        </p:txBody>
      </p:sp>
      <p:grpSp>
        <p:nvGrpSpPr>
          <p:cNvPr id="6" name="5 Grup"/>
          <p:cNvGrpSpPr/>
          <p:nvPr/>
        </p:nvGrpSpPr>
        <p:grpSpPr>
          <a:xfrm>
            <a:off x="838201" y="2311398"/>
            <a:ext cx="6350000" cy="3547535"/>
            <a:chOff x="838201" y="2311398"/>
            <a:chExt cx="6350000" cy="3547535"/>
          </a:xfrm>
        </p:grpSpPr>
        <p:sp>
          <p:nvSpPr>
            <p:cNvPr id="7" name="6 Dikdörtgen"/>
            <p:cNvSpPr/>
            <p:nvPr/>
          </p:nvSpPr>
          <p:spPr>
            <a:xfrm>
              <a:off x="4783668" y="2311398"/>
              <a:ext cx="2404533" cy="2895601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8" name="7 Dikdörtgen"/>
            <p:cNvSpPr/>
            <p:nvPr/>
          </p:nvSpPr>
          <p:spPr>
            <a:xfrm>
              <a:off x="1282049" y="3183466"/>
              <a:ext cx="539719" cy="397934"/>
            </a:xfrm>
            <a:prstGeom prst="rect">
              <a:avLst/>
            </a:prstGeom>
            <a:solidFill>
              <a:srgbClr val="00B0F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9" name="8 Dikdörtgen"/>
            <p:cNvSpPr/>
            <p:nvPr/>
          </p:nvSpPr>
          <p:spPr>
            <a:xfrm>
              <a:off x="1282049" y="4233332"/>
              <a:ext cx="539719" cy="397934"/>
            </a:xfrm>
            <a:prstGeom prst="rect">
              <a:avLst/>
            </a:prstGeom>
            <a:solidFill>
              <a:srgbClr val="00B05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10" name="9 Dikdörtgen"/>
            <p:cNvSpPr/>
            <p:nvPr/>
          </p:nvSpPr>
          <p:spPr>
            <a:xfrm>
              <a:off x="1282048" y="3699931"/>
              <a:ext cx="539719" cy="397934"/>
            </a:xfrm>
            <a:prstGeom prst="rect">
              <a:avLst/>
            </a:prstGeom>
            <a:solidFill>
              <a:srgbClr val="FFFF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11" name="10 Metin kutusu"/>
            <p:cNvSpPr txBox="1"/>
            <p:nvPr/>
          </p:nvSpPr>
          <p:spPr>
            <a:xfrm>
              <a:off x="1921932" y="3242733"/>
              <a:ext cx="12530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err="1" smtClean="0"/>
                <a:t>protected</a:t>
              </a:r>
              <a:endParaRPr lang="tr-TR" dirty="0"/>
            </a:p>
          </p:txBody>
        </p:sp>
        <p:sp>
          <p:nvSpPr>
            <p:cNvPr id="12" name="11 Metin kutusu"/>
            <p:cNvSpPr txBox="1"/>
            <p:nvPr/>
          </p:nvSpPr>
          <p:spPr>
            <a:xfrm>
              <a:off x="1964266" y="3725333"/>
              <a:ext cx="10075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err="1" smtClean="0"/>
                <a:t>internal</a:t>
              </a:r>
              <a:endParaRPr lang="tr-TR" dirty="0"/>
            </a:p>
          </p:txBody>
        </p:sp>
        <p:sp>
          <p:nvSpPr>
            <p:cNvPr id="13" name="12 Metin kutusu"/>
            <p:cNvSpPr txBox="1"/>
            <p:nvPr/>
          </p:nvSpPr>
          <p:spPr>
            <a:xfrm>
              <a:off x="1955800" y="4233333"/>
              <a:ext cx="8720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err="1" smtClean="0"/>
                <a:t>public</a:t>
              </a:r>
              <a:endParaRPr lang="tr-TR" dirty="0"/>
            </a:p>
          </p:txBody>
        </p:sp>
        <p:sp>
          <p:nvSpPr>
            <p:cNvPr id="14" name="13 Dikdörtgen"/>
            <p:cNvSpPr/>
            <p:nvPr/>
          </p:nvSpPr>
          <p:spPr>
            <a:xfrm>
              <a:off x="838201" y="2379132"/>
              <a:ext cx="2404533" cy="2895601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15" name="14 Metin kutusu"/>
            <p:cNvSpPr txBox="1"/>
            <p:nvPr/>
          </p:nvSpPr>
          <p:spPr>
            <a:xfrm>
              <a:off x="1032933" y="5469467"/>
              <a:ext cx="1667934" cy="3725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smtClean="0"/>
                <a:t>Sınıf 1 (</a:t>
              </a:r>
              <a:r>
                <a:rPr lang="tr-TR" dirty="0" err="1" smtClean="0"/>
                <a:t>class</a:t>
              </a:r>
              <a:r>
                <a:rPr lang="tr-TR" dirty="0" smtClean="0"/>
                <a:t>)</a:t>
              </a:r>
              <a:endParaRPr lang="tr-TR" dirty="0"/>
            </a:p>
          </p:txBody>
        </p:sp>
        <p:sp>
          <p:nvSpPr>
            <p:cNvPr id="16" name="15 Metin kutusu"/>
            <p:cNvSpPr txBox="1"/>
            <p:nvPr/>
          </p:nvSpPr>
          <p:spPr>
            <a:xfrm>
              <a:off x="5012267" y="5486400"/>
              <a:ext cx="1667934" cy="3725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smtClean="0"/>
                <a:t>Sınıf 2 (</a:t>
              </a:r>
              <a:r>
                <a:rPr lang="tr-TR" dirty="0" err="1" smtClean="0"/>
                <a:t>class</a:t>
              </a:r>
              <a:r>
                <a:rPr lang="tr-TR" dirty="0" smtClean="0"/>
                <a:t>)</a:t>
              </a:r>
              <a:endParaRPr lang="tr-TR" dirty="0"/>
            </a:p>
          </p:txBody>
        </p:sp>
        <p:sp>
          <p:nvSpPr>
            <p:cNvPr id="17" name="16 Sağ Ok"/>
            <p:cNvSpPr/>
            <p:nvPr/>
          </p:nvSpPr>
          <p:spPr>
            <a:xfrm rot="10800000">
              <a:off x="3420533" y="3589867"/>
              <a:ext cx="1295400" cy="592666"/>
            </a:xfrm>
            <a:prstGeom prst="rightArrow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</p:grpSp>
      <p:sp>
        <p:nvSpPr>
          <p:cNvPr id="18" name="17 Metin kutusu"/>
          <p:cNvSpPr txBox="1"/>
          <p:nvPr/>
        </p:nvSpPr>
        <p:spPr>
          <a:xfrm>
            <a:off x="8094133" y="2150533"/>
            <a:ext cx="3352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Sinif1 s1 = </a:t>
            </a:r>
            <a:r>
              <a:rPr lang="tr-TR" dirty="0" err="1" smtClean="0">
                <a:solidFill>
                  <a:schemeClr val="accent1"/>
                </a:solidFill>
              </a:rPr>
              <a:t>new</a:t>
            </a:r>
            <a:r>
              <a:rPr lang="tr-TR" dirty="0" smtClean="0">
                <a:solidFill>
                  <a:schemeClr val="accent1"/>
                </a:solidFill>
              </a:rPr>
              <a:t> Sinif1();</a:t>
            </a:r>
          </a:p>
          <a:p>
            <a:r>
              <a:rPr lang="tr-TR" dirty="0" smtClean="0"/>
              <a:t>Sinif1 s2 = </a:t>
            </a:r>
            <a:r>
              <a:rPr lang="tr-TR" dirty="0" err="1" smtClean="0">
                <a:solidFill>
                  <a:srgbClr val="00B050"/>
                </a:solidFill>
              </a:rPr>
              <a:t>new</a:t>
            </a:r>
            <a:r>
              <a:rPr lang="tr-TR" dirty="0" smtClean="0">
                <a:solidFill>
                  <a:srgbClr val="00B050"/>
                </a:solidFill>
              </a:rPr>
              <a:t> Sinif2();</a:t>
            </a:r>
          </a:p>
          <a:p>
            <a:r>
              <a:rPr lang="tr-TR" dirty="0" smtClean="0">
                <a:solidFill>
                  <a:srgbClr val="00B050"/>
                </a:solidFill>
              </a:rPr>
              <a:t>Miras veren sınıfın nesnesinin kendisi  ve miras alanlardan üretilebilmesi.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Nesne Yönelimli Programlamanın Karakteristik özellikleri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Soyutlama (</a:t>
            </a:r>
            <a:r>
              <a:rPr lang="tr-TR" dirty="0" err="1" smtClean="0"/>
              <a:t>Abstraction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ENFYL-DERSİN KODU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6</a:t>
            </a:fld>
            <a:endParaRPr lang="tr-TR"/>
          </a:p>
        </p:txBody>
      </p:sp>
      <p:grpSp>
        <p:nvGrpSpPr>
          <p:cNvPr id="6" name="5 Grup"/>
          <p:cNvGrpSpPr/>
          <p:nvPr/>
        </p:nvGrpSpPr>
        <p:grpSpPr>
          <a:xfrm>
            <a:off x="838201" y="2311398"/>
            <a:ext cx="6350000" cy="3547535"/>
            <a:chOff x="838201" y="2311398"/>
            <a:chExt cx="6350000" cy="3547535"/>
          </a:xfrm>
        </p:grpSpPr>
        <p:sp>
          <p:nvSpPr>
            <p:cNvPr id="7" name="6 Dikdörtgen"/>
            <p:cNvSpPr/>
            <p:nvPr/>
          </p:nvSpPr>
          <p:spPr>
            <a:xfrm>
              <a:off x="4783668" y="2311398"/>
              <a:ext cx="2404533" cy="2895601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8" name="7 Dikdörtgen"/>
            <p:cNvSpPr/>
            <p:nvPr/>
          </p:nvSpPr>
          <p:spPr>
            <a:xfrm>
              <a:off x="1282049" y="3183466"/>
              <a:ext cx="539719" cy="397934"/>
            </a:xfrm>
            <a:prstGeom prst="rect">
              <a:avLst/>
            </a:prstGeom>
            <a:solidFill>
              <a:srgbClr val="00B0F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9" name="8 Dikdörtgen"/>
            <p:cNvSpPr/>
            <p:nvPr/>
          </p:nvSpPr>
          <p:spPr>
            <a:xfrm>
              <a:off x="1282049" y="4233332"/>
              <a:ext cx="539719" cy="397934"/>
            </a:xfrm>
            <a:prstGeom prst="rect">
              <a:avLst/>
            </a:prstGeom>
            <a:solidFill>
              <a:srgbClr val="00B05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10" name="9 Dikdörtgen"/>
            <p:cNvSpPr/>
            <p:nvPr/>
          </p:nvSpPr>
          <p:spPr>
            <a:xfrm>
              <a:off x="1282048" y="3699931"/>
              <a:ext cx="539719" cy="397934"/>
            </a:xfrm>
            <a:prstGeom prst="rect">
              <a:avLst/>
            </a:prstGeom>
            <a:solidFill>
              <a:srgbClr val="FFFF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11" name="10 Metin kutusu"/>
            <p:cNvSpPr txBox="1"/>
            <p:nvPr/>
          </p:nvSpPr>
          <p:spPr>
            <a:xfrm>
              <a:off x="1921932" y="3242733"/>
              <a:ext cx="12530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err="1" smtClean="0"/>
                <a:t>protected</a:t>
              </a:r>
              <a:endParaRPr lang="tr-TR" dirty="0"/>
            </a:p>
          </p:txBody>
        </p:sp>
        <p:sp>
          <p:nvSpPr>
            <p:cNvPr id="12" name="11 Metin kutusu"/>
            <p:cNvSpPr txBox="1"/>
            <p:nvPr/>
          </p:nvSpPr>
          <p:spPr>
            <a:xfrm>
              <a:off x="1964266" y="3725333"/>
              <a:ext cx="10075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err="1" smtClean="0"/>
                <a:t>internal</a:t>
              </a:r>
              <a:endParaRPr lang="tr-TR" dirty="0"/>
            </a:p>
          </p:txBody>
        </p:sp>
        <p:sp>
          <p:nvSpPr>
            <p:cNvPr id="13" name="12 Metin kutusu"/>
            <p:cNvSpPr txBox="1"/>
            <p:nvPr/>
          </p:nvSpPr>
          <p:spPr>
            <a:xfrm>
              <a:off x="1955800" y="4233333"/>
              <a:ext cx="8720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err="1" smtClean="0"/>
                <a:t>public</a:t>
              </a:r>
              <a:endParaRPr lang="tr-TR" dirty="0"/>
            </a:p>
          </p:txBody>
        </p:sp>
        <p:sp>
          <p:nvSpPr>
            <p:cNvPr id="14" name="13 Dikdörtgen"/>
            <p:cNvSpPr/>
            <p:nvPr/>
          </p:nvSpPr>
          <p:spPr>
            <a:xfrm>
              <a:off x="838201" y="2379132"/>
              <a:ext cx="2404533" cy="2895601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15" name="14 Metin kutusu"/>
            <p:cNvSpPr txBox="1"/>
            <p:nvPr/>
          </p:nvSpPr>
          <p:spPr>
            <a:xfrm>
              <a:off x="1032933" y="5469467"/>
              <a:ext cx="1667934" cy="3725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i="1" dirty="0" smtClean="0"/>
                <a:t>Sınıf 1 (</a:t>
              </a:r>
              <a:r>
                <a:rPr lang="tr-TR" i="1" dirty="0" err="1" smtClean="0"/>
                <a:t>class</a:t>
              </a:r>
              <a:r>
                <a:rPr lang="tr-TR" i="1" dirty="0" smtClean="0"/>
                <a:t>)</a:t>
              </a:r>
              <a:endParaRPr lang="tr-TR" i="1" dirty="0"/>
            </a:p>
          </p:txBody>
        </p:sp>
        <p:sp>
          <p:nvSpPr>
            <p:cNvPr id="16" name="15 Metin kutusu"/>
            <p:cNvSpPr txBox="1"/>
            <p:nvPr/>
          </p:nvSpPr>
          <p:spPr>
            <a:xfrm>
              <a:off x="5012267" y="5486400"/>
              <a:ext cx="1667934" cy="3725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smtClean="0"/>
                <a:t>Sınıf 2 (</a:t>
              </a:r>
              <a:r>
                <a:rPr lang="tr-TR" dirty="0" err="1" smtClean="0"/>
                <a:t>class</a:t>
              </a:r>
              <a:r>
                <a:rPr lang="tr-TR" dirty="0" smtClean="0"/>
                <a:t>)</a:t>
              </a:r>
              <a:endParaRPr lang="tr-TR" dirty="0"/>
            </a:p>
          </p:txBody>
        </p:sp>
        <p:sp>
          <p:nvSpPr>
            <p:cNvPr id="17" name="16 Sağ Ok"/>
            <p:cNvSpPr/>
            <p:nvPr/>
          </p:nvSpPr>
          <p:spPr>
            <a:xfrm rot="10800000">
              <a:off x="3420533" y="3589867"/>
              <a:ext cx="1295400" cy="592666"/>
            </a:xfrm>
            <a:prstGeom prst="rightArrow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</p:grpSp>
      <p:sp>
        <p:nvSpPr>
          <p:cNvPr id="18" name="17 Metin kutusu"/>
          <p:cNvSpPr txBox="1"/>
          <p:nvPr/>
        </p:nvSpPr>
        <p:spPr>
          <a:xfrm>
            <a:off x="7586133" y="2150533"/>
            <a:ext cx="3860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Sinif1 s1  =  </a:t>
            </a:r>
            <a:r>
              <a:rPr lang="tr-TR" dirty="0" err="1" smtClean="0">
                <a:solidFill>
                  <a:srgbClr val="FF0000"/>
                </a:solidFill>
              </a:rPr>
              <a:t>new</a:t>
            </a:r>
            <a:r>
              <a:rPr lang="tr-TR" dirty="0" smtClean="0">
                <a:solidFill>
                  <a:srgbClr val="FF0000"/>
                </a:solidFill>
              </a:rPr>
              <a:t> Sinif1();</a:t>
            </a:r>
          </a:p>
          <a:p>
            <a:r>
              <a:rPr lang="tr-TR" dirty="0" smtClean="0"/>
              <a:t>Sinif1 s2 = </a:t>
            </a:r>
            <a:r>
              <a:rPr lang="tr-TR" dirty="0" err="1" smtClean="0">
                <a:solidFill>
                  <a:srgbClr val="00B050"/>
                </a:solidFill>
              </a:rPr>
              <a:t>new</a:t>
            </a:r>
            <a:r>
              <a:rPr lang="tr-TR" dirty="0" smtClean="0">
                <a:solidFill>
                  <a:srgbClr val="00B050"/>
                </a:solidFill>
              </a:rPr>
              <a:t> Sinif2();</a:t>
            </a:r>
          </a:p>
          <a:p>
            <a:r>
              <a:rPr lang="tr-TR" dirty="0" smtClean="0">
                <a:solidFill>
                  <a:srgbClr val="00B050"/>
                </a:solidFill>
              </a:rPr>
              <a:t>Miras veren sınıfın soyut </a:t>
            </a:r>
            <a:r>
              <a:rPr lang="tr-TR" dirty="0" err="1" smtClean="0">
                <a:solidFill>
                  <a:srgbClr val="00B050"/>
                </a:solidFill>
              </a:rPr>
              <a:t>taımlaması</a:t>
            </a:r>
            <a:r>
              <a:rPr lang="tr-TR" dirty="0" smtClean="0">
                <a:solidFill>
                  <a:srgbClr val="00B050"/>
                </a:solidFill>
              </a:rPr>
              <a:t> ile kendi nesnesinin </a:t>
            </a:r>
            <a:r>
              <a:rPr lang="tr-TR" dirty="0" err="1" smtClean="0">
                <a:solidFill>
                  <a:srgbClr val="00B050"/>
                </a:solidFill>
              </a:rPr>
              <a:t>oluşturalamaması</a:t>
            </a:r>
            <a:r>
              <a:rPr lang="tr-TR" dirty="0" smtClean="0">
                <a:solidFill>
                  <a:srgbClr val="00B050"/>
                </a:solidFill>
              </a:rPr>
              <a:t>. Soyut sınıf miras vermek amacıyla oluşturulur.</a:t>
            </a:r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20" name="19 Çarpma"/>
          <p:cNvSpPr/>
          <p:nvPr/>
        </p:nvSpPr>
        <p:spPr>
          <a:xfrm>
            <a:off x="8263466" y="1930399"/>
            <a:ext cx="694267" cy="728134"/>
          </a:xfrm>
          <a:prstGeom prst="mathMultiply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726" y="4359077"/>
            <a:ext cx="9808863" cy="2024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C# Başlangıç</a:t>
            </a: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1026" name="AutoShape 2" descr="microsoft c# logo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028" name="AutoShape 4" descr="microsoft c# logo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1032" name="Picture 8" descr="microsoft c# logo ile ilgili görsel sonuc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02174" y="406929"/>
            <a:ext cx="4762500" cy="1447801"/>
          </a:xfrm>
          <a:prstGeom prst="rect">
            <a:avLst/>
          </a:prstGeom>
          <a:noFill/>
        </p:spPr>
      </p:pic>
      <p:pic>
        <p:nvPicPr>
          <p:cNvPr id="1033" name="Picture 9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1800" y="1789609"/>
            <a:ext cx="6040603" cy="229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96050" y="2235200"/>
            <a:ext cx="5196417" cy="3826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Çember Ok"/>
          <p:cNvSpPr/>
          <p:nvPr/>
        </p:nvSpPr>
        <p:spPr>
          <a:xfrm>
            <a:off x="6290733" y="1761067"/>
            <a:ext cx="1016000" cy="1109134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3558728"/>
              <a:gd name="adj5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Değişken Bildirimi  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4733" y="1363133"/>
            <a:ext cx="11429999" cy="3112030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Bütün nesne yönelimli programlama dillerinde probleme ait değişkenler kullanılmadan önce derleyicilere  değişkenin veri tip bildirilir. Dillerde bu işlem</a:t>
            </a:r>
          </a:p>
          <a:p>
            <a:pPr>
              <a:buNone/>
            </a:pPr>
            <a:r>
              <a:rPr lang="tr-TR" i="1" dirty="0" smtClean="0">
                <a:solidFill>
                  <a:srgbClr val="FF0000"/>
                </a:solidFill>
              </a:rPr>
              <a:t>veri tipi  değişken_ismi; </a:t>
            </a:r>
          </a:p>
          <a:p>
            <a:pPr>
              <a:buNone/>
            </a:pPr>
            <a:r>
              <a:rPr lang="tr-TR" i="1" dirty="0" smtClean="0">
                <a:solidFill>
                  <a:srgbClr val="FF0000"/>
                </a:solidFill>
              </a:rPr>
              <a:t> değişken_ismi =</a:t>
            </a:r>
            <a:r>
              <a:rPr lang="tr-TR" i="1" dirty="0" err="1" smtClean="0">
                <a:solidFill>
                  <a:srgbClr val="FF0000"/>
                </a:solidFill>
              </a:rPr>
              <a:t>deger</a:t>
            </a:r>
            <a:r>
              <a:rPr lang="tr-TR" i="1" dirty="0" smtClean="0">
                <a:solidFill>
                  <a:srgbClr val="FF0000"/>
                </a:solidFill>
              </a:rPr>
              <a:t>; </a:t>
            </a:r>
          </a:p>
          <a:p>
            <a:pPr>
              <a:buNone/>
            </a:pPr>
            <a:r>
              <a:rPr lang="tr-TR" i="1" dirty="0" smtClean="0"/>
              <a:t>veya</a:t>
            </a:r>
          </a:p>
          <a:p>
            <a:pPr>
              <a:buNone/>
            </a:pPr>
            <a:r>
              <a:rPr lang="tr-TR" i="1" dirty="0" smtClean="0">
                <a:solidFill>
                  <a:srgbClr val="FF0000"/>
                </a:solidFill>
              </a:rPr>
              <a:t>veri tipi  değişken_ismi  = değer ; </a:t>
            </a:r>
            <a:endParaRPr lang="tr-TR" i="1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8</a:t>
            </a:fld>
            <a:endParaRPr lang="tr-TR"/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93504" y="2273829"/>
            <a:ext cx="4276725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Metin kutusu"/>
          <p:cNvSpPr txBox="1"/>
          <p:nvPr/>
        </p:nvSpPr>
        <p:spPr>
          <a:xfrm>
            <a:off x="4842933" y="3064933"/>
            <a:ext cx="23283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C# dilindeki tek değerli değişkenler 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Karar Yapıları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if(</a:t>
            </a:r>
            <a:r>
              <a:rPr lang="en-US" dirty="0" err="1" smtClean="0">
                <a:solidFill>
                  <a:srgbClr val="FF0000"/>
                </a:solidFill>
              </a:rPr>
              <a:t>boolean_expression</a:t>
            </a:r>
            <a:r>
              <a:rPr lang="en-US" dirty="0" smtClean="0"/>
              <a:t>) </a:t>
            </a:r>
            <a:endParaRPr lang="tr-TR" dirty="0" smtClean="0"/>
          </a:p>
          <a:p>
            <a:pPr>
              <a:buNone/>
            </a:pPr>
            <a:r>
              <a:rPr lang="en-US" dirty="0" smtClean="0"/>
              <a:t>{ </a:t>
            </a:r>
            <a:endParaRPr lang="tr-TR" dirty="0" smtClean="0"/>
          </a:p>
          <a:p>
            <a:pPr>
              <a:buNone/>
            </a:pPr>
            <a:r>
              <a:rPr lang="en-US" dirty="0" smtClean="0"/>
              <a:t>/* statement(s) will execute if the </a:t>
            </a:r>
            <a:r>
              <a:rPr lang="en-US" dirty="0" err="1" smtClean="0"/>
              <a:t>boolean</a:t>
            </a:r>
            <a:r>
              <a:rPr lang="tr-TR" dirty="0" smtClean="0"/>
              <a:t>_</a:t>
            </a:r>
            <a:r>
              <a:rPr lang="en-US" dirty="0" smtClean="0"/>
              <a:t>expression is </a:t>
            </a:r>
            <a:r>
              <a:rPr lang="en-US" dirty="0" smtClean="0">
                <a:solidFill>
                  <a:srgbClr val="FF0000"/>
                </a:solidFill>
              </a:rPr>
              <a:t>true</a:t>
            </a:r>
            <a:r>
              <a:rPr lang="en-US" dirty="0" smtClean="0"/>
              <a:t> */ </a:t>
            </a:r>
            <a:endParaRPr lang="tr-TR" dirty="0" smtClean="0"/>
          </a:p>
          <a:p>
            <a:pPr>
              <a:buNone/>
            </a:pPr>
            <a:r>
              <a:rPr lang="en-US" dirty="0" smtClean="0"/>
              <a:t>} </a:t>
            </a:r>
            <a:endParaRPr lang="tr-TR" dirty="0" smtClean="0"/>
          </a:p>
          <a:p>
            <a:pPr>
              <a:buNone/>
            </a:pPr>
            <a:r>
              <a:rPr lang="en-US" dirty="0" smtClean="0"/>
              <a:t>else { </a:t>
            </a:r>
            <a:endParaRPr lang="tr-TR" dirty="0" smtClean="0"/>
          </a:p>
          <a:p>
            <a:pPr>
              <a:buNone/>
            </a:pPr>
            <a:r>
              <a:rPr lang="en-US" dirty="0" smtClean="0"/>
              <a:t>/* statement(s) will execute if the </a:t>
            </a:r>
            <a:r>
              <a:rPr lang="en-US" dirty="0" err="1" smtClean="0"/>
              <a:t>boolean</a:t>
            </a:r>
            <a:r>
              <a:rPr lang="tr-TR" dirty="0" smtClean="0"/>
              <a:t>_</a:t>
            </a:r>
            <a:r>
              <a:rPr lang="en-US" dirty="0" smtClean="0"/>
              <a:t>expression is </a:t>
            </a:r>
            <a:r>
              <a:rPr lang="en-US" dirty="0" smtClean="0">
                <a:solidFill>
                  <a:srgbClr val="00FF00"/>
                </a:solidFill>
              </a:rPr>
              <a:t>false</a:t>
            </a:r>
            <a:r>
              <a:rPr lang="en-US" dirty="0" smtClean="0"/>
              <a:t> */ 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}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9</a:t>
            </a:fld>
            <a:endParaRPr lang="tr-TR"/>
          </a:p>
        </p:txBody>
      </p:sp>
      <p:pic>
        <p:nvPicPr>
          <p:cNvPr id="1026" name="Picture 2" descr="C# if...else stateme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51974" y="307445"/>
            <a:ext cx="1986493" cy="25404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1759</TotalTime>
  <Words>447</Words>
  <Application>Microsoft Office PowerPoint</Application>
  <PresentationFormat>Geniş ekran</PresentationFormat>
  <Paragraphs>110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Wingdings</vt:lpstr>
      <vt:lpstr>Office Teması</vt:lpstr>
      <vt:lpstr>PowerPoint Sunusu</vt:lpstr>
      <vt:lpstr>Dersin Hedefleri</vt:lpstr>
      <vt:lpstr>Nesne Yönelimli Programlamanın Karakteristik özellikleri</vt:lpstr>
      <vt:lpstr>Nesne Yönelimli Programlamanın Karakteristik özellikleri</vt:lpstr>
      <vt:lpstr>Nesne Yönelimli Programlamanın Karakteristik özellikleri</vt:lpstr>
      <vt:lpstr>Nesne Yönelimli Programlamanın Karakteristik özellikleri</vt:lpstr>
      <vt:lpstr>C# Başlangıç</vt:lpstr>
      <vt:lpstr>Değişken Bildirimi   </vt:lpstr>
      <vt:lpstr>Karar Yapıları</vt:lpstr>
      <vt:lpstr>Karar Yapıları</vt:lpstr>
      <vt:lpstr>Karar Yapıları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AnkaraUni</cp:lastModifiedBy>
  <cp:revision>66</cp:revision>
  <dcterms:created xsi:type="dcterms:W3CDTF">2015-04-17T19:37:46Z</dcterms:created>
  <dcterms:modified xsi:type="dcterms:W3CDTF">2018-06-13T14:07:26Z</dcterms:modified>
</cp:coreProperties>
</file>