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61" r:id="rId2"/>
    <p:sldId id="25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C86808"/>
    <a:srgbClr val="C5AF0B"/>
    <a:srgbClr val="F48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7863B-7576-46C9-88BD-2B6CABFD981D}" type="datetimeFigureOut">
              <a:rPr lang="tr-TR" smtClean="0"/>
              <a:pPr/>
              <a:t>13.6.2018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75297-97BD-4FF3-9198-95958F81511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599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08AA93-5566-4AF6-8506-6B11DCC93E13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/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/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marL="0" indent="0"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FFFF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indent="0"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FFFFFF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0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668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31F0D6-F941-4A57-A386-F6EFD9A47F7F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9790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0DEE606-0387-4D67-999E-DE10C0DD14EA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21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982884-AAC1-40DB-B0A2-9A30509EA31A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837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98D57A-902E-4191-A003-BE46E1C9999E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210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2176D52-D4ED-40D8-B95C-8C926F089F3F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627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504AD4A-ADDF-431C-9E59-0753E89658D0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42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4CA969-A93D-45EC-9521-2D18ADEA2115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4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BBE15-627C-4359-8CF3-F3A13D704FFD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569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7C53CEE-041B-4948-9A81-5F11D19A79C0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67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2A03C64-DF74-4CF8-BBE5-CC101C78D753}" type="datetime1">
              <a:rPr lang="tr-TR" smtClean="0"/>
              <a:pPr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9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/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51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1663909" y="2549379"/>
            <a:ext cx="91666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330033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Nesne Yönelimli Programlama</a:t>
            </a:r>
            <a:br>
              <a:rPr kumimoji="0" lang="tr-TR" alt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330033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tr-TR" alt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77212B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/>
            </a:r>
            <a:br>
              <a:rPr kumimoji="0" lang="tr-TR" alt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77212B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lang="tr-TR" altLang="tr-TR" sz="4000" i="1" kern="0" dirty="0" smtClean="0">
                <a:solidFill>
                  <a:srgbClr val="373187"/>
                </a:solidFill>
                <a:latin typeface="Times New Roman"/>
                <a:ea typeface="+mj-ea"/>
                <a:cs typeface="+mj-cs"/>
              </a:rPr>
              <a:t>Doç. Dr. Recep ERYİĞİT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7289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Karar Yapıları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dirty="0" smtClean="0"/>
              <a:t>if(</a:t>
            </a:r>
            <a:r>
              <a:rPr lang="en-US" dirty="0" err="1" smtClean="0"/>
              <a:t>boolean_expression</a:t>
            </a:r>
            <a:r>
              <a:rPr lang="en-US" dirty="0" smtClean="0"/>
              <a:t> 1)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   /* Executes when the </a:t>
            </a:r>
            <a:r>
              <a:rPr lang="en-US" dirty="0" err="1" smtClean="0"/>
              <a:t>boolean</a:t>
            </a:r>
            <a:r>
              <a:rPr lang="en-US" dirty="0" smtClean="0"/>
              <a:t> expression 1 is true */</a:t>
            </a:r>
          </a:p>
          <a:p>
            <a:pPr>
              <a:buNone/>
            </a:pPr>
            <a:r>
              <a:rPr lang="en-US" dirty="0" smtClean="0"/>
              <a:t>}</a:t>
            </a:r>
          </a:p>
          <a:p>
            <a:pPr>
              <a:buNone/>
            </a:pPr>
            <a:r>
              <a:rPr lang="en-US" dirty="0" smtClean="0"/>
              <a:t>else if( </a:t>
            </a:r>
            <a:r>
              <a:rPr lang="en-US" dirty="0" err="1" smtClean="0"/>
              <a:t>boolean_expression</a:t>
            </a:r>
            <a:r>
              <a:rPr lang="en-US" dirty="0" smtClean="0"/>
              <a:t> 2)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   /* Executes when the </a:t>
            </a:r>
            <a:r>
              <a:rPr lang="en-US" dirty="0" err="1" smtClean="0"/>
              <a:t>boolean</a:t>
            </a:r>
            <a:r>
              <a:rPr lang="en-US" dirty="0" smtClean="0"/>
              <a:t> expression 2 is true */</a:t>
            </a:r>
          </a:p>
          <a:p>
            <a:pPr>
              <a:buNone/>
            </a:pPr>
            <a:r>
              <a:rPr lang="en-US" dirty="0" smtClean="0"/>
              <a:t>}</a:t>
            </a:r>
          </a:p>
          <a:p>
            <a:pPr>
              <a:buNone/>
            </a:pPr>
            <a:r>
              <a:rPr lang="en-US" dirty="0" smtClean="0"/>
              <a:t>else if( </a:t>
            </a:r>
            <a:r>
              <a:rPr lang="en-US" dirty="0" err="1" smtClean="0"/>
              <a:t>boolean_expression</a:t>
            </a:r>
            <a:r>
              <a:rPr lang="en-US" dirty="0" smtClean="0"/>
              <a:t> 3)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   /* Executes when the </a:t>
            </a:r>
            <a:r>
              <a:rPr lang="en-US" dirty="0" err="1" smtClean="0"/>
              <a:t>boolean</a:t>
            </a:r>
            <a:r>
              <a:rPr lang="en-US" dirty="0" smtClean="0"/>
              <a:t> expression 3 is true */</a:t>
            </a:r>
          </a:p>
          <a:p>
            <a:pPr>
              <a:buNone/>
            </a:pPr>
            <a:r>
              <a:rPr lang="en-US" dirty="0" smtClean="0"/>
              <a:t>}</a:t>
            </a:r>
          </a:p>
          <a:p>
            <a:pPr>
              <a:buNone/>
            </a:pPr>
            <a:r>
              <a:rPr lang="en-US" dirty="0" smtClean="0"/>
              <a:t>else 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r>
              <a:rPr lang="en-US" dirty="0" smtClean="0"/>
              <a:t>   /* executes when the none of the above condition is true */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Karar Yapıları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tr-TR" dirty="0" err="1" smtClean="0"/>
              <a:t>int</a:t>
            </a:r>
            <a:r>
              <a:rPr lang="tr-TR" dirty="0" smtClean="0"/>
              <a:t> </a:t>
            </a:r>
            <a:r>
              <a:rPr lang="tr-TR" dirty="0" err="1" smtClean="0"/>
              <a:t>caseSwitch</a:t>
            </a:r>
            <a:r>
              <a:rPr lang="tr-TR" dirty="0" smtClean="0"/>
              <a:t> = 1;</a:t>
            </a:r>
          </a:p>
          <a:p>
            <a:pPr>
              <a:buNone/>
            </a:pPr>
            <a:r>
              <a:rPr lang="tr-TR" dirty="0" smtClean="0"/>
              <a:t>     </a:t>
            </a:r>
          </a:p>
          <a:p>
            <a:pPr>
              <a:buNone/>
            </a:pPr>
            <a:r>
              <a:rPr lang="tr-TR" dirty="0" smtClean="0"/>
              <a:t>      </a:t>
            </a:r>
            <a:r>
              <a:rPr lang="tr-TR" dirty="0" err="1" smtClean="0"/>
              <a:t>switch</a:t>
            </a:r>
            <a:r>
              <a:rPr lang="tr-TR" dirty="0" smtClean="0"/>
              <a:t> (</a:t>
            </a:r>
            <a:r>
              <a:rPr lang="tr-TR" dirty="0" err="1" smtClean="0"/>
              <a:t>caseSwitch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     {</a:t>
            </a:r>
          </a:p>
          <a:p>
            <a:pPr>
              <a:buNone/>
            </a:pPr>
            <a:r>
              <a:rPr lang="tr-TR" dirty="0" smtClean="0"/>
              <a:t>          </a:t>
            </a:r>
            <a:r>
              <a:rPr lang="tr-TR" dirty="0" err="1" smtClean="0"/>
              <a:t>case</a:t>
            </a:r>
            <a:r>
              <a:rPr lang="tr-TR" dirty="0" smtClean="0"/>
              <a:t> 1:</a:t>
            </a:r>
          </a:p>
          <a:p>
            <a:pPr>
              <a:buNone/>
            </a:pPr>
            <a:r>
              <a:rPr lang="tr-TR" dirty="0" smtClean="0"/>
              <a:t>             </a:t>
            </a:r>
            <a:r>
              <a:rPr lang="tr-TR" dirty="0" err="1" smtClean="0"/>
              <a:t>Console</a:t>
            </a:r>
            <a:r>
              <a:rPr lang="tr-TR" dirty="0" smtClean="0"/>
              <a:t>.</a:t>
            </a:r>
            <a:r>
              <a:rPr lang="tr-TR" dirty="0" err="1" smtClean="0"/>
              <a:t>WriteLine</a:t>
            </a:r>
            <a:r>
              <a:rPr lang="tr-TR" dirty="0" smtClean="0"/>
              <a:t>("</a:t>
            </a:r>
            <a:r>
              <a:rPr lang="tr-TR" dirty="0" err="1" smtClean="0"/>
              <a:t>Case</a:t>
            </a:r>
            <a:r>
              <a:rPr lang="tr-TR" dirty="0" smtClean="0"/>
              <a:t> 1");</a:t>
            </a:r>
          </a:p>
          <a:p>
            <a:pPr>
              <a:buNone/>
            </a:pPr>
            <a:r>
              <a:rPr lang="tr-TR" dirty="0" smtClean="0"/>
              <a:t>             break;</a:t>
            </a:r>
          </a:p>
          <a:p>
            <a:pPr>
              <a:buNone/>
            </a:pPr>
            <a:r>
              <a:rPr lang="tr-TR" dirty="0" smtClean="0"/>
              <a:t>         </a:t>
            </a:r>
            <a:r>
              <a:rPr lang="tr-TR" dirty="0" err="1" smtClean="0"/>
              <a:t>case</a:t>
            </a:r>
            <a:r>
              <a:rPr lang="tr-TR" dirty="0" smtClean="0"/>
              <a:t> 2:</a:t>
            </a:r>
          </a:p>
          <a:p>
            <a:pPr>
              <a:buNone/>
            </a:pPr>
            <a:r>
              <a:rPr lang="tr-TR" dirty="0" smtClean="0"/>
              <a:t>             </a:t>
            </a:r>
            <a:r>
              <a:rPr lang="tr-TR" dirty="0" err="1" smtClean="0"/>
              <a:t>Console</a:t>
            </a:r>
            <a:r>
              <a:rPr lang="tr-TR" dirty="0" smtClean="0"/>
              <a:t>.</a:t>
            </a:r>
            <a:r>
              <a:rPr lang="tr-TR" dirty="0" err="1" smtClean="0"/>
              <a:t>WriteLine</a:t>
            </a:r>
            <a:r>
              <a:rPr lang="tr-TR" dirty="0" smtClean="0"/>
              <a:t>("</a:t>
            </a:r>
            <a:r>
              <a:rPr lang="tr-TR" dirty="0" err="1" smtClean="0"/>
              <a:t>Case</a:t>
            </a:r>
            <a:r>
              <a:rPr lang="tr-TR" dirty="0" smtClean="0"/>
              <a:t> 2");</a:t>
            </a:r>
          </a:p>
          <a:p>
            <a:pPr>
              <a:buNone/>
            </a:pPr>
            <a:r>
              <a:rPr lang="tr-TR" dirty="0" smtClean="0"/>
              <a:t>              break;</a:t>
            </a:r>
          </a:p>
          <a:p>
            <a:pPr>
              <a:buNone/>
            </a:pPr>
            <a:r>
              <a:rPr lang="tr-TR" dirty="0" smtClean="0"/>
              <a:t>          </a:t>
            </a:r>
            <a:r>
              <a:rPr lang="tr-TR" dirty="0" err="1" smtClean="0"/>
              <a:t>default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              </a:t>
            </a:r>
            <a:r>
              <a:rPr lang="tr-TR" dirty="0" err="1" smtClean="0"/>
              <a:t>Console</a:t>
            </a:r>
            <a:r>
              <a:rPr lang="tr-TR" dirty="0" smtClean="0"/>
              <a:t>.</a:t>
            </a:r>
            <a:r>
              <a:rPr lang="tr-TR" dirty="0" err="1" smtClean="0"/>
              <a:t>WriteLine</a:t>
            </a:r>
            <a:r>
              <a:rPr lang="tr-TR" dirty="0" smtClean="0"/>
              <a:t>("</a:t>
            </a:r>
            <a:r>
              <a:rPr lang="tr-TR" dirty="0" err="1" smtClean="0"/>
              <a:t>Default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");</a:t>
            </a:r>
          </a:p>
          <a:p>
            <a:pPr>
              <a:buNone/>
            </a:pPr>
            <a:r>
              <a:rPr lang="tr-TR" dirty="0" smtClean="0"/>
              <a:t>              break;</a:t>
            </a:r>
          </a:p>
          <a:p>
            <a:pPr>
              <a:buNone/>
            </a:pPr>
            <a:r>
              <a:rPr lang="tr-TR" dirty="0" smtClean="0"/>
              <a:t>      }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Dersin Hedefleri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8997"/>
            <a:ext cx="10515600" cy="46479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Nesne Yönelimli programlamanın karakteristik özelliklerinin C# dili </a:t>
            </a:r>
            <a:r>
              <a:rPr lang="tr-TR" dirty="0" err="1" smtClean="0"/>
              <a:t>syntax’ı</a:t>
            </a:r>
            <a:r>
              <a:rPr lang="tr-TR" dirty="0" smtClean="0"/>
              <a:t> öğrenilmesi.</a:t>
            </a:r>
          </a:p>
          <a:p>
            <a:r>
              <a:rPr lang="tr-TR" dirty="0" smtClean="0"/>
              <a:t>Değişken, sabitlerin kullanımı</a:t>
            </a:r>
          </a:p>
          <a:p>
            <a:r>
              <a:rPr lang="tr-TR" dirty="0" smtClean="0"/>
              <a:t>Döngü ve karar mekanizmaları</a:t>
            </a:r>
          </a:p>
          <a:p>
            <a:r>
              <a:rPr lang="tr-TR" dirty="0" smtClean="0"/>
              <a:t>Problem çözümünde metot kullanımı</a:t>
            </a:r>
          </a:p>
          <a:p>
            <a:r>
              <a:rPr lang="tr-TR" dirty="0" smtClean="0"/>
              <a:t>Veri soyutlama </a:t>
            </a:r>
            <a:r>
              <a:rPr lang="tr-TR" dirty="0" err="1" smtClean="0"/>
              <a:t>işlemininin</a:t>
            </a:r>
            <a:r>
              <a:rPr lang="tr-TR" dirty="0" smtClean="0"/>
              <a:t> </a:t>
            </a:r>
            <a:r>
              <a:rPr lang="tr-TR" dirty="0" err="1" smtClean="0"/>
              <a:t>class</a:t>
            </a:r>
            <a:r>
              <a:rPr lang="tr-TR" dirty="0" smtClean="0"/>
              <a:t>, </a:t>
            </a:r>
            <a:r>
              <a:rPr lang="tr-TR" dirty="0" err="1" smtClean="0"/>
              <a:t>struct</a:t>
            </a:r>
            <a:r>
              <a:rPr lang="tr-TR" dirty="0" smtClean="0"/>
              <a:t> ve </a:t>
            </a:r>
            <a:r>
              <a:rPr lang="tr-TR" dirty="0" err="1" smtClean="0"/>
              <a:t>enum’lar</a:t>
            </a:r>
            <a:r>
              <a:rPr lang="tr-TR" dirty="0" smtClean="0"/>
              <a:t> ile öğrenilmesi</a:t>
            </a:r>
          </a:p>
          <a:p>
            <a:r>
              <a:rPr lang="tr-TR" dirty="0" smtClean="0"/>
              <a:t>Masaüstü (Windows Form ) uygulaması geliştirilmesi</a:t>
            </a:r>
          </a:p>
          <a:p>
            <a:r>
              <a:rPr lang="tr-TR" dirty="0" smtClean="0"/>
              <a:t>Web uygulaması geliştirilmesi</a:t>
            </a:r>
          </a:p>
          <a:p>
            <a:r>
              <a:rPr lang="tr-TR" dirty="0" smtClean="0"/>
              <a:t>Dosya, veritabanı ve </a:t>
            </a:r>
            <a:r>
              <a:rPr lang="tr-TR" dirty="0" err="1" smtClean="0"/>
              <a:t>thread</a:t>
            </a:r>
            <a:r>
              <a:rPr lang="tr-TR" dirty="0" smtClean="0"/>
              <a:t> işlemlerinin C# ile gerçekleştirilmesi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873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Nesne Yönelimli Programlamanın Karakteristik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Wingdings" pitchFamily="2" charset="2"/>
              <a:buChar char="§"/>
            </a:pPr>
            <a:r>
              <a:rPr lang="tr-TR" dirty="0" err="1" smtClean="0"/>
              <a:t>Kapsülleme</a:t>
            </a:r>
            <a:r>
              <a:rPr lang="tr-TR" dirty="0" smtClean="0"/>
              <a:t> (</a:t>
            </a:r>
            <a:r>
              <a:rPr lang="tr-TR" dirty="0" err="1" smtClean="0"/>
              <a:t>Encapsulation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33" name="32 Metin kutusu"/>
          <p:cNvSpPr txBox="1"/>
          <p:nvPr/>
        </p:nvSpPr>
        <p:spPr>
          <a:xfrm>
            <a:off x="8094133" y="2150533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sınıftaki programlama birimlerinin diğer sınıflardan erişilebilirliği </a:t>
            </a:r>
            <a:r>
              <a:rPr lang="tr-TR" dirty="0" err="1" smtClean="0"/>
              <a:t>kapsülleme</a:t>
            </a:r>
            <a:r>
              <a:rPr lang="tr-TR" dirty="0" smtClean="0"/>
              <a:t> özelliğidir.</a:t>
            </a:r>
            <a:endParaRPr lang="tr-TR" dirty="0"/>
          </a:p>
        </p:txBody>
      </p:sp>
      <p:grpSp>
        <p:nvGrpSpPr>
          <p:cNvPr id="41" name="40 Grup"/>
          <p:cNvGrpSpPr/>
          <p:nvPr/>
        </p:nvGrpSpPr>
        <p:grpSpPr>
          <a:xfrm>
            <a:off x="838201" y="2311398"/>
            <a:ext cx="6350000" cy="3547535"/>
            <a:chOff x="838201" y="2311398"/>
            <a:chExt cx="6350000" cy="3547535"/>
          </a:xfrm>
        </p:grpSpPr>
        <p:sp>
          <p:nvSpPr>
            <p:cNvPr id="7" name="6 Dikdörtgen"/>
            <p:cNvSpPr/>
            <p:nvPr/>
          </p:nvSpPr>
          <p:spPr>
            <a:xfrm>
              <a:off x="4783668" y="2311398"/>
              <a:ext cx="2404533" cy="289560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0" name="19 Dikdörtgen"/>
            <p:cNvSpPr/>
            <p:nvPr/>
          </p:nvSpPr>
          <p:spPr>
            <a:xfrm>
              <a:off x="1282049" y="3183466"/>
              <a:ext cx="539719" cy="397934"/>
            </a:xfrm>
            <a:prstGeom prst="rect">
              <a:avLst/>
            </a:prstGeom>
            <a:solidFill>
              <a:srgbClr val="00B0F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1" name="20 Dikdörtgen"/>
            <p:cNvSpPr/>
            <p:nvPr/>
          </p:nvSpPr>
          <p:spPr>
            <a:xfrm>
              <a:off x="1265115" y="2692398"/>
              <a:ext cx="539719" cy="397934"/>
            </a:xfrm>
            <a:prstGeom prst="rect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2" name="21 Dikdörtgen"/>
            <p:cNvSpPr/>
            <p:nvPr/>
          </p:nvSpPr>
          <p:spPr>
            <a:xfrm>
              <a:off x="1282049" y="4233332"/>
              <a:ext cx="539719" cy="397934"/>
            </a:xfrm>
            <a:prstGeom prst="rect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3" name="22 Dikdörtgen"/>
            <p:cNvSpPr/>
            <p:nvPr/>
          </p:nvSpPr>
          <p:spPr>
            <a:xfrm>
              <a:off x="1282048" y="3699931"/>
              <a:ext cx="539719" cy="397934"/>
            </a:xfrm>
            <a:prstGeom prst="rect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24" name="23 Metin kutusu"/>
            <p:cNvSpPr txBox="1"/>
            <p:nvPr/>
          </p:nvSpPr>
          <p:spPr>
            <a:xfrm>
              <a:off x="1955800" y="2717800"/>
              <a:ext cx="872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private</a:t>
              </a:r>
              <a:endParaRPr lang="tr-TR" dirty="0"/>
            </a:p>
          </p:txBody>
        </p:sp>
        <p:sp>
          <p:nvSpPr>
            <p:cNvPr id="25" name="24 Metin kutusu"/>
            <p:cNvSpPr txBox="1"/>
            <p:nvPr/>
          </p:nvSpPr>
          <p:spPr>
            <a:xfrm>
              <a:off x="1921932" y="3242733"/>
              <a:ext cx="12530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protected</a:t>
              </a:r>
              <a:endParaRPr lang="tr-TR" dirty="0"/>
            </a:p>
          </p:txBody>
        </p:sp>
        <p:sp>
          <p:nvSpPr>
            <p:cNvPr id="26" name="25 Metin kutusu"/>
            <p:cNvSpPr txBox="1"/>
            <p:nvPr/>
          </p:nvSpPr>
          <p:spPr>
            <a:xfrm>
              <a:off x="1964266" y="3725333"/>
              <a:ext cx="1007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internal</a:t>
              </a:r>
              <a:endParaRPr lang="tr-TR" dirty="0"/>
            </a:p>
          </p:txBody>
        </p:sp>
        <p:sp>
          <p:nvSpPr>
            <p:cNvPr id="27" name="26 Metin kutusu"/>
            <p:cNvSpPr txBox="1"/>
            <p:nvPr/>
          </p:nvSpPr>
          <p:spPr>
            <a:xfrm>
              <a:off x="1955800" y="4233333"/>
              <a:ext cx="872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public</a:t>
              </a:r>
              <a:endParaRPr lang="tr-TR" dirty="0"/>
            </a:p>
          </p:txBody>
        </p:sp>
        <p:sp>
          <p:nvSpPr>
            <p:cNvPr id="28" name="27 Dikdörtgen"/>
            <p:cNvSpPr/>
            <p:nvPr/>
          </p:nvSpPr>
          <p:spPr>
            <a:xfrm>
              <a:off x="838201" y="2379132"/>
              <a:ext cx="2404533" cy="289560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0" name="29 Metin kutusu"/>
            <p:cNvSpPr txBox="1"/>
            <p:nvPr/>
          </p:nvSpPr>
          <p:spPr>
            <a:xfrm>
              <a:off x="1032933" y="5469467"/>
              <a:ext cx="1667934" cy="37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Sınıf 1 (</a:t>
              </a:r>
              <a:r>
                <a:rPr lang="tr-TR" dirty="0" err="1" smtClean="0"/>
                <a:t>class</a:t>
              </a:r>
              <a:r>
                <a:rPr lang="tr-TR" dirty="0" smtClean="0"/>
                <a:t>)</a:t>
              </a:r>
              <a:endParaRPr lang="tr-TR" dirty="0"/>
            </a:p>
          </p:txBody>
        </p:sp>
        <p:sp>
          <p:nvSpPr>
            <p:cNvPr id="31" name="30 Metin kutusu"/>
            <p:cNvSpPr txBox="1"/>
            <p:nvPr/>
          </p:nvSpPr>
          <p:spPr>
            <a:xfrm>
              <a:off x="5012267" y="5486400"/>
              <a:ext cx="1667934" cy="37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Sınıf 2 (</a:t>
              </a:r>
              <a:r>
                <a:rPr lang="tr-TR" dirty="0" err="1" smtClean="0"/>
                <a:t>class</a:t>
              </a:r>
              <a:r>
                <a:rPr lang="tr-TR" dirty="0" smtClean="0"/>
                <a:t>)</a:t>
              </a:r>
              <a:endParaRPr lang="tr-TR" dirty="0"/>
            </a:p>
          </p:txBody>
        </p:sp>
        <p:cxnSp>
          <p:nvCxnSpPr>
            <p:cNvPr id="35" name="34 Düz Ok Bağlayıcısı"/>
            <p:cNvCxnSpPr/>
            <p:nvPr/>
          </p:nvCxnSpPr>
          <p:spPr>
            <a:xfrm flipV="1">
              <a:off x="3462867" y="3852333"/>
              <a:ext cx="1219200" cy="2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3028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Nesne Yönelimli Programlamanın Karakteristik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Kalıtım (</a:t>
            </a:r>
            <a:r>
              <a:rPr lang="tr-TR" dirty="0" err="1" smtClean="0"/>
              <a:t>Inheritance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4</a:t>
            </a:fld>
            <a:endParaRPr lang="tr-TR"/>
          </a:p>
        </p:txBody>
      </p:sp>
      <p:grpSp>
        <p:nvGrpSpPr>
          <p:cNvPr id="20" name="19 Grup"/>
          <p:cNvGrpSpPr/>
          <p:nvPr/>
        </p:nvGrpSpPr>
        <p:grpSpPr>
          <a:xfrm>
            <a:off x="838201" y="2311398"/>
            <a:ext cx="6350000" cy="3547535"/>
            <a:chOff x="838201" y="2311398"/>
            <a:chExt cx="6350000" cy="3547535"/>
          </a:xfrm>
        </p:grpSpPr>
        <p:sp>
          <p:nvSpPr>
            <p:cNvPr id="6" name="5 Dikdörtgen"/>
            <p:cNvSpPr/>
            <p:nvPr/>
          </p:nvSpPr>
          <p:spPr>
            <a:xfrm>
              <a:off x="4783668" y="2311398"/>
              <a:ext cx="2404533" cy="289560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6 Dikdörtgen"/>
            <p:cNvSpPr/>
            <p:nvPr/>
          </p:nvSpPr>
          <p:spPr>
            <a:xfrm>
              <a:off x="1282049" y="3183466"/>
              <a:ext cx="539719" cy="397934"/>
            </a:xfrm>
            <a:prstGeom prst="rect">
              <a:avLst/>
            </a:prstGeom>
            <a:solidFill>
              <a:srgbClr val="00B0F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1282049" y="4233332"/>
              <a:ext cx="539719" cy="397934"/>
            </a:xfrm>
            <a:prstGeom prst="rect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1282048" y="3699931"/>
              <a:ext cx="539719" cy="397934"/>
            </a:xfrm>
            <a:prstGeom prst="rect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2" name="11 Metin kutusu"/>
            <p:cNvSpPr txBox="1"/>
            <p:nvPr/>
          </p:nvSpPr>
          <p:spPr>
            <a:xfrm>
              <a:off x="1921932" y="3242733"/>
              <a:ext cx="12530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protected</a:t>
              </a:r>
              <a:endParaRPr lang="tr-TR" dirty="0"/>
            </a:p>
          </p:txBody>
        </p:sp>
        <p:sp>
          <p:nvSpPr>
            <p:cNvPr id="13" name="12 Metin kutusu"/>
            <p:cNvSpPr txBox="1"/>
            <p:nvPr/>
          </p:nvSpPr>
          <p:spPr>
            <a:xfrm>
              <a:off x="1964266" y="3725333"/>
              <a:ext cx="1007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internal</a:t>
              </a:r>
              <a:endParaRPr lang="tr-TR" dirty="0"/>
            </a:p>
          </p:txBody>
        </p:sp>
        <p:sp>
          <p:nvSpPr>
            <p:cNvPr id="14" name="13 Metin kutusu"/>
            <p:cNvSpPr txBox="1"/>
            <p:nvPr/>
          </p:nvSpPr>
          <p:spPr>
            <a:xfrm>
              <a:off x="1955800" y="4233333"/>
              <a:ext cx="872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public</a:t>
              </a:r>
              <a:endParaRPr lang="tr-TR" dirty="0"/>
            </a:p>
          </p:txBody>
        </p:sp>
        <p:sp>
          <p:nvSpPr>
            <p:cNvPr id="15" name="14 Dikdörtgen"/>
            <p:cNvSpPr/>
            <p:nvPr/>
          </p:nvSpPr>
          <p:spPr>
            <a:xfrm>
              <a:off x="838201" y="2379132"/>
              <a:ext cx="2404533" cy="289560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6" name="15 Metin kutusu"/>
            <p:cNvSpPr txBox="1"/>
            <p:nvPr/>
          </p:nvSpPr>
          <p:spPr>
            <a:xfrm>
              <a:off x="1032933" y="5469467"/>
              <a:ext cx="1667934" cy="37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Sınıf 1 (</a:t>
              </a:r>
              <a:r>
                <a:rPr lang="tr-TR" dirty="0" err="1" smtClean="0"/>
                <a:t>class</a:t>
              </a:r>
              <a:r>
                <a:rPr lang="tr-TR" dirty="0" smtClean="0"/>
                <a:t>)</a:t>
              </a:r>
              <a:endParaRPr lang="tr-TR" dirty="0"/>
            </a:p>
          </p:txBody>
        </p:sp>
        <p:sp>
          <p:nvSpPr>
            <p:cNvPr id="17" name="16 Metin kutusu"/>
            <p:cNvSpPr txBox="1"/>
            <p:nvPr/>
          </p:nvSpPr>
          <p:spPr>
            <a:xfrm>
              <a:off x="5012267" y="5486400"/>
              <a:ext cx="1667934" cy="37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Sınıf 2 (</a:t>
              </a:r>
              <a:r>
                <a:rPr lang="tr-TR" dirty="0" err="1" smtClean="0"/>
                <a:t>class</a:t>
              </a:r>
              <a:r>
                <a:rPr lang="tr-TR" dirty="0" smtClean="0"/>
                <a:t>)</a:t>
              </a:r>
              <a:endParaRPr lang="tr-TR" dirty="0"/>
            </a:p>
          </p:txBody>
        </p:sp>
        <p:sp>
          <p:nvSpPr>
            <p:cNvPr id="18" name="17 Sağ Ok"/>
            <p:cNvSpPr/>
            <p:nvPr/>
          </p:nvSpPr>
          <p:spPr>
            <a:xfrm rot="10800000">
              <a:off x="3420533" y="3589867"/>
              <a:ext cx="1295400" cy="592666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9" name="18 Metin kutusu"/>
          <p:cNvSpPr txBox="1"/>
          <p:nvPr/>
        </p:nvSpPr>
        <p:spPr>
          <a:xfrm>
            <a:off x="8094133" y="2150533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sınıftaki programlama birimlerinin diğer sınıf tarafından kullanılması kalıtım (miras) olarak bilinir.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Nesne Yönelimli Programlamanın Karakteristik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 Biçimlilik (</a:t>
            </a:r>
            <a:r>
              <a:rPr lang="tr-TR" dirty="0" err="1" smtClean="0"/>
              <a:t>Polymorphism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5</a:t>
            </a:fld>
            <a:endParaRPr lang="tr-TR"/>
          </a:p>
        </p:txBody>
      </p:sp>
      <p:grpSp>
        <p:nvGrpSpPr>
          <p:cNvPr id="6" name="5 Grup"/>
          <p:cNvGrpSpPr/>
          <p:nvPr/>
        </p:nvGrpSpPr>
        <p:grpSpPr>
          <a:xfrm>
            <a:off x="838201" y="2311398"/>
            <a:ext cx="6350000" cy="3547535"/>
            <a:chOff x="838201" y="2311398"/>
            <a:chExt cx="6350000" cy="3547535"/>
          </a:xfrm>
        </p:grpSpPr>
        <p:sp>
          <p:nvSpPr>
            <p:cNvPr id="7" name="6 Dikdörtgen"/>
            <p:cNvSpPr/>
            <p:nvPr/>
          </p:nvSpPr>
          <p:spPr>
            <a:xfrm>
              <a:off x="4783668" y="2311398"/>
              <a:ext cx="2404533" cy="289560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1282049" y="3183466"/>
              <a:ext cx="539719" cy="397934"/>
            </a:xfrm>
            <a:prstGeom prst="rect">
              <a:avLst/>
            </a:prstGeom>
            <a:solidFill>
              <a:srgbClr val="00B0F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1282049" y="4233332"/>
              <a:ext cx="539719" cy="397934"/>
            </a:xfrm>
            <a:prstGeom prst="rect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1282048" y="3699931"/>
              <a:ext cx="539719" cy="397934"/>
            </a:xfrm>
            <a:prstGeom prst="rect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10 Metin kutusu"/>
            <p:cNvSpPr txBox="1"/>
            <p:nvPr/>
          </p:nvSpPr>
          <p:spPr>
            <a:xfrm>
              <a:off x="1921932" y="3242733"/>
              <a:ext cx="12530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protected</a:t>
              </a:r>
              <a:endParaRPr lang="tr-TR" dirty="0"/>
            </a:p>
          </p:txBody>
        </p:sp>
        <p:sp>
          <p:nvSpPr>
            <p:cNvPr id="12" name="11 Metin kutusu"/>
            <p:cNvSpPr txBox="1"/>
            <p:nvPr/>
          </p:nvSpPr>
          <p:spPr>
            <a:xfrm>
              <a:off x="1964266" y="3725333"/>
              <a:ext cx="1007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internal</a:t>
              </a:r>
              <a:endParaRPr lang="tr-TR" dirty="0"/>
            </a:p>
          </p:txBody>
        </p:sp>
        <p:sp>
          <p:nvSpPr>
            <p:cNvPr id="13" name="12 Metin kutusu"/>
            <p:cNvSpPr txBox="1"/>
            <p:nvPr/>
          </p:nvSpPr>
          <p:spPr>
            <a:xfrm>
              <a:off x="1955800" y="4233333"/>
              <a:ext cx="872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public</a:t>
              </a:r>
              <a:endParaRPr lang="tr-TR" dirty="0"/>
            </a:p>
          </p:txBody>
        </p:sp>
        <p:sp>
          <p:nvSpPr>
            <p:cNvPr id="14" name="13 Dikdörtgen"/>
            <p:cNvSpPr/>
            <p:nvPr/>
          </p:nvSpPr>
          <p:spPr>
            <a:xfrm>
              <a:off x="838201" y="2379132"/>
              <a:ext cx="2404533" cy="289560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5" name="14 Metin kutusu"/>
            <p:cNvSpPr txBox="1"/>
            <p:nvPr/>
          </p:nvSpPr>
          <p:spPr>
            <a:xfrm>
              <a:off x="1032933" y="5469467"/>
              <a:ext cx="1667934" cy="37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Sınıf 1 (</a:t>
              </a:r>
              <a:r>
                <a:rPr lang="tr-TR" dirty="0" err="1" smtClean="0"/>
                <a:t>class</a:t>
              </a:r>
              <a:r>
                <a:rPr lang="tr-TR" dirty="0" smtClean="0"/>
                <a:t>)</a:t>
              </a:r>
              <a:endParaRPr lang="tr-TR" dirty="0"/>
            </a:p>
          </p:txBody>
        </p:sp>
        <p:sp>
          <p:nvSpPr>
            <p:cNvPr id="16" name="15 Metin kutusu"/>
            <p:cNvSpPr txBox="1"/>
            <p:nvPr/>
          </p:nvSpPr>
          <p:spPr>
            <a:xfrm>
              <a:off x="5012267" y="5486400"/>
              <a:ext cx="1667934" cy="37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Sınıf 2 (</a:t>
              </a:r>
              <a:r>
                <a:rPr lang="tr-TR" dirty="0" err="1" smtClean="0"/>
                <a:t>class</a:t>
              </a:r>
              <a:r>
                <a:rPr lang="tr-TR" dirty="0" smtClean="0"/>
                <a:t>)</a:t>
              </a:r>
              <a:endParaRPr lang="tr-TR" dirty="0"/>
            </a:p>
          </p:txBody>
        </p:sp>
        <p:sp>
          <p:nvSpPr>
            <p:cNvPr id="17" name="16 Sağ Ok"/>
            <p:cNvSpPr/>
            <p:nvPr/>
          </p:nvSpPr>
          <p:spPr>
            <a:xfrm rot="10800000">
              <a:off x="3420533" y="3589867"/>
              <a:ext cx="1295400" cy="592666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8" name="17 Metin kutusu"/>
          <p:cNvSpPr txBox="1"/>
          <p:nvPr/>
        </p:nvSpPr>
        <p:spPr>
          <a:xfrm>
            <a:off x="8094133" y="2150533"/>
            <a:ext cx="3352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Sinif1 s1 = </a:t>
            </a:r>
            <a:r>
              <a:rPr lang="tr-TR" dirty="0" err="1" smtClean="0">
                <a:solidFill>
                  <a:schemeClr val="accent1"/>
                </a:solidFill>
              </a:rPr>
              <a:t>new</a:t>
            </a:r>
            <a:r>
              <a:rPr lang="tr-TR" dirty="0" smtClean="0">
                <a:solidFill>
                  <a:schemeClr val="accent1"/>
                </a:solidFill>
              </a:rPr>
              <a:t> Sinif1();</a:t>
            </a:r>
          </a:p>
          <a:p>
            <a:r>
              <a:rPr lang="tr-TR" dirty="0" smtClean="0"/>
              <a:t>Sinif1 s2 = </a:t>
            </a:r>
            <a:r>
              <a:rPr lang="tr-TR" dirty="0" err="1" smtClean="0">
                <a:solidFill>
                  <a:srgbClr val="00B050"/>
                </a:solidFill>
              </a:rPr>
              <a:t>new</a:t>
            </a:r>
            <a:r>
              <a:rPr lang="tr-TR" dirty="0" smtClean="0">
                <a:solidFill>
                  <a:srgbClr val="00B050"/>
                </a:solidFill>
              </a:rPr>
              <a:t> Sinif2();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Miras veren sınıfın nesnesinin kendisi  ve miras alanlardan üretilebilmesi.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Nesne Yönelimli Programlamanın Karakteristik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Soyutlama (</a:t>
            </a:r>
            <a:r>
              <a:rPr lang="tr-TR" dirty="0" err="1" smtClean="0"/>
              <a:t>Abstraction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ENFYL-DERSİN KODU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6</a:t>
            </a:fld>
            <a:endParaRPr lang="tr-TR"/>
          </a:p>
        </p:txBody>
      </p:sp>
      <p:grpSp>
        <p:nvGrpSpPr>
          <p:cNvPr id="6" name="5 Grup"/>
          <p:cNvGrpSpPr/>
          <p:nvPr/>
        </p:nvGrpSpPr>
        <p:grpSpPr>
          <a:xfrm>
            <a:off x="838201" y="2311398"/>
            <a:ext cx="6350000" cy="3547535"/>
            <a:chOff x="838201" y="2311398"/>
            <a:chExt cx="6350000" cy="3547535"/>
          </a:xfrm>
        </p:grpSpPr>
        <p:sp>
          <p:nvSpPr>
            <p:cNvPr id="7" name="6 Dikdörtgen"/>
            <p:cNvSpPr/>
            <p:nvPr/>
          </p:nvSpPr>
          <p:spPr>
            <a:xfrm>
              <a:off x="4783668" y="2311398"/>
              <a:ext cx="2404533" cy="2895601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8" name="7 Dikdörtgen"/>
            <p:cNvSpPr/>
            <p:nvPr/>
          </p:nvSpPr>
          <p:spPr>
            <a:xfrm>
              <a:off x="1282049" y="3183466"/>
              <a:ext cx="539719" cy="397934"/>
            </a:xfrm>
            <a:prstGeom prst="rect">
              <a:avLst/>
            </a:prstGeom>
            <a:solidFill>
              <a:srgbClr val="00B0F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8 Dikdörtgen"/>
            <p:cNvSpPr/>
            <p:nvPr/>
          </p:nvSpPr>
          <p:spPr>
            <a:xfrm>
              <a:off x="1282049" y="4233332"/>
              <a:ext cx="539719" cy="397934"/>
            </a:xfrm>
            <a:prstGeom prst="rect">
              <a:avLst/>
            </a:prstGeom>
            <a:solidFill>
              <a:srgbClr val="00B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0" name="9 Dikdörtgen"/>
            <p:cNvSpPr/>
            <p:nvPr/>
          </p:nvSpPr>
          <p:spPr>
            <a:xfrm>
              <a:off x="1282048" y="3699931"/>
              <a:ext cx="539719" cy="397934"/>
            </a:xfrm>
            <a:prstGeom prst="rect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1" name="10 Metin kutusu"/>
            <p:cNvSpPr txBox="1"/>
            <p:nvPr/>
          </p:nvSpPr>
          <p:spPr>
            <a:xfrm>
              <a:off x="1921932" y="3242733"/>
              <a:ext cx="12530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protected</a:t>
              </a:r>
              <a:endParaRPr lang="tr-TR" dirty="0"/>
            </a:p>
          </p:txBody>
        </p:sp>
        <p:sp>
          <p:nvSpPr>
            <p:cNvPr id="12" name="11 Metin kutusu"/>
            <p:cNvSpPr txBox="1"/>
            <p:nvPr/>
          </p:nvSpPr>
          <p:spPr>
            <a:xfrm>
              <a:off x="1964266" y="3725333"/>
              <a:ext cx="1007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internal</a:t>
              </a:r>
              <a:endParaRPr lang="tr-TR" dirty="0"/>
            </a:p>
          </p:txBody>
        </p:sp>
        <p:sp>
          <p:nvSpPr>
            <p:cNvPr id="13" name="12 Metin kutusu"/>
            <p:cNvSpPr txBox="1"/>
            <p:nvPr/>
          </p:nvSpPr>
          <p:spPr>
            <a:xfrm>
              <a:off x="1955800" y="4233333"/>
              <a:ext cx="872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public</a:t>
              </a:r>
              <a:endParaRPr lang="tr-TR" dirty="0"/>
            </a:p>
          </p:txBody>
        </p:sp>
        <p:sp>
          <p:nvSpPr>
            <p:cNvPr id="14" name="13 Dikdörtgen"/>
            <p:cNvSpPr/>
            <p:nvPr/>
          </p:nvSpPr>
          <p:spPr>
            <a:xfrm>
              <a:off x="838201" y="2379132"/>
              <a:ext cx="2404533" cy="28956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15" name="14 Metin kutusu"/>
            <p:cNvSpPr txBox="1"/>
            <p:nvPr/>
          </p:nvSpPr>
          <p:spPr>
            <a:xfrm>
              <a:off x="1032933" y="5469467"/>
              <a:ext cx="1667934" cy="37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i="1" dirty="0" smtClean="0"/>
                <a:t>Sınıf 1 (</a:t>
              </a:r>
              <a:r>
                <a:rPr lang="tr-TR" i="1" dirty="0" err="1" smtClean="0"/>
                <a:t>class</a:t>
              </a:r>
              <a:r>
                <a:rPr lang="tr-TR" i="1" dirty="0" smtClean="0"/>
                <a:t>)</a:t>
              </a:r>
              <a:endParaRPr lang="tr-TR" i="1" dirty="0"/>
            </a:p>
          </p:txBody>
        </p:sp>
        <p:sp>
          <p:nvSpPr>
            <p:cNvPr id="16" name="15 Metin kutusu"/>
            <p:cNvSpPr txBox="1"/>
            <p:nvPr/>
          </p:nvSpPr>
          <p:spPr>
            <a:xfrm>
              <a:off x="5012267" y="5486400"/>
              <a:ext cx="1667934" cy="372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Sınıf 2 (</a:t>
              </a:r>
              <a:r>
                <a:rPr lang="tr-TR" dirty="0" err="1" smtClean="0"/>
                <a:t>class</a:t>
              </a:r>
              <a:r>
                <a:rPr lang="tr-TR" dirty="0" smtClean="0"/>
                <a:t>)</a:t>
              </a:r>
              <a:endParaRPr lang="tr-TR" dirty="0"/>
            </a:p>
          </p:txBody>
        </p:sp>
        <p:sp>
          <p:nvSpPr>
            <p:cNvPr id="17" name="16 Sağ Ok"/>
            <p:cNvSpPr/>
            <p:nvPr/>
          </p:nvSpPr>
          <p:spPr>
            <a:xfrm rot="10800000">
              <a:off x="3420533" y="3589867"/>
              <a:ext cx="1295400" cy="592666"/>
            </a:xfrm>
            <a:prstGeom prst="rightArrow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8" name="17 Metin kutusu"/>
          <p:cNvSpPr txBox="1"/>
          <p:nvPr/>
        </p:nvSpPr>
        <p:spPr>
          <a:xfrm>
            <a:off x="7586133" y="2150533"/>
            <a:ext cx="386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Sinif1 s1  =  </a:t>
            </a:r>
            <a:r>
              <a:rPr lang="tr-TR" dirty="0" err="1" smtClean="0">
                <a:solidFill>
                  <a:srgbClr val="FF0000"/>
                </a:solidFill>
              </a:rPr>
              <a:t>new</a:t>
            </a:r>
            <a:r>
              <a:rPr lang="tr-TR" dirty="0" smtClean="0">
                <a:solidFill>
                  <a:srgbClr val="FF0000"/>
                </a:solidFill>
              </a:rPr>
              <a:t> Sinif1();</a:t>
            </a:r>
          </a:p>
          <a:p>
            <a:r>
              <a:rPr lang="tr-TR" dirty="0" smtClean="0"/>
              <a:t>Sinif1 s2 = </a:t>
            </a:r>
            <a:r>
              <a:rPr lang="tr-TR" dirty="0" err="1" smtClean="0">
                <a:solidFill>
                  <a:srgbClr val="00B050"/>
                </a:solidFill>
              </a:rPr>
              <a:t>new</a:t>
            </a:r>
            <a:r>
              <a:rPr lang="tr-TR" dirty="0" smtClean="0">
                <a:solidFill>
                  <a:srgbClr val="00B050"/>
                </a:solidFill>
              </a:rPr>
              <a:t> Sinif2();</a:t>
            </a:r>
          </a:p>
          <a:p>
            <a:r>
              <a:rPr lang="tr-TR" dirty="0" smtClean="0">
                <a:solidFill>
                  <a:srgbClr val="00B050"/>
                </a:solidFill>
              </a:rPr>
              <a:t>Miras veren sınıfın soyut </a:t>
            </a:r>
            <a:r>
              <a:rPr lang="tr-TR" dirty="0" err="1" smtClean="0">
                <a:solidFill>
                  <a:srgbClr val="00B050"/>
                </a:solidFill>
              </a:rPr>
              <a:t>taımlaması</a:t>
            </a:r>
            <a:r>
              <a:rPr lang="tr-TR" dirty="0" smtClean="0">
                <a:solidFill>
                  <a:srgbClr val="00B050"/>
                </a:solidFill>
              </a:rPr>
              <a:t> ile kendi nesnesinin </a:t>
            </a:r>
            <a:r>
              <a:rPr lang="tr-TR" dirty="0" err="1" smtClean="0">
                <a:solidFill>
                  <a:srgbClr val="00B050"/>
                </a:solidFill>
              </a:rPr>
              <a:t>oluşturalamaması</a:t>
            </a:r>
            <a:r>
              <a:rPr lang="tr-TR" dirty="0" smtClean="0">
                <a:solidFill>
                  <a:srgbClr val="00B050"/>
                </a:solidFill>
              </a:rPr>
              <a:t>. Soyut sınıf miras vermek amacıyla oluşturulur.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0" name="19 Çarpma"/>
          <p:cNvSpPr/>
          <p:nvPr/>
        </p:nvSpPr>
        <p:spPr>
          <a:xfrm>
            <a:off x="8263466" y="1930399"/>
            <a:ext cx="694267" cy="728134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726" y="4359077"/>
            <a:ext cx="9808863" cy="202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C# Başlangıç</a:t>
            </a: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1026" name="AutoShape 2" descr="microsoft c#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microsoft c#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2" name="Picture 8" descr="microsoft c# logo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2174" y="406929"/>
            <a:ext cx="4762500" cy="1447801"/>
          </a:xfrm>
          <a:prstGeom prst="rect">
            <a:avLst/>
          </a:prstGeom>
          <a:noFill/>
        </p:spPr>
      </p:pic>
      <p:pic>
        <p:nvPicPr>
          <p:cNvPr id="1033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00" y="1789609"/>
            <a:ext cx="6040603" cy="22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96050" y="2235200"/>
            <a:ext cx="5196417" cy="382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Çember Ok"/>
          <p:cNvSpPr/>
          <p:nvPr/>
        </p:nvSpPr>
        <p:spPr>
          <a:xfrm>
            <a:off x="6290733" y="1761067"/>
            <a:ext cx="1016000" cy="1109134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558728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Değişken Bildirimi  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4733" y="1363133"/>
            <a:ext cx="11429999" cy="311203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Bütün nesne yönelimli programlama dillerinde probleme ait değişkenler kullanılmadan önce derleyicilere  değişkenin veri tip bildirilir. Dillerde bu işlem</a:t>
            </a:r>
          </a:p>
          <a:p>
            <a:pPr>
              <a:buNone/>
            </a:pPr>
            <a:r>
              <a:rPr lang="tr-TR" i="1" dirty="0" smtClean="0">
                <a:solidFill>
                  <a:srgbClr val="FF0000"/>
                </a:solidFill>
              </a:rPr>
              <a:t>veri tipi  değişken_ismi; </a:t>
            </a:r>
          </a:p>
          <a:p>
            <a:pPr>
              <a:buNone/>
            </a:pPr>
            <a:r>
              <a:rPr lang="tr-TR" i="1" dirty="0" smtClean="0">
                <a:solidFill>
                  <a:srgbClr val="FF0000"/>
                </a:solidFill>
              </a:rPr>
              <a:t> değişken_ismi =</a:t>
            </a:r>
            <a:r>
              <a:rPr lang="tr-TR" i="1" dirty="0" err="1" smtClean="0">
                <a:solidFill>
                  <a:srgbClr val="FF0000"/>
                </a:solidFill>
              </a:rPr>
              <a:t>deger</a:t>
            </a:r>
            <a:r>
              <a:rPr lang="tr-TR" i="1" dirty="0" smtClean="0">
                <a:solidFill>
                  <a:srgbClr val="FF0000"/>
                </a:solidFill>
              </a:rPr>
              <a:t>; </a:t>
            </a:r>
          </a:p>
          <a:p>
            <a:pPr>
              <a:buNone/>
            </a:pPr>
            <a:r>
              <a:rPr lang="tr-TR" i="1" dirty="0" smtClean="0"/>
              <a:t>veya</a:t>
            </a:r>
          </a:p>
          <a:p>
            <a:pPr>
              <a:buNone/>
            </a:pPr>
            <a:r>
              <a:rPr lang="tr-TR" i="1" dirty="0" smtClean="0">
                <a:solidFill>
                  <a:srgbClr val="FF0000"/>
                </a:solidFill>
              </a:rPr>
              <a:t>veri tipi  değişken_ismi  = değer ; </a:t>
            </a:r>
            <a:endParaRPr lang="tr-TR" i="1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3504" y="2273829"/>
            <a:ext cx="42767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Metin kutusu"/>
          <p:cNvSpPr txBox="1"/>
          <p:nvPr/>
        </p:nvSpPr>
        <p:spPr>
          <a:xfrm>
            <a:off x="4842933" y="3064933"/>
            <a:ext cx="2328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C# dilindeki tek değerli değişkenler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Karar Yapıları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if(</a:t>
            </a:r>
            <a:r>
              <a:rPr lang="en-US" dirty="0" err="1" smtClean="0">
                <a:solidFill>
                  <a:srgbClr val="FF0000"/>
                </a:solidFill>
              </a:rPr>
              <a:t>boolean_expression</a:t>
            </a:r>
            <a:r>
              <a:rPr lang="en-US" dirty="0" smtClean="0"/>
              <a:t>)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{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/* statement(s) will execute if the </a:t>
            </a:r>
            <a:r>
              <a:rPr lang="en-US" dirty="0" err="1" smtClean="0"/>
              <a:t>boolean</a:t>
            </a:r>
            <a:r>
              <a:rPr lang="tr-TR" dirty="0" smtClean="0"/>
              <a:t>_</a:t>
            </a:r>
            <a:r>
              <a:rPr lang="en-US" dirty="0" smtClean="0"/>
              <a:t>expression is </a:t>
            </a:r>
            <a:r>
              <a:rPr lang="en-US" dirty="0" smtClean="0">
                <a:solidFill>
                  <a:srgbClr val="FF0000"/>
                </a:solidFill>
              </a:rPr>
              <a:t>true</a:t>
            </a:r>
            <a:r>
              <a:rPr lang="en-US" dirty="0" smtClean="0"/>
              <a:t> */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}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else { </a:t>
            </a:r>
            <a:endParaRPr lang="tr-TR" dirty="0" smtClean="0"/>
          </a:p>
          <a:p>
            <a:pPr>
              <a:buNone/>
            </a:pPr>
            <a:r>
              <a:rPr lang="en-US" dirty="0" smtClean="0"/>
              <a:t>/* statement(s) will execute if the </a:t>
            </a:r>
            <a:r>
              <a:rPr lang="en-US" dirty="0" err="1" smtClean="0"/>
              <a:t>boolean</a:t>
            </a:r>
            <a:r>
              <a:rPr lang="tr-TR" dirty="0" smtClean="0"/>
              <a:t>_</a:t>
            </a:r>
            <a:r>
              <a:rPr lang="en-US" dirty="0" smtClean="0"/>
              <a:t>expression is </a:t>
            </a:r>
            <a:r>
              <a:rPr lang="en-US" dirty="0" smtClean="0">
                <a:solidFill>
                  <a:srgbClr val="00FF00"/>
                </a:solidFill>
              </a:rPr>
              <a:t>false</a:t>
            </a:r>
            <a:r>
              <a:rPr lang="en-US" dirty="0" smtClean="0"/>
              <a:t> */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}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1026" name="Picture 2" descr="C# if...else state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51974" y="307445"/>
            <a:ext cx="1986493" cy="2540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1759</TotalTime>
  <Words>447</Words>
  <Application>Microsoft Office PowerPoint</Application>
  <PresentationFormat>Geniş ekran</PresentationFormat>
  <Paragraphs>110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Dersin Hedefleri</vt:lpstr>
      <vt:lpstr>Nesne Yönelimli Programlamanın Karakteristik özellikleri</vt:lpstr>
      <vt:lpstr>Nesne Yönelimli Programlamanın Karakteristik özellikleri</vt:lpstr>
      <vt:lpstr>Nesne Yönelimli Programlamanın Karakteristik özellikleri</vt:lpstr>
      <vt:lpstr>Nesne Yönelimli Programlamanın Karakteristik özellikleri</vt:lpstr>
      <vt:lpstr>C# Başlangıç</vt:lpstr>
      <vt:lpstr>Değişken Bildirimi   </vt:lpstr>
      <vt:lpstr>Karar Yapıları</vt:lpstr>
      <vt:lpstr>Karar Yapıları</vt:lpstr>
      <vt:lpstr>Karar Yapıları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AnkaraUni</cp:lastModifiedBy>
  <cp:revision>66</cp:revision>
  <dcterms:created xsi:type="dcterms:W3CDTF">2015-04-17T19:37:46Z</dcterms:created>
  <dcterms:modified xsi:type="dcterms:W3CDTF">2018-06-13T14:07:26Z</dcterms:modified>
</cp:coreProperties>
</file>