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5F47F7F-CECD-427C-8B4C-3ED9833DB4A4}"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9F4F056-C9F1-4E4C-8362-1ED0A74FEB6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5F47F7F-CECD-427C-8B4C-3ED9833DB4A4}"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9F4F056-C9F1-4E4C-8362-1ED0A74FEB6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5F47F7F-CECD-427C-8B4C-3ED9833DB4A4}"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9F4F056-C9F1-4E4C-8362-1ED0A74FEB6F}"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aşlık ve İçerik: Vurgu">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tr-TR" smtClean="0"/>
              <a:t>Asıl başlık stili için tıklatın</a:t>
            </a:r>
            <a:endParaRPr/>
          </a:p>
        </p:txBody>
      </p:sp>
      <p:sp>
        <p:nvSpPr>
          <p:cNvPr id="3" name="Date Placeholder 2"/>
          <p:cNvSpPr>
            <a:spLocks noGrp="1"/>
          </p:cNvSpPr>
          <p:nvPr>
            <p:ph type="dt" sz="half" idx="10"/>
          </p:nvPr>
        </p:nvSpPr>
        <p:spPr/>
        <p:txBody>
          <a:bodyPr/>
          <a:lstStyle>
            <a:lvl1pPr eaLnBrk="1" latinLnBrk="0" hangingPunct="1">
              <a:defRPr kumimoji="0" lang="tr-TR">
                <a:solidFill>
                  <a:schemeClr val="tx1">
                    <a:lumMod val="85000"/>
                    <a:lumOff val="15000"/>
                  </a:schemeClr>
                </a:solidFill>
              </a:defRPr>
            </a:lvl1pPr>
          </a:lstStyle>
          <a:p>
            <a:fld id="{A258050E-B668-4FA7-85AD-C750C80A6E9B}" type="datetimeFigureOut">
              <a:rPr/>
              <a:pPr/>
              <a:t>12/17/2009</a:t>
            </a:fld>
            <a:endParaRPr kumimoji="0" lang="tr-TR"/>
          </a:p>
        </p:txBody>
      </p:sp>
      <p:sp>
        <p:nvSpPr>
          <p:cNvPr id="4" name="Footer Placeholder 3"/>
          <p:cNvSpPr>
            <a:spLocks noGrp="1"/>
          </p:cNvSpPr>
          <p:nvPr>
            <p:ph type="ftr" sz="quarter" idx="11"/>
          </p:nvPr>
        </p:nvSpPr>
        <p:spPr/>
        <p:txBody>
          <a:bodyPr/>
          <a:lstStyle>
            <a:lvl1pPr eaLnBrk="1" latinLnBrk="0" hangingPunct="1">
              <a:defRPr kumimoji="0" lang="tr-TR">
                <a:solidFill>
                  <a:schemeClr val="tx1">
                    <a:lumMod val="85000"/>
                    <a:lumOff val="15000"/>
                  </a:schemeClr>
                </a:solidFill>
              </a:defRPr>
            </a:lvl1pPr>
          </a:lstStyle>
          <a:p>
            <a:endParaRPr kumimoji="0" lang="tr-TR"/>
          </a:p>
        </p:txBody>
      </p:sp>
      <p:sp>
        <p:nvSpPr>
          <p:cNvPr id="5" name="Slide Number Placeholder 4"/>
          <p:cNvSpPr>
            <a:spLocks noGrp="1"/>
          </p:cNvSpPr>
          <p:nvPr>
            <p:ph type="sldNum" sz="quarter" idx="12"/>
          </p:nvPr>
        </p:nvSpPr>
        <p:spPr/>
        <p:txBody>
          <a:bodyPr/>
          <a:lstStyle>
            <a:lvl1pPr eaLnBrk="1" latinLnBrk="0" hangingPunct="1">
              <a:defRPr kumimoji="0" lang="tr-TR">
                <a:solidFill>
                  <a:schemeClr val="tx1">
                    <a:lumMod val="85000"/>
                    <a:lumOff val="15000"/>
                  </a:schemeClr>
                </a:solidFill>
              </a:defRPr>
            </a:lvl1pPr>
          </a:lstStyle>
          <a:p>
            <a:fld id="{240D5ECE-8B49-45CD-BE81-EF81920D1969}" type="slidenum">
              <a:rPr/>
              <a:pPr/>
              <a:t>‹#›</a:t>
            </a:fld>
            <a:endParaRPr kumimoji="0" lang="tr-TR"/>
          </a:p>
        </p:txBody>
      </p:sp>
      <p:sp>
        <p:nvSpPr>
          <p:cNvPr id="6" name="Content Placeholder 2"/>
          <p:cNvSpPr>
            <a:spLocks noGrp="1"/>
          </p:cNvSpPr>
          <p:nvPr>
            <p:ph idx="1"/>
          </p:nvPr>
        </p:nvSpPr>
        <p:spPr>
          <a:xfrm>
            <a:off x="457200" y="1600200"/>
            <a:ext cx="8229600" cy="4525963"/>
          </a:xfrm>
        </p:spPr>
        <p:txBody>
          <a:bodyPr/>
          <a:lstStyle>
            <a:lvl1pPr eaLnBrk="1" latinLnBrk="0" hangingPunct="1">
              <a:defRPr kumimoji="0" lang="tr-TR">
                <a:solidFill>
                  <a:schemeClr val="tx1">
                    <a:lumMod val="85000"/>
                    <a:lumOff val="15000"/>
                  </a:schemeClr>
                </a:solidFill>
              </a:defRPr>
            </a:lvl1pPr>
            <a:lvl2pPr eaLnBrk="1" latinLnBrk="0" hangingPunct="1">
              <a:defRPr kumimoji="0" lang="tr-TR">
                <a:solidFill>
                  <a:schemeClr val="tx1">
                    <a:lumMod val="85000"/>
                    <a:lumOff val="15000"/>
                  </a:schemeClr>
                </a:solidFill>
              </a:defRPr>
            </a:lvl2pPr>
            <a:lvl3pPr eaLnBrk="1" latinLnBrk="0" hangingPunct="1">
              <a:defRPr kumimoji="0" lang="tr-TR">
                <a:solidFill>
                  <a:schemeClr val="tx1">
                    <a:lumMod val="85000"/>
                    <a:lumOff val="15000"/>
                  </a:schemeClr>
                </a:solidFill>
              </a:defRPr>
            </a:lvl3pPr>
            <a:lvl4pPr eaLnBrk="1" latinLnBrk="0" hangingPunct="1">
              <a:defRPr kumimoji="0" lang="tr-TR">
                <a:solidFill>
                  <a:schemeClr val="tx1">
                    <a:lumMod val="85000"/>
                    <a:lumOff val="15000"/>
                  </a:schemeClr>
                </a:solidFill>
              </a:defRPr>
            </a:lvl4pPr>
            <a:lvl5pPr eaLnBrk="1" latinLnBrk="0" hangingPunct="1">
              <a:defRPr kumimoji="0" lang="tr-TR">
                <a:solidFill>
                  <a:schemeClr val="tx1">
                    <a:lumMod val="85000"/>
                    <a:lumOff val="15000"/>
                  </a:schemeClr>
                </a:solidFill>
              </a:defRPr>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Yalnızca Başlık: Vurgu">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58050E-B668-4FA7-85AD-C750C80A6E9B}" type="datetimeFigureOut">
              <a:rPr/>
              <a:pPr/>
              <a:t>12/17/2009</a:t>
            </a:fld>
            <a:endParaRPr kumimoji="0" lang="tr-TR"/>
          </a:p>
        </p:txBody>
      </p:sp>
      <p:sp>
        <p:nvSpPr>
          <p:cNvPr id="3" name="Footer Placeholder 2"/>
          <p:cNvSpPr>
            <a:spLocks noGrp="1"/>
          </p:cNvSpPr>
          <p:nvPr>
            <p:ph type="ftr" sz="quarter" idx="11"/>
          </p:nvPr>
        </p:nvSpPr>
        <p:spPr/>
        <p:txBody>
          <a:bodyPr/>
          <a:lstStyle/>
          <a:p>
            <a:endParaRPr kumimoji="0" lang="tr-TR"/>
          </a:p>
        </p:txBody>
      </p:sp>
      <p:sp>
        <p:nvSpPr>
          <p:cNvPr id="4" name="Slide Number Placeholder 3"/>
          <p:cNvSpPr>
            <a:spLocks noGrp="1"/>
          </p:cNvSpPr>
          <p:nvPr>
            <p:ph type="sldNum" sz="quarter" idx="12"/>
          </p:nvPr>
        </p:nvSpPr>
        <p:spPr/>
        <p:txBody>
          <a:bodyPr/>
          <a:lstStyle/>
          <a:p>
            <a:fld id="{240D5ECE-8B49-45CD-BE81-EF81920D1969}" type="slidenum">
              <a:rPr/>
              <a:pPr/>
              <a:t>‹#›</a:t>
            </a:fld>
            <a:endParaRPr kumimoji="0" lang="tr-TR"/>
          </a:p>
        </p:txBody>
      </p:sp>
      <p:sp>
        <p:nvSpPr>
          <p:cNvPr id="6" name="Title 1"/>
          <p:cNvSpPr>
            <a:spLocks noGrp="1"/>
          </p:cNvSpPr>
          <p:nvPr>
            <p:ph type="title" hasCustomPrompt="1"/>
          </p:nvPr>
        </p:nvSpPr>
        <p:spPr>
          <a:xfrm>
            <a:off x="290400" y="3081000"/>
            <a:ext cx="8686800" cy="1095600"/>
          </a:xfrm>
        </p:spPr>
        <p:txBody>
          <a:bodyPr>
            <a:normAutofit/>
          </a:bodyPr>
          <a:lstStyle>
            <a:lvl1pPr algn="ctr" eaLnBrk="1" latinLnBrk="0" hangingPunct="1">
              <a:defRPr kumimoji="0" lang="tr-TR" sz="4600" b="1" kern="1200" spc="-150" baseline="0">
                <a:ln>
                  <a:gradFill>
                    <a:gsLst>
                      <a:gs pos="0">
                        <a:schemeClr val="bg1"/>
                      </a:gs>
                      <a:gs pos="50000">
                        <a:schemeClr val="bg1">
                          <a:lumMod val="75000"/>
                        </a:schemeClr>
                      </a:gs>
                    </a:gsLst>
                    <a:lin ang="5400000" scaled="0"/>
                  </a:gradFill>
                </a:ln>
                <a:gradFill>
                  <a:gsLst>
                    <a:gs pos="11000">
                      <a:schemeClr val="bg1">
                        <a:lumMod val="75000"/>
                      </a:schemeClr>
                    </a:gs>
                    <a:gs pos="91000">
                      <a:schemeClr val="bg1"/>
                    </a:gs>
                  </a:gsLst>
                  <a:lin ang="16200000" scaled="1"/>
                </a:gradFill>
                <a:effectLst>
                  <a:outerShdw blurRad="38100" algn="ctr" rotWithShape="0">
                    <a:prstClr val="black">
                      <a:alpha val="25000"/>
                    </a:prstClr>
                  </a:outerShdw>
                  <a:reflection blurRad="6350" stA="60000" endA="900" endPos="58000" dir="5400000" sy="-100000" algn="bl" rotWithShape="0"/>
                </a:effectLst>
                <a:latin typeface="+mn-lt"/>
                <a:ea typeface="+mn-ea"/>
                <a:cs typeface="+mn-cs"/>
              </a:defRPr>
            </a:lvl1pPr>
          </a:lstStyle>
          <a:p>
            <a:r>
              <a:rPr kumimoji="0" lang="tr-TR"/>
              <a:t>Ana başlık stilini düzenlemek için tıklatın</a:t>
            </a:r>
          </a:p>
        </p:txBody>
      </p:sp>
      <p:sp>
        <p:nvSpPr>
          <p:cNvPr id="7" name="Text Placeholder 2"/>
          <p:cNvSpPr>
            <a:spLocks noGrp="1"/>
          </p:cNvSpPr>
          <p:nvPr>
            <p:ph type="body" idx="1"/>
          </p:nvPr>
        </p:nvSpPr>
        <p:spPr>
          <a:xfrm>
            <a:off x="283952" y="2424752"/>
            <a:ext cx="8694000" cy="639762"/>
          </a:xfrm>
        </p:spPr>
        <p:txBody>
          <a:bodyPr anchor="b">
            <a:normAutofit/>
          </a:bodyPr>
          <a:lstStyle>
            <a:lvl1pPr marL="0" indent="0" algn="ctr" eaLnBrk="1" latinLnBrk="0" hangingPunct="1">
              <a:buNone/>
              <a:defRPr kumimoji="0" lang="tr-TR" sz="2800" kern="1200">
                <a:solidFill>
                  <a:srgbClr val="2E507A">
                    <a:alpha val="81000"/>
                  </a:srgbClr>
                </a:solidFill>
                <a:latin typeface="+mn-lt"/>
                <a:ea typeface="+mn-ea"/>
                <a:cs typeface="+mn-cs"/>
              </a:defRPr>
            </a:lvl1pPr>
            <a:lvl2pPr marL="457200" indent="0" eaLnBrk="1" latinLnBrk="0" hangingPunct="1">
              <a:buNone/>
              <a:defRPr kumimoji="0" lang="tr-TR" sz="2000" b="1"/>
            </a:lvl2pPr>
            <a:lvl3pPr marL="914400" indent="0" eaLnBrk="1" latinLnBrk="0" hangingPunct="1">
              <a:buNone/>
              <a:defRPr kumimoji="0" lang="tr-TR" sz="1800" b="1"/>
            </a:lvl3pPr>
            <a:lvl4pPr marL="1371600" indent="0" eaLnBrk="1" latinLnBrk="0" hangingPunct="1">
              <a:buNone/>
              <a:defRPr kumimoji="0" lang="tr-TR" sz="1600" b="1"/>
            </a:lvl4pPr>
            <a:lvl5pPr marL="1828800" indent="0" eaLnBrk="1" latinLnBrk="0" hangingPunct="1">
              <a:buNone/>
              <a:defRPr kumimoji="0" lang="tr-TR" sz="1600" b="1"/>
            </a:lvl5pPr>
            <a:lvl6pPr marL="2286000" indent="0" eaLnBrk="1" latinLnBrk="0" hangingPunct="1">
              <a:buNone/>
              <a:defRPr kumimoji="0" lang="tr-TR" sz="1600" b="1"/>
            </a:lvl6pPr>
            <a:lvl7pPr marL="2743200" indent="0" eaLnBrk="1" latinLnBrk="0" hangingPunct="1">
              <a:buNone/>
              <a:defRPr kumimoji="0" lang="tr-TR" sz="1600" b="1"/>
            </a:lvl7pPr>
            <a:lvl8pPr marL="3200400" indent="0" eaLnBrk="1" latinLnBrk="0" hangingPunct="1">
              <a:buNone/>
              <a:defRPr kumimoji="0" lang="tr-TR" sz="1600" b="1"/>
            </a:lvl8pPr>
            <a:lvl9pPr marL="3657600" indent="0" eaLnBrk="1" latinLnBrk="0" hangingPunct="1">
              <a:buNone/>
              <a:defRPr kumimoji="0" lang="tr-TR" sz="1600" b="1"/>
            </a:lvl9pPr>
          </a:lstStyle>
          <a:p>
            <a:pPr lvl="0" eaLnBrk="1" latinLnBrk="0" hangingPunct="1"/>
            <a:r>
              <a:rPr lang="tr-TR" smtClean="0"/>
              <a:t>Asıl metin stillerini düzenlemek için tıklatın</a:t>
            </a:r>
          </a:p>
        </p:txBody>
      </p:sp>
    </p:spTree>
  </p:cSld>
  <p:clrMapOvr>
    <a:masterClrMapping/>
  </p:clrMapOvr>
  <mc:AlternateContent xmlns:mc="http://schemas.openxmlformats.org/markup-compatibility/2006">
    <mc:Choice xmlns:p14="http://schemas.microsoft.com/office/powerpoint/2010/main" xmlns="" Requires="p14">
      <p:transition spd="slow" p14:dur="2000">
        <p:push dir="u"/>
      </p:transition>
    </mc:Choice>
    <mc:Fallback>
      <p:transition spd="slow">
        <p:push dir="u"/>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Başlık ve Dikey Meti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a:p>
        </p:txBody>
      </p:sp>
      <p:sp>
        <p:nvSpPr>
          <p:cNvPr id="4" name="Date Placeholder 3"/>
          <p:cNvSpPr>
            <a:spLocks noGrp="1"/>
          </p:cNvSpPr>
          <p:nvPr>
            <p:ph type="dt" sz="half" idx="10"/>
          </p:nvPr>
        </p:nvSpPr>
        <p:spPr/>
        <p:txBody>
          <a:bodyPr/>
          <a:lstStyle/>
          <a:p>
            <a:fld id="{A258050E-B668-4FA7-85AD-C750C80A6E9B}" type="datetimeFigureOut">
              <a:rPr/>
              <a:pPr/>
              <a:t>12/17/2009</a:t>
            </a:fld>
            <a:endParaRPr kumimoji="0" lang="tr-TR"/>
          </a:p>
        </p:txBody>
      </p:sp>
      <p:sp>
        <p:nvSpPr>
          <p:cNvPr id="5" name="Footer Placeholder 4"/>
          <p:cNvSpPr>
            <a:spLocks noGrp="1"/>
          </p:cNvSpPr>
          <p:nvPr>
            <p:ph type="ftr" sz="quarter" idx="11"/>
          </p:nvPr>
        </p:nvSpPr>
        <p:spPr/>
        <p:txBody>
          <a:bodyPr/>
          <a:lstStyle/>
          <a:p>
            <a:endParaRPr kumimoji="0" lang="tr-TR"/>
          </a:p>
        </p:txBody>
      </p:sp>
      <p:sp>
        <p:nvSpPr>
          <p:cNvPr id="6" name="Slide Number Placeholder 5"/>
          <p:cNvSpPr>
            <a:spLocks noGrp="1"/>
          </p:cNvSpPr>
          <p:nvPr>
            <p:ph type="sldNum" sz="quarter" idx="12"/>
          </p:nvPr>
        </p:nvSpPr>
        <p:spPr/>
        <p:txBody>
          <a:bodyPr/>
          <a:lstStyle/>
          <a:p>
            <a:fld id="{240D5ECE-8B49-45CD-BE81-EF81920D1969}" type="slidenum">
              <a:rPr/>
              <a:pPr/>
              <a:t>‹#›</a:t>
            </a:fld>
            <a:endParaRPr kumimoji="0" lang="tr-TR"/>
          </a:p>
        </p:txBody>
      </p:sp>
      <p:sp>
        <p:nvSpPr>
          <p:cNvPr id="14" name="Title 1"/>
          <p:cNvSpPr>
            <a:spLocks noGrp="1"/>
          </p:cNvSpPr>
          <p:nvPr>
            <p:ph type="title" hasCustomPrompt="1"/>
          </p:nvPr>
        </p:nvSpPr>
        <p:spPr>
          <a:xfrm>
            <a:off x="0" y="414867"/>
            <a:ext cx="5029200" cy="457200"/>
          </a:xfrm>
          <a:solidFill>
            <a:schemeClr val="tx1">
              <a:lumMod val="50000"/>
              <a:lumOff val="50000"/>
            </a:schemeClr>
          </a:solidFill>
        </p:spPr>
        <p:txBody>
          <a:bodyPr>
            <a:normAutofit/>
          </a:bodyPr>
          <a:lstStyle>
            <a:lvl1pPr algn="l" eaLnBrk="1" latinLnBrk="0" hangingPunct="1">
              <a:defRPr kumimoji="0" lang="tr-TR" sz="2800" b="1" kern="1200" baseline="0">
                <a:solidFill>
                  <a:schemeClr val="bg1"/>
                </a:solidFill>
                <a:latin typeface="+mn-lt"/>
                <a:ea typeface="+mn-ea"/>
                <a:cs typeface="+mn-cs"/>
              </a:defRPr>
            </a:lvl1pPr>
          </a:lstStyle>
          <a:p>
            <a:r>
              <a:rPr kumimoji="0" lang="tr-TR"/>
              <a:t>    </a:t>
            </a:r>
            <a:r>
              <a:rPr kumimoji="0" lang="tr-TR" sz="2000"/>
              <a:t>Ana başlık stilini düzenlemek için tıklatın</a:t>
            </a:r>
            <a:endParaRPr kumimoji="0" lang="tr-TR"/>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Açıklamalı Alt Yazılı Medya">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eaLnBrk="1" latinLnBrk="0" hangingPunct="1">
              <a:defRPr kumimoji="0" lang="tr-TR">
                <a:solidFill>
                  <a:schemeClr val="bg1"/>
                </a:solidFill>
              </a:defRPr>
            </a:lvl1pPr>
          </a:lstStyle>
          <a:p>
            <a:fld id="{A258050E-B668-4FA7-85AD-C750C80A6E9B}" type="datetimeFigureOut">
              <a:rPr/>
              <a:pPr/>
              <a:t>12/17/2009</a:t>
            </a:fld>
            <a:endParaRPr kumimoji="0" lang="tr-TR"/>
          </a:p>
        </p:txBody>
      </p:sp>
      <p:sp>
        <p:nvSpPr>
          <p:cNvPr id="4" name="Footer Placeholder 3"/>
          <p:cNvSpPr>
            <a:spLocks noGrp="1"/>
          </p:cNvSpPr>
          <p:nvPr>
            <p:ph type="ftr" sz="quarter" idx="11"/>
          </p:nvPr>
        </p:nvSpPr>
        <p:spPr/>
        <p:txBody>
          <a:bodyPr/>
          <a:lstStyle>
            <a:lvl1pPr eaLnBrk="1" latinLnBrk="0" hangingPunct="1">
              <a:defRPr kumimoji="0" lang="tr-TR">
                <a:solidFill>
                  <a:schemeClr val="bg1"/>
                </a:solidFill>
              </a:defRPr>
            </a:lvl1pPr>
          </a:lstStyle>
          <a:p>
            <a:endParaRPr kumimoji="0" lang="tr-TR"/>
          </a:p>
        </p:txBody>
      </p:sp>
      <p:sp>
        <p:nvSpPr>
          <p:cNvPr id="5" name="Slide Number Placeholder 4"/>
          <p:cNvSpPr>
            <a:spLocks noGrp="1"/>
          </p:cNvSpPr>
          <p:nvPr>
            <p:ph type="sldNum" sz="quarter" idx="12"/>
          </p:nvPr>
        </p:nvSpPr>
        <p:spPr/>
        <p:txBody>
          <a:bodyPr/>
          <a:lstStyle>
            <a:lvl1pPr eaLnBrk="1" latinLnBrk="0" hangingPunct="1">
              <a:defRPr kumimoji="0" lang="tr-TR">
                <a:solidFill>
                  <a:schemeClr val="bg1"/>
                </a:solidFill>
              </a:defRPr>
            </a:lvl1pPr>
          </a:lstStyle>
          <a:p>
            <a:fld id="{240D5ECE-8B49-45CD-BE81-EF81920D1969}" type="slidenum">
              <a:rPr/>
              <a:pPr/>
              <a:t>‹#›</a:t>
            </a:fld>
            <a:endParaRPr kumimoji="0" lang="tr-TR"/>
          </a:p>
        </p:txBody>
      </p:sp>
      <p:sp>
        <p:nvSpPr>
          <p:cNvPr id="6" name="Rectangle 5"/>
          <p:cNvSpPr/>
          <p:nvPr userDrawn="1"/>
        </p:nvSpPr>
        <p:spPr>
          <a:xfrm>
            <a:off x="595263" y="4800600"/>
            <a:ext cx="4873752"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tr-TR" b="1">
              <a:latin typeface="Georgia" pitchFamily="18" charset="0"/>
            </a:endParaRPr>
          </a:p>
        </p:txBody>
      </p:sp>
      <p:sp>
        <p:nvSpPr>
          <p:cNvPr id="7" name="Title 1"/>
          <p:cNvSpPr>
            <a:spLocks noGrp="1"/>
          </p:cNvSpPr>
          <p:nvPr>
            <p:ph type="title"/>
          </p:nvPr>
        </p:nvSpPr>
        <p:spPr>
          <a:xfrm>
            <a:off x="606552" y="4800600"/>
            <a:ext cx="4809244" cy="566738"/>
          </a:xfrm>
        </p:spPr>
        <p:txBody>
          <a:bodyPr anchor="b">
            <a:normAutofit/>
          </a:bodyPr>
          <a:lstStyle>
            <a:lvl1pPr algn="ctr" eaLnBrk="1" latinLnBrk="0" hangingPunct="1">
              <a:defRPr kumimoji="0" lang="tr-TR" sz="1800" b="0" i="1">
                <a:solidFill>
                  <a:schemeClr val="bg1">
                    <a:lumMod val="85000"/>
                  </a:schemeClr>
                </a:solidFill>
                <a:latin typeface="Georgia" pitchFamily="18" charset="0"/>
              </a:defRPr>
            </a:lvl1pPr>
          </a:lstStyle>
          <a:p>
            <a:pPr eaLnBrk="1" latinLnBrk="0" hangingPunct="1"/>
            <a:r>
              <a:rPr lang="tr-TR" smtClean="0"/>
              <a:t>Asıl başlık stili için tıklatın</a:t>
            </a:r>
            <a:endParaRPr/>
          </a:p>
        </p:txBody>
      </p:sp>
      <p:sp>
        <p:nvSpPr>
          <p:cNvPr id="9" name="Media Placeholder 8"/>
          <p:cNvSpPr>
            <a:spLocks noGrp="1"/>
          </p:cNvSpPr>
          <p:nvPr>
            <p:ph type="media" sz="quarter" idx="13"/>
          </p:nvPr>
        </p:nvSpPr>
        <p:spPr>
          <a:xfrm>
            <a:off x="587022" y="838200"/>
            <a:ext cx="4873752" cy="3812822"/>
          </a:xfrm>
        </p:spPr>
        <p:txBody>
          <a:bodyPr/>
          <a:lstStyle>
            <a:lvl1pPr eaLnBrk="1" latinLnBrk="0" hangingPunct="1">
              <a:buNone/>
              <a:defRPr kumimoji="0" lang="tr-TR"/>
            </a:lvl1pPr>
          </a:lstStyle>
          <a:p>
            <a:pPr eaLnBrk="1" latinLnBrk="0" hangingPunct="1"/>
            <a:r>
              <a:rPr lang="tr-TR" smtClean="0"/>
              <a:t>Medya eklemek için simgeyi tıklatın</a:t>
            </a:r>
            <a:endParaRPr/>
          </a:p>
        </p:txBody>
      </p:sp>
      <p:sp>
        <p:nvSpPr>
          <p:cNvPr id="11" name="Text Placeholder 10"/>
          <p:cNvSpPr>
            <a:spLocks noGrp="1"/>
          </p:cNvSpPr>
          <p:nvPr>
            <p:ph type="body" sz="quarter" idx="14"/>
          </p:nvPr>
        </p:nvSpPr>
        <p:spPr>
          <a:xfrm>
            <a:off x="5776863" y="838200"/>
            <a:ext cx="2819400" cy="4636911"/>
          </a:xfrm>
        </p:spPr>
        <p:txBody>
          <a:bodyPr>
            <a:normAutofit/>
          </a:bodyPr>
          <a:lstStyle>
            <a:lvl1pPr marL="0" indent="0" algn="l" eaLnBrk="1" latinLnBrk="0" hangingPunct="1">
              <a:buNone/>
              <a:defRPr kumimoji="0" lang="tr-TR" sz="2400">
                <a:solidFill>
                  <a:schemeClr val="bg1"/>
                </a:solidFill>
              </a:defRPr>
            </a:lvl1pPr>
          </a:lstStyle>
          <a:p>
            <a:pPr lvl="0" eaLnBrk="1" latinLnBrk="0" hangingPunct="1"/>
            <a:r>
              <a:rPr lang="tr-TR" smtClean="0"/>
              <a:t>Asıl metin stillerini düzenlemek için tıklatın</a:t>
            </a:r>
          </a:p>
        </p:txBody>
      </p:sp>
    </p:spTree>
  </p:cSld>
  <p:clrMapOvr>
    <a:masterClrMapping/>
  </p:clrMapOvr>
  <mc:AlternateContent xmlns:mc="http://schemas.openxmlformats.org/markup-compatibility/2006">
    <mc:Choice xmlns:p14="http://schemas.microsoft.com/office/powerpoint/2010/main" xmlns="" Requires="p14">
      <p:transition spd="slow" p14:dur="2000">
        <p:wipe/>
      </p:transition>
    </mc:Choice>
    <mc:Fallback>
      <p:transition spd="slow">
        <p:wip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Başlık, Metinle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eaLnBrk="1" latinLnBrk="0" hangingPunct="1">
              <a:defRPr kumimoji="0" lang="tr-TR">
                <a:solidFill>
                  <a:schemeClr val="bg1"/>
                </a:solidFill>
              </a:defRPr>
            </a:lvl1pPr>
          </a:lstStyle>
          <a:p>
            <a:fld id="{A258050E-B668-4FA7-85AD-C750C80A6E9B}" type="datetimeFigureOut">
              <a:rPr/>
              <a:pPr/>
              <a:t>12/17/2009</a:t>
            </a:fld>
            <a:endParaRPr kumimoji="0" lang="tr-TR"/>
          </a:p>
        </p:txBody>
      </p:sp>
      <p:sp>
        <p:nvSpPr>
          <p:cNvPr id="4" name="Footer Placeholder 3"/>
          <p:cNvSpPr>
            <a:spLocks noGrp="1"/>
          </p:cNvSpPr>
          <p:nvPr>
            <p:ph type="ftr" sz="quarter" idx="11"/>
          </p:nvPr>
        </p:nvSpPr>
        <p:spPr/>
        <p:txBody>
          <a:bodyPr/>
          <a:lstStyle>
            <a:lvl1pPr eaLnBrk="1" latinLnBrk="0" hangingPunct="1">
              <a:defRPr kumimoji="0" lang="tr-TR">
                <a:solidFill>
                  <a:schemeClr val="bg1"/>
                </a:solidFill>
              </a:defRPr>
            </a:lvl1pPr>
          </a:lstStyle>
          <a:p>
            <a:endParaRPr kumimoji="0" lang="tr-TR"/>
          </a:p>
        </p:txBody>
      </p:sp>
      <p:sp>
        <p:nvSpPr>
          <p:cNvPr id="5" name="Slide Number Placeholder 4"/>
          <p:cNvSpPr>
            <a:spLocks noGrp="1"/>
          </p:cNvSpPr>
          <p:nvPr>
            <p:ph type="sldNum" sz="quarter" idx="12"/>
          </p:nvPr>
        </p:nvSpPr>
        <p:spPr/>
        <p:txBody>
          <a:bodyPr/>
          <a:lstStyle>
            <a:lvl1pPr eaLnBrk="1" latinLnBrk="0" hangingPunct="1">
              <a:defRPr kumimoji="0" lang="tr-TR">
                <a:solidFill>
                  <a:schemeClr val="bg1"/>
                </a:solidFill>
              </a:defRPr>
            </a:lvl1pPr>
          </a:lstStyle>
          <a:p>
            <a:fld id="{240D5ECE-8B49-45CD-BE81-EF81920D1969}" type="slidenum">
              <a:rPr/>
              <a:pPr/>
              <a:t>‹#›</a:t>
            </a:fld>
            <a:endParaRPr kumimoji="0" lang="tr-TR"/>
          </a:p>
        </p:txBody>
      </p:sp>
      <p:sp>
        <p:nvSpPr>
          <p:cNvPr id="7" name="Rectangle 6"/>
          <p:cNvSpPr/>
          <p:nvPr userDrawn="1"/>
        </p:nvSpPr>
        <p:spPr>
          <a:xfrm>
            <a:off x="0" y="2895600"/>
            <a:ext cx="7543800" cy="2133600"/>
          </a:xfrm>
          <a:prstGeom prst="rect">
            <a:avLst/>
          </a:prstGeom>
          <a:gradFill flip="none" rotWithShape="1">
            <a:gsLst>
              <a:gs pos="63000">
                <a:schemeClr val="tx1">
                  <a:lumMod val="85000"/>
                  <a:lumOff val="15000"/>
                  <a:alpha val="49000"/>
                </a:schemeClr>
              </a:gs>
              <a:gs pos="100000">
                <a:schemeClr val="tx1">
                  <a:lumMod val="95000"/>
                  <a:lumOff val="5000"/>
                  <a:alpha val="56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tr-TR"/>
          </a:p>
        </p:txBody>
      </p:sp>
      <p:sp>
        <p:nvSpPr>
          <p:cNvPr id="9" name="Title 1"/>
          <p:cNvSpPr>
            <a:spLocks noGrp="1"/>
          </p:cNvSpPr>
          <p:nvPr>
            <p:ph type="title"/>
          </p:nvPr>
        </p:nvSpPr>
        <p:spPr>
          <a:xfrm>
            <a:off x="414867" y="3200400"/>
            <a:ext cx="7010400" cy="1676400"/>
          </a:xfrm>
        </p:spPr>
        <p:txBody>
          <a:bodyPr>
            <a:normAutofit/>
          </a:bodyPr>
          <a:lstStyle>
            <a:lvl1pPr marL="0" algn="l" defTabSz="914400" rtl="0" eaLnBrk="1" latinLnBrk="0" hangingPunct="1">
              <a:defRPr kumimoji="0" lang="tr-TR" sz="4000" kern="1200">
                <a:solidFill>
                  <a:schemeClr val="bg1"/>
                </a:solidFill>
                <a:latin typeface="+mn-lt"/>
                <a:ea typeface="+mn-ea"/>
                <a:cs typeface="+mn-cs"/>
              </a:defRPr>
            </a:lvl1pPr>
          </a:lstStyle>
          <a:p>
            <a:pPr eaLnBrk="1" latinLnBrk="0" hangingPunct="1"/>
            <a:r>
              <a:rPr lang="tr-TR" smtClean="0"/>
              <a:t>Asıl başlık stili için tıklatın</a:t>
            </a:r>
            <a:endParaRPr/>
          </a:p>
        </p:txBody>
      </p:sp>
      <p:sp>
        <p:nvSpPr>
          <p:cNvPr id="10" name="Text Placeholder 15"/>
          <p:cNvSpPr>
            <a:spLocks noGrp="1"/>
          </p:cNvSpPr>
          <p:nvPr>
            <p:ph type="body" sz="quarter" idx="14" hasCustomPrompt="1"/>
          </p:nvPr>
        </p:nvSpPr>
        <p:spPr>
          <a:xfrm>
            <a:off x="4648200" y="664780"/>
            <a:ext cx="4191000" cy="381000"/>
          </a:xfrm>
        </p:spPr>
        <p:txBody>
          <a:bodyPr>
            <a:normAutofit/>
          </a:bodyPr>
          <a:lstStyle>
            <a:lvl1pPr algn="r" eaLnBrk="1" latinLnBrk="0" hangingPunct="1">
              <a:buNone/>
              <a:defRPr kumimoji="0" lang="tr-TR" sz="1800" b="1" kern="1200">
                <a:solidFill>
                  <a:schemeClr val="bg1">
                    <a:lumMod val="65000"/>
                  </a:schemeClr>
                </a:solidFill>
                <a:latin typeface="Calibri" pitchFamily="34" charset="0"/>
                <a:ea typeface="+mn-ea"/>
                <a:cs typeface="+mn-cs"/>
              </a:defRPr>
            </a:lvl1pPr>
          </a:lstStyle>
          <a:p>
            <a:pPr lvl="0"/>
            <a:r>
              <a:rPr kumimoji="0" lang="tr-TR" sz="1500"/>
              <a:t>Ana alt başlık stilini düzenlemek için tıklatın</a:t>
            </a:r>
            <a:endParaRPr kumimoji="0" lang="tr-TR"/>
          </a:p>
        </p:txBody>
      </p:sp>
    </p:spTree>
  </p:cSld>
  <p:clrMapOvr>
    <a:masterClrMapping/>
  </p:clrMapOvr>
  <mc:AlternateContent xmlns:mc="http://schemas.openxmlformats.org/markup-compatibility/2006">
    <mc:Choice xmlns:p14="http://schemas.microsoft.com/office/powerpoint/2010/main" xmlns="" Requires="p14">
      <p:transition spd="slow" p14:dur="2000">
        <p14:vortex/>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75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125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utoUpdateAnimBg="0"/>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5F47F7F-CECD-427C-8B4C-3ED9833DB4A4}"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9F4F056-C9F1-4E4C-8362-1ED0A74FEB6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5F47F7F-CECD-427C-8B4C-3ED9833DB4A4}"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9F4F056-C9F1-4E4C-8362-1ED0A74FEB6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5F47F7F-CECD-427C-8B4C-3ED9833DB4A4}"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9F4F056-C9F1-4E4C-8362-1ED0A74FEB6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5F47F7F-CECD-427C-8B4C-3ED9833DB4A4}" type="datetimeFigureOut">
              <a:rPr lang="tr-TR" smtClean="0"/>
              <a:t>16.10.2018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79F4F056-C9F1-4E4C-8362-1ED0A74FEB6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5F47F7F-CECD-427C-8B4C-3ED9833DB4A4}" type="datetimeFigureOut">
              <a:rPr lang="tr-TR" smtClean="0"/>
              <a:t>16.10.2018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9F4F056-C9F1-4E4C-8362-1ED0A74FEB6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5F47F7F-CECD-427C-8B4C-3ED9833DB4A4}" type="datetimeFigureOut">
              <a:rPr lang="tr-TR" smtClean="0"/>
              <a:t>16.10.2018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79F4F056-C9F1-4E4C-8362-1ED0A74FEB6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5F47F7F-CECD-427C-8B4C-3ED9833DB4A4}"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9F4F056-C9F1-4E4C-8362-1ED0A74FEB6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5F47F7F-CECD-427C-8B4C-3ED9833DB4A4}"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9F4F056-C9F1-4E4C-8362-1ED0A74FEB6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F47F7F-CECD-427C-8B4C-3ED9833DB4A4}" type="datetimeFigureOut">
              <a:rPr lang="tr-TR" smtClean="0"/>
              <a:t>16.10.2018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F4F056-C9F1-4E4C-8362-1ED0A74FEB6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Yer Tutucusu"/>
          <p:cNvSpPr>
            <a:spLocks noGrp="1"/>
          </p:cNvSpPr>
          <p:nvPr>
            <p:ph type="body" sz="quarter" idx="4294967295"/>
          </p:nvPr>
        </p:nvSpPr>
        <p:spPr>
          <a:xfrm>
            <a:off x="3581400" y="1295400"/>
            <a:ext cx="5105400" cy="1416269"/>
          </a:xfrm>
          <a:prstGeom prst="rect">
            <a:avLst/>
          </a:prstGeom>
        </p:spPr>
        <p:txBody>
          <a:bodyPr>
            <a:normAutofit/>
          </a:bodyPr>
          <a:lstStyle/>
          <a:p>
            <a:r>
              <a:rPr sz="3600" b="1" smtClean="0"/>
              <a:t>Prof.Dr. Recai ERCAN</a:t>
            </a:r>
            <a:endParaRPr sz="3600" smtClean="0"/>
          </a:p>
          <a:p>
            <a:endParaRPr lang="tr-TR" sz="3600" dirty="0"/>
          </a:p>
        </p:txBody>
      </p:sp>
      <p:sp>
        <p:nvSpPr>
          <p:cNvPr id="4" name="3 Başlık"/>
          <p:cNvSpPr>
            <a:spLocks noGrp="1"/>
          </p:cNvSpPr>
          <p:nvPr>
            <p:ph type="title"/>
          </p:nvPr>
        </p:nvSpPr>
        <p:spPr/>
        <p:txBody>
          <a:bodyPr>
            <a:normAutofit/>
          </a:bodyPr>
          <a:lstStyle/>
          <a:p>
            <a:r>
              <a:rPr smtClean="0"/>
              <a:t>GIDA MUHAFAZA YÖNTEMLERİ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b="1" smtClean="0"/>
              <a:t>Bu nedenle gıdalar, pH derecesine bağlı olarak farklı sıcaklık ve sürelerde uygulanan ısıl işlemlerle dayanıklı hale getirilmektedir. PH değeri 4.5’in altında olan meyveler, domates gibi asit gıdalar 100</a:t>
            </a:r>
            <a:r>
              <a:rPr b="1" baseline="30000" smtClean="0"/>
              <a:t>o</a:t>
            </a:r>
            <a:r>
              <a:rPr b="1" smtClean="0"/>
              <a:t>C nin altındaki sıcaklık derecelerinde dayanıklı hale getirilirler.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b="1" smtClean="0"/>
              <a:t>Bu işleme pastörizasyon adı verilmektedir. PH derecesi 4.5’in üzerinde bulunan sebzeler, et ve süt ürünleri gibi düşük asitli gıdalar ancak 100</a:t>
            </a:r>
            <a:r>
              <a:rPr b="1" baseline="30000" smtClean="0"/>
              <a:t>o</a:t>
            </a:r>
            <a:r>
              <a:rPr b="1" smtClean="0"/>
              <a:t>C’nin üzerinde ısı uygulaması ile dayanıklı hale getirilirler. Bu işleme de Sterilizasyon adı verilmektedir.</a:t>
            </a:r>
            <a:endParaRPr smtClean="0"/>
          </a:p>
          <a:p>
            <a:pPr algn="just"/>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b="1" smtClean="0"/>
              <a:t>Gıdaların ısıl uygulamasıyla  dayanıklı hale  getirilmeleri üzerine pH derecesi kadar önemli olmamakla birlikte ortamdaki tuz, şeker, yağ ve koruyucu madde bulunması ve bunların konsantrasyonları gibi birçok faktör etkilidir.</a:t>
            </a:r>
            <a:endParaRPr smtClean="0"/>
          </a:p>
          <a:p>
            <a:pPr algn="just"/>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0" y="414866"/>
            <a:ext cx="6429388" cy="1442498"/>
          </a:xfrm>
        </p:spPr>
        <p:txBody>
          <a:bodyPr>
            <a:noAutofit/>
          </a:bodyPr>
          <a:lstStyle/>
          <a:p>
            <a:pPr lvl="0"/>
            <a:r>
              <a:rPr sz="4000" smtClean="0"/>
              <a:t>2. Dondurarak Muhafaza</a:t>
            </a:r>
            <a:br>
              <a:rPr sz="4000" smtClean="0"/>
            </a:br>
            <a:endParaRPr lang="tr-TR" sz="4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etin Yer Tutucusu"/>
          <p:cNvSpPr>
            <a:spLocks noGrp="1"/>
          </p:cNvSpPr>
          <p:nvPr>
            <p:ph type="body" sz="quarter" idx="14"/>
          </p:nvPr>
        </p:nvSpPr>
        <p:spPr>
          <a:xfrm>
            <a:off x="928662" y="838200"/>
            <a:ext cx="7667601" cy="4636911"/>
          </a:xfrm>
        </p:spPr>
        <p:txBody>
          <a:bodyPr>
            <a:normAutofit/>
          </a:bodyPr>
          <a:lstStyle/>
          <a:p>
            <a:pPr algn="just"/>
            <a:r>
              <a:rPr sz="3200" b="1" smtClean="0"/>
              <a:t>Bu   yöntemin   ilkesi,   düşük sıcaklık   derecelerinde   gıdalarda   bulunan mikroorganizmaların çoğalma ve faaliyetlerinin kesin olarak durdurulmasına, biyokimyasal ve kimyasal reaksiyonların olabildiğince yavaşlatılmasına dayanmaktadır.</a:t>
            </a:r>
            <a:endParaRPr sz="3200" smtClean="0"/>
          </a:p>
          <a:p>
            <a:pPr algn="just"/>
            <a:endParaRPr lang="tr-TR" sz="3200" dirty="0"/>
          </a:p>
        </p:txBody>
      </p:sp>
    </p:spTree>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quarter" idx="14"/>
          </p:nvPr>
        </p:nvSpPr>
        <p:spPr>
          <a:xfrm>
            <a:off x="642910" y="838200"/>
            <a:ext cx="7953353" cy="4636911"/>
          </a:xfrm>
        </p:spPr>
        <p:txBody>
          <a:bodyPr>
            <a:normAutofit/>
          </a:bodyPr>
          <a:lstStyle/>
          <a:p>
            <a:pPr algn="just"/>
            <a:r>
              <a:rPr sz="2800" b="1" smtClean="0"/>
              <a:t>Mikroorganizmaların dondurulmaya veya düşük sıcaklıklara karşı dirençleri, yüksek sıcaklığa karşı olan dirençlerinden fazladır. Bu yüzden dondurulmuş gıdalarda veya düşük derecelere kadar soğutulmuş gıdalarda hiçbir şekilde sterilite sağlanmamaktadır. Mikroorganizmaların düşük sıcaklık derecelerindeki ölmeleri başta, yapılarındaki suyun buz kristallerine dönüşmesi ve böylece hücredeki ozmatik basınç dengesinin bozulması olgusuna dayanır.</a:t>
            </a:r>
            <a:endParaRPr lang="tr-TR" sz="2800" dirty="0"/>
          </a:p>
        </p:txBody>
      </p:sp>
    </p:spTree>
  </p:cSld>
  <p:clrMapOvr>
    <a:masterClrMapping/>
  </p:clrMapOvr>
  <mc:AlternateContent xmlns:mc="http://schemas.openxmlformats.org/markup-compatibility/2006">
    <mc:Choice xmlns:p14="http://schemas.microsoft.com/office/powerpoint/2010/main" xmlns="" Requires="p14">
      <p:transition spd="slow" p14:dur="2000">
        <p:wipe/>
      </p:transition>
    </mc:Choice>
    <mc:Fallback>
      <p:transition spd="slow">
        <p:wip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quarter" idx="14"/>
          </p:nvPr>
        </p:nvSpPr>
        <p:spPr>
          <a:xfrm>
            <a:off x="714348" y="838200"/>
            <a:ext cx="7881915" cy="4636911"/>
          </a:xfrm>
        </p:spPr>
        <p:txBody>
          <a:bodyPr>
            <a:normAutofit/>
          </a:bodyPr>
          <a:lstStyle/>
          <a:p>
            <a:pPr algn="just"/>
            <a:r>
              <a:rPr sz="3200" b="1" smtClean="0"/>
              <a:t>Bu bakımdan gıdaların –20</a:t>
            </a:r>
            <a:r>
              <a:rPr sz="3200" b="1" baseline="30000" smtClean="0"/>
              <a:t>o</a:t>
            </a:r>
            <a:r>
              <a:rPr sz="3200" b="1" smtClean="0"/>
              <a:t>C’ye süratle soğutulduğu durumlarda mikroorganizmalar daha az sayıda öldükleri halde, iri buz kristallerinin oluştuğu –1 ve –4</a:t>
            </a:r>
            <a:r>
              <a:rPr sz="3200" b="1" baseline="30000" smtClean="0"/>
              <a:t>o</a:t>
            </a:r>
            <a:r>
              <a:rPr sz="3200" b="1" smtClean="0"/>
              <a:t>C’de fazla ölmektedir. Dondurarak muhafazada mikroorganizmalar canlı kalmakla beraber faaliyetlerinin düşük sıcaklıklarda tamamen durması sağlanmaya çalışılmaktadır.</a:t>
            </a:r>
            <a:endParaRPr sz="3200" smtClean="0"/>
          </a:p>
          <a:p>
            <a:pPr algn="just"/>
            <a:endParaRPr lang="tr-TR" sz="3200" dirty="0"/>
          </a:p>
        </p:txBody>
      </p:sp>
    </p:spTree>
  </p:cSld>
  <p:clrMapOvr>
    <a:masterClrMapping/>
  </p:clrMapOvr>
  <mc:AlternateContent xmlns:mc="http://schemas.openxmlformats.org/markup-compatibility/2006">
    <mc:Choice xmlns:p14="http://schemas.microsoft.com/office/powerpoint/2010/main" xmlns="" Requires="p14">
      <p:transition spd="slow" p14:dur="2000">
        <p:wipe/>
      </p:transition>
    </mc:Choice>
    <mc:Fallback>
      <p:transition spd="slow">
        <p:wip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quarter" idx="14"/>
          </p:nvPr>
        </p:nvSpPr>
        <p:spPr>
          <a:xfrm>
            <a:off x="928662" y="838200"/>
            <a:ext cx="7667601" cy="4636911"/>
          </a:xfrm>
        </p:spPr>
        <p:txBody>
          <a:bodyPr>
            <a:normAutofit/>
          </a:bodyPr>
          <a:lstStyle/>
          <a:p>
            <a:pPr algn="just"/>
            <a:r>
              <a:rPr sz="3200" b="1" smtClean="0"/>
              <a:t>Psikrofil mikroorganizmalar adı verilen bazı mikroorganizmaların optimum gelişme sıcaklık dereceleri 15-20</a:t>
            </a:r>
            <a:r>
              <a:rPr sz="3200" b="1" baseline="30000" smtClean="0"/>
              <a:t>o</a:t>
            </a:r>
            <a:r>
              <a:rPr sz="3200" b="1" smtClean="0"/>
              <a:t>C arasında bulunmakla beraber, bunlar 0</a:t>
            </a:r>
            <a:r>
              <a:rPr sz="3200" b="1" baseline="30000" smtClean="0"/>
              <a:t>o</a:t>
            </a:r>
            <a:r>
              <a:rPr sz="3200" b="1" smtClean="0"/>
              <a:t>C’nin altında yavaş da olsa gelişebilmekte ve gelişmeleri ancak –10</a:t>
            </a:r>
            <a:r>
              <a:rPr sz="3200" b="1" baseline="30000" smtClean="0"/>
              <a:t>o</a:t>
            </a:r>
            <a:r>
              <a:rPr sz="3200" b="1" smtClean="0"/>
              <a:t>C’nin altında tamamen durmaktadır. </a:t>
            </a:r>
            <a:endParaRPr lang="tr-TR" sz="3200" dirty="0"/>
          </a:p>
        </p:txBody>
      </p:sp>
    </p:spTree>
  </p:cSld>
  <p:clrMapOvr>
    <a:masterClrMapping/>
  </p:clrMapOvr>
  <mc:AlternateContent xmlns:mc="http://schemas.openxmlformats.org/markup-compatibility/2006">
    <mc:Choice xmlns:p14="http://schemas.microsoft.com/office/powerpoint/2010/main" xmlns="" Requires="p14">
      <p:transition spd="slow" p14:dur="2000">
        <p:wipe/>
      </p:transition>
    </mc:Choice>
    <mc:Fallback>
      <p:transition spd="slow">
        <p:wip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quarter" idx="14"/>
          </p:nvPr>
        </p:nvSpPr>
        <p:spPr>
          <a:xfrm>
            <a:off x="500034" y="838200"/>
            <a:ext cx="8096229" cy="4636911"/>
          </a:xfrm>
        </p:spPr>
        <p:txBody>
          <a:bodyPr>
            <a:normAutofit/>
          </a:bodyPr>
          <a:lstStyle/>
          <a:p>
            <a:pPr algn="just"/>
            <a:r>
              <a:rPr sz="3200" b="1" smtClean="0"/>
              <a:t>Buna göre dondurarak muhafazada gıdaların sıcaklık derecelerinin kesinlikle –10</a:t>
            </a:r>
            <a:r>
              <a:rPr sz="3200" b="1" baseline="30000" smtClean="0"/>
              <a:t>o</a:t>
            </a:r>
            <a:r>
              <a:rPr sz="3200" b="1" smtClean="0"/>
              <a:t>C’nin altında olmasında zorunluluk bulunmaktadır. Aksi takdirde ortamda bulunan ve zaten canlı olan mikroorganizmalar faaliyete geçerek gıdada süratli bir bozulma başlar.</a:t>
            </a:r>
            <a:endParaRPr sz="3200" smtClean="0"/>
          </a:p>
          <a:p>
            <a:pPr algn="just"/>
            <a:endParaRPr lang="tr-TR" sz="3200" dirty="0"/>
          </a:p>
        </p:txBody>
      </p:sp>
    </p:spTree>
  </p:cSld>
  <p:clrMapOvr>
    <a:masterClrMapping/>
  </p:clrMapOvr>
  <mc:AlternateContent xmlns:mc="http://schemas.openxmlformats.org/markup-compatibility/2006">
    <mc:Choice xmlns:p14="http://schemas.microsoft.com/office/powerpoint/2010/main" xmlns="" Requires="p14">
      <p:transition spd="slow" p14:dur="2000">
        <p:wipe/>
      </p:transition>
    </mc:Choice>
    <mc:Fallback>
      <p:transition spd="slow">
        <p:wip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quarter" idx="14"/>
          </p:nvPr>
        </p:nvSpPr>
        <p:spPr>
          <a:xfrm>
            <a:off x="1000100" y="838200"/>
            <a:ext cx="7596163" cy="4636911"/>
          </a:xfrm>
        </p:spPr>
        <p:txBody>
          <a:bodyPr>
            <a:normAutofit/>
          </a:bodyPr>
          <a:lstStyle/>
          <a:p>
            <a:pPr algn="just"/>
            <a:r>
              <a:rPr sz="2800" b="1" smtClean="0"/>
              <a:t>Gıdaların dondurulmaksızın düşük derecelerde fakat donma noktasının üzerinde tutularak da muhafaza edilme olanağı bulunmaktadır. Ancak soğukta muhafaza denen bu yöntemin dondurarak muhafaza yöntemiyle karıştırılmaması gerekir. Soğukta muhafazada başta psikrofil mikroorganizmalar olmak üzere bazı mikroorganizmaların faaliyeti devam etmektedir. </a:t>
            </a:r>
            <a:endParaRPr sz="2800" smtClean="0"/>
          </a:p>
          <a:p>
            <a:pPr algn="just"/>
            <a:r>
              <a:rPr sz="2800" b="1" smtClean="0"/>
              <a:t> </a:t>
            </a:r>
            <a:endParaRPr sz="2800" smtClean="0"/>
          </a:p>
          <a:p>
            <a:pPr algn="just"/>
            <a:endParaRPr lang="tr-TR" sz="2800" dirty="0"/>
          </a:p>
        </p:txBody>
      </p:sp>
    </p:spTree>
  </p:cSld>
  <p:clrMapOvr>
    <a:masterClrMapping/>
  </p:clrMapOvr>
  <mc:AlternateContent xmlns:mc="http://schemas.openxmlformats.org/markup-compatibility/2006">
    <mc:Choice xmlns:p14="http://schemas.microsoft.com/office/powerpoint/2010/main" xmlns="" Requires="p14">
      <p:transition spd="slow" p14:dur="2000">
        <p:wipe/>
      </p:transition>
    </mc:Choice>
    <mc:Fallback>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idx="1"/>
          </p:nvPr>
        </p:nvSpPr>
        <p:spPr/>
        <p:txBody>
          <a:bodyPr>
            <a:normAutofit/>
          </a:bodyPr>
          <a:lstStyle/>
          <a:p>
            <a:pPr algn="just"/>
            <a:r>
              <a:rPr b="1" smtClean="0"/>
              <a:t>Gıdaların muhafaza yöntemlerinin amacı, mikrobiyolojik ve enzimatik değişmeleri önlemek veya sınırlamaktır. Gıda üzerinde kısa sürede çeşitli mikroorganizmalar ürer ve bunlar bir taraftan kendileri için gerekli olan besinleri üzerinde yaşadıkları ürünlerden sağlarken, metabolizma artıklarını ortama verirler. </a:t>
            </a:r>
          </a:p>
          <a:p>
            <a:pPr algn="just"/>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Yer Tutucusu"/>
          <p:cNvSpPr>
            <a:spLocks noGrp="1"/>
          </p:cNvSpPr>
          <p:nvPr>
            <p:ph type="body" sz="quarter" idx="14"/>
          </p:nvPr>
        </p:nvSpPr>
        <p:spPr>
          <a:xfrm>
            <a:off x="571472" y="838201"/>
            <a:ext cx="8024791" cy="3590932"/>
          </a:xfrm>
        </p:spPr>
        <p:txBody>
          <a:bodyPr>
            <a:normAutofit/>
          </a:bodyPr>
          <a:lstStyle/>
          <a:p>
            <a:pPr algn="just"/>
            <a:r>
              <a:rPr sz="2800" b="1" smtClean="0"/>
              <a:t>Ancak birçok mikroorganizmanın faaliyeti ya durmuştur veya çok yavaşlamıştır. Bu yüzden soğukta muhafazada gıdalar sadece kısa bir süre belirli bir bozulmaya uğramadan saklanabilmekte ve fakat bunlar belli bir süre sonra mutlaka bozulmaktadırlar.</a:t>
            </a:r>
            <a:endParaRPr lang="tr-TR" sz="2800" dirty="0"/>
          </a:p>
        </p:txBody>
      </p:sp>
    </p:spTree>
  </p:cSld>
  <p:clrMapOvr>
    <a:masterClrMapping/>
  </p:clrMapOvr>
  <mc:AlternateContent xmlns:mc="http://schemas.openxmlformats.org/markup-compatibility/2006">
    <mc:Choice xmlns:p14="http://schemas.microsoft.com/office/powerpoint/2010/main" xmlns="" Requires="p14">
      <p:transition spd="slow" p14:dur="2000">
        <p:wipe/>
      </p:transition>
    </mc:Choice>
    <mc:Fallback>
      <p:transition spd="slow">
        <p:wip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pPr lvl="0"/>
            <a:r>
              <a:rPr b="1" smtClean="0"/>
              <a:t>3. Kurutarak Muhafaza</a:t>
            </a:r>
            <a:r>
              <a:rPr smtClean="0"/>
              <a:t/>
            </a:r>
            <a:br>
              <a:rPr smtClean="0"/>
            </a:br>
            <a:endParaRPr lang="tr-TR" dirty="0"/>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just"/>
            <a:r>
              <a:rPr sz="2800" b="1" smtClean="0"/>
              <a:t>Bütün canlılar gibi mikroorganizmalarında metabolizmaları için suya kesinlikle </a:t>
            </a:r>
            <a:r>
              <a:rPr sz="2800" smtClean="0"/>
              <a:t/>
            </a:r>
            <a:br>
              <a:rPr sz="2800" smtClean="0"/>
            </a:br>
            <a:r>
              <a:rPr sz="2800" b="1" smtClean="0"/>
              <a:t>ihtiyaçları bulunmaktadır. Buna göre ortam su açısından mikroorganizmalar için elverişsiz bir duruma getirilirse, diğer tüm faktörler yeterli olsa bile mikroorganizmalar çalışmazlar ve gıdaların mikrobiyolojik yollarla bozulmaları önlenir. </a:t>
            </a:r>
            <a:endParaRPr lang="tr-TR" sz="2800" dirty="0"/>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just"/>
            <a:r>
              <a:rPr sz="3200" b="1" smtClean="0"/>
              <a:t>Ayrıca su bulunduğu yerde her hangi bir şekilde bağlanmak suretiyle örneğin gıdaya tuz veya şeker ilavesiyle de mikroorganizmalar için yararlanılamaz bir duruma getirilebilmektedir</a:t>
            </a:r>
            <a:endParaRPr lang="tr-TR" sz="3200" dirty="0"/>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2077200"/>
            <a:ext cx="7715304" cy="2494808"/>
          </a:xfrm>
        </p:spPr>
        <p:txBody>
          <a:bodyPr>
            <a:noAutofit/>
          </a:bodyPr>
          <a:lstStyle/>
          <a:p>
            <a:pPr algn="just"/>
            <a:r>
              <a:rPr sz="3200" b="1" smtClean="0"/>
              <a:t>Kurutularak gıdaların muhafaza edilmesinde su aktivitesi (denge nemi) önemli olmaktadır. Buna göre her gıda maddesi içerdiği su oranına göre belli bir su aktivitesi değeri göstermektedir. Ürünün dayanıklılığın devamı için su aktivitesinin daima belli bir düzeyin altında kalması gerekmektedir. Su aktivitesi 0,75-0,90 arasında değişmektedir</a:t>
            </a:r>
            <a:r>
              <a:rPr sz="3200" smtClean="0"/>
              <a:t/>
            </a:r>
            <a:br>
              <a:rPr sz="3200" smtClean="0"/>
            </a:br>
            <a:endParaRPr lang="tr-TR" sz="3200" dirty="0"/>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077200"/>
            <a:ext cx="7929618" cy="2780560"/>
          </a:xfrm>
        </p:spPr>
        <p:txBody>
          <a:bodyPr>
            <a:noAutofit/>
          </a:bodyPr>
          <a:lstStyle/>
          <a:p>
            <a:pPr algn="just"/>
            <a:r>
              <a:rPr sz="2400" b="1" smtClean="0"/>
              <a:t>Su aktivitesi (aw); gıdanın içerdiği suyun buhar basıncının (P), aynı sıcaklıktaki saf suyun buhar basıncına (Po) oranı olup, denge ortamındaki havanın bağıl neminin 100’de oranına eşittir. aw değeri 0-1   arasında olup, genellikle bakteriler daha yüksek 0.91, mayalar ve küfler daha düşük 0.80 aw değerleri gösterirler. </a:t>
            </a:r>
            <a:endParaRPr lang="tr-TR" sz="2400" dirty="0"/>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just"/>
            <a:r>
              <a:rPr sz="3200" b="1" smtClean="0"/>
              <a:t>Bağıl nem ihtiyaçları ise özellikle yüzey enfeksiyonlarında önem taşır. Bakteriler en yüksek nem ihtiyacındaki mikroorganizmalar olup, optimal bağıl nem gereksinimleri %92’dir. Mayalar %90, küfler ise %85-90’dır.</a:t>
            </a:r>
            <a:r>
              <a:rPr sz="3200" smtClean="0"/>
              <a:t/>
            </a:r>
            <a:br>
              <a:rPr sz="3200" smtClean="0"/>
            </a:br>
            <a:endParaRPr lang="tr-TR" sz="3200" dirty="0"/>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lvl="0"/>
            <a:r>
              <a:rPr b="1" smtClean="0"/>
              <a:t>4. Asitlerle Muhafaza</a:t>
            </a:r>
            <a:r>
              <a:rPr smtClean="0"/>
              <a:t/>
            </a:r>
            <a:br>
              <a:rPr smtClean="0"/>
            </a:br>
            <a:endParaRPr lang="tr-TR" dirty="0"/>
          </a:p>
        </p:txBody>
      </p:sp>
    </p:spTree>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idx="1"/>
          </p:nvPr>
        </p:nvSpPr>
        <p:spPr/>
        <p:txBody>
          <a:bodyPr>
            <a:normAutofit/>
          </a:bodyPr>
          <a:lstStyle/>
          <a:p>
            <a:pPr algn="just"/>
            <a:r>
              <a:rPr b="1" smtClean="0"/>
              <a:t>Bu yönteme en yaygın örnek, birçok meyve ve sebzeden üretilen turşulardır. Bu gıdalara belli oranlarda  ilave edilen mutfak tuzu (%4-6), bu gıdalarda laktik asit fermentasyonuna olanak sağlar. </a:t>
            </a:r>
            <a:endParaRPr smtClean="0"/>
          </a:p>
          <a:p>
            <a:pPr algn="just"/>
            <a:endParaRPr lang="tr-TR"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b="1" smtClean="0"/>
              <a:t>Bu şekilde meydana gelen laktik asit, ortamın pH derecesinin düşmesine ve bu yolla birçok mikroorganizmanın faaliyetinin durmasına neden olur. Laktik asit belli bir konsantrasyona erişince, bizzat laktik asit bakterilerinin faaliyeti de durur.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b="1" smtClean="0"/>
              <a:t>Bu sırada aynı zamanda her gıdanın yapısında doğal olarak bulunan çeşitli enzimlerin faaliyeti de devam eder. Bütün bunların sonucunda gıdalarda köklü kimyasal ve fiziksel değişmeler belirir ve böylece gıdalar insanlar tarafından tüketilemeyecek bir nitelige bürünebilir. Bu oluşuma bozulma adı verilmektedir.</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smtClean="0"/>
              <a:t>5. Gaz Atmosferinde Muhafaza</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2571736" y="2428868"/>
            <a:ext cx="6038865" cy="3052319"/>
          </a:xfrm>
        </p:spPr>
        <p:txBody>
          <a:bodyPr>
            <a:noAutofit/>
          </a:bodyPr>
          <a:lstStyle/>
          <a:p>
            <a:pPr algn="just"/>
            <a:r>
              <a:rPr sz="2800" b="1" smtClean="0"/>
              <a:t>Birçok mikroorganizmanın, faaliyeti için oksijene ihtiyaç bulunduğundan ortam atmosferindeki oksijenin uzaklaştırılması (vakum uygulanması, azot atmosferi uygulanması mikroorganizmaların gelişmesini engellemektedir. </a:t>
            </a:r>
            <a:endParaRPr sz="2800" smtClean="0"/>
          </a:p>
          <a:p>
            <a:pPr algn="just"/>
            <a:r>
              <a:rPr sz="2800" b="1" smtClean="0"/>
              <a:t> </a:t>
            </a:r>
            <a:endParaRPr sz="2800" smtClean="0"/>
          </a:p>
          <a:p>
            <a:pPr algn="just"/>
            <a:endParaRPr lang="tr-TR"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071802" y="2285992"/>
            <a:ext cx="5538799" cy="3195195"/>
          </a:xfrm>
        </p:spPr>
        <p:txBody>
          <a:bodyPr>
            <a:noAutofit/>
          </a:bodyPr>
          <a:lstStyle/>
          <a:p>
            <a:pPr algn="just"/>
            <a:r>
              <a:rPr sz="2800" b="1" smtClean="0"/>
              <a:t>Ancak bir çok bakteri ve bazı küfler, çok az miktarda oksijen içeren atmosferde dahi çoğalabildiklerinden bu yolla dayandırılmanın başlıbaşına bir muhafaza yöntemi olarak herhangi bir garantisi yoktur. Ancak diğer metodlar ile kombine edilebilir.</a:t>
            </a:r>
            <a:endParaRPr lang="tr-T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b="1" smtClean="0"/>
              <a:t>Çeşitli muhafaza yöntemlerinde, mikrobiyolojik bozulmalara neden olan mikroorganizmalar ya öldürülmek suretiyle etkisiz hale getirilir veya canlı kalsalar bile, ortamda çoğalma ve faaliyetlerini önleyecek koşullar yaratılır.</a:t>
            </a:r>
            <a:endParaRPr smtClean="0"/>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b="1" smtClean="0"/>
              <a:t>Gıdaların dayanıklı hale getirilmelerinde asıl amaç bozulma olgusunun önlenmesi olmakla birlikte bu arada onun besleme değeri, renk, aroma ve fiziksel yapısına ilişkin duyusal özelliklerinde en az düzeyde etkilenmesi esastır.</a:t>
            </a:r>
            <a:endParaRPr smtClean="0"/>
          </a:p>
          <a:p>
            <a:pPr algn="just"/>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pPr lvl="0"/>
            <a:r>
              <a:rPr smtClean="0"/>
              <a:t>1. Isıl Uygulama İle Muhafaza</a:t>
            </a:r>
            <a:br>
              <a:rPr smtClean="0"/>
            </a:br>
            <a:endParaRPr lang="tr-TR" dirty="0"/>
          </a:p>
        </p:txBody>
      </p:sp>
    </p:spTree>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idx="1"/>
          </p:nvPr>
        </p:nvSpPr>
        <p:spPr/>
        <p:txBody>
          <a:bodyPr/>
          <a:lstStyle/>
          <a:p>
            <a:pPr algn="just"/>
            <a:r>
              <a:rPr b="1" smtClean="0"/>
              <a:t>Bu yöntemde;hava almayacak nitelikte, “hermetikli” olarak kapatılmış kaplarda bulunan gıdalardaki mikroorganizmaların yüksek sıcaklık derecelerinde öldürülmeleri temel ilkedir.</a:t>
            </a:r>
            <a:endParaRPr smtClean="0"/>
          </a:p>
          <a:p>
            <a:pPr algn="just"/>
            <a:endParaRPr lang="tr-TR"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b="1" smtClean="0"/>
              <a:t>Mikroorganizmaların ısıya dirençleri, içinde bulundukları ortamın pH değeriyle yakından ilgili bulunduğundan gıdaların ısıl yolla muhafazasında gıda maddelerinin pH değeri önemli kriter olarak ortaya çıkmaktadır.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b="1" smtClean="0"/>
              <a:t>Gerçekten birkaç tür dışında bakteriler, ısıya karşı en fazla direnci pH=7 dolaylarında yani nötral ortamda göstermektedir. Ortamın pH değeri düştükçe mikroorganizmaların ısıya dirençleri azalmaktadır.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905</Words>
  <Application>Microsoft Office PowerPoint</Application>
  <PresentationFormat>Ekran Gösterisi (4:3)</PresentationFormat>
  <Paragraphs>35</Paragraphs>
  <Slides>32</Slides>
  <Notes>0</Notes>
  <HiddenSlides>0</HiddenSlides>
  <MMClips>0</MMClips>
  <ScaleCrop>false</ScaleCrop>
  <HeadingPairs>
    <vt:vector size="4" baseType="variant">
      <vt:variant>
        <vt:lpstr>Tema</vt:lpstr>
      </vt:variant>
      <vt:variant>
        <vt:i4>1</vt:i4>
      </vt:variant>
      <vt:variant>
        <vt:lpstr>Slayt Başlıkları</vt:lpstr>
      </vt:variant>
      <vt:variant>
        <vt:i4>32</vt:i4>
      </vt:variant>
    </vt:vector>
  </HeadingPairs>
  <TitlesOfParts>
    <vt:vector size="33" baseType="lpstr">
      <vt:lpstr>Ofis Teması</vt:lpstr>
      <vt:lpstr>GIDA MUHAFAZA YÖNTEMLERİ</vt:lpstr>
      <vt:lpstr>Slayt 2</vt:lpstr>
      <vt:lpstr>Slayt 3</vt:lpstr>
      <vt:lpstr>Slayt 4</vt:lpstr>
      <vt:lpstr>Slayt 5</vt:lpstr>
      <vt:lpstr>1. Isıl Uygulama İle Muhafaza </vt:lpstr>
      <vt:lpstr>Slayt 7</vt:lpstr>
      <vt:lpstr>Slayt 8</vt:lpstr>
      <vt:lpstr>Slayt 9</vt:lpstr>
      <vt:lpstr>Slayt 10</vt:lpstr>
      <vt:lpstr>Slayt 11</vt:lpstr>
      <vt:lpstr>Slayt 12</vt:lpstr>
      <vt:lpstr>2. Dondurarak Muhafaza </vt:lpstr>
      <vt:lpstr>Slayt 14</vt:lpstr>
      <vt:lpstr>Slayt 15</vt:lpstr>
      <vt:lpstr>Slayt 16</vt:lpstr>
      <vt:lpstr>Slayt 17</vt:lpstr>
      <vt:lpstr>Slayt 18</vt:lpstr>
      <vt:lpstr>Slayt 19</vt:lpstr>
      <vt:lpstr>Slayt 20</vt:lpstr>
      <vt:lpstr>3. Kurutarak Muhafaza </vt:lpstr>
      <vt:lpstr>Bütün canlılar gibi mikroorganizmalarında metabolizmaları için suya kesinlikle  ihtiyaçları bulunmaktadır. Buna göre ortam su açısından mikroorganizmalar için elverişsiz bir duruma getirilirse, diğer tüm faktörler yeterli olsa bile mikroorganizmalar çalışmazlar ve gıdaların mikrobiyolojik yollarla bozulmaları önlenir. </vt:lpstr>
      <vt:lpstr>Ayrıca su bulunduğu yerde her hangi bir şekilde bağlanmak suretiyle örneğin gıdaya tuz veya şeker ilavesiyle de mikroorganizmalar için yararlanılamaz bir duruma getirilebilmektedir</vt:lpstr>
      <vt:lpstr>Kurutularak gıdaların muhafaza edilmesinde su aktivitesi (denge nemi) önemli olmaktadır. Buna göre her gıda maddesi içerdiği su oranına göre belli bir su aktivitesi değeri göstermektedir. Ürünün dayanıklılığın devamı için su aktivitesinin daima belli bir düzeyin altında kalması gerekmektedir. Su aktivitesi 0,75-0,90 arasında değişmektedir </vt:lpstr>
      <vt:lpstr>Su aktivitesi (aw); gıdanın içerdiği suyun buhar basıncının (P), aynı sıcaklıktaki saf suyun buhar basıncına (Po) oranı olup, denge ortamındaki havanın bağıl neminin 100’de oranına eşittir. aw değeri 0-1   arasında olup, genellikle bakteriler daha yüksek 0.91, mayalar ve küfler daha düşük 0.80 aw değerleri gösterirler. </vt:lpstr>
      <vt:lpstr>Bağıl nem ihtiyaçları ise özellikle yüzey enfeksiyonlarında önem taşır. Bakteriler en yüksek nem ihtiyacındaki mikroorganizmalar olup, optimal bağıl nem gereksinimleri %92’dir. Mayalar %90, küfler ise %85-90’dır. </vt:lpstr>
      <vt:lpstr>4. Asitlerle Muhafaza </vt:lpstr>
      <vt:lpstr>Slayt 28</vt:lpstr>
      <vt:lpstr>Slayt 29</vt:lpstr>
      <vt:lpstr>5. Gaz Atmosferinde Muhafaza</vt:lpstr>
      <vt:lpstr>Slayt 31</vt:lpstr>
      <vt:lpstr>Slayt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GIDA MUHAFAZA YÖNTEMLERİ</dc:title>
  <dc:creator>pinar</dc:creator>
  <cp:lastModifiedBy>pinar</cp:lastModifiedBy>
  <cp:revision>1</cp:revision>
  <dcterms:created xsi:type="dcterms:W3CDTF">2018-10-16T08:08:53Z</dcterms:created>
  <dcterms:modified xsi:type="dcterms:W3CDTF">2018-10-16T08:09:22Z</dcterms:modified>
</cp:coreProperties>
</file>