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3"/>
  </p:notesMasterIdLst>
  <p:sldIdLst>
    <p:sldId id="445" r:id="rId2"/>
    <p:sldId id="483" r:id="rId3"/>
    <p:sldId id="468" r:id="rId4"/>
    <p:sldId id="507" r:id="rId5"/>
    <p:sldId id="521" r:id="rId6"/>
    <p:sldId id="504" r:id="rId7"/>
    <p:sldId id="518" r:id="rId8"/>
    <p:sldId id="520" r:id="rId9"/>
    <p:sldId id="517" r:id="rId10"/>
    <p:sldId id="535" r:id="rId11"/>
    <p:sldId id="525" r:id="rId12"/>
    <p:sldId id="526" r:id="rId13"/>
    <p:sldId id="527" r:id="rId14"/>
    <p:sldId id="509" r:id="rId15"/>
    <p:sldId id="508" r:id="rId16"/>
    <p:sldId id="533" r:id="rId17"/>
    <p:sldId id="532" r:id="rId18"/>
    <p:sldId id="534" r:id="rId19"/>
    <p:sldId id="523" r:id="rId20"/>
    <p:sldId id="524" r:id="rId21"/>
    <p:sldId id="479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3207E7"/>
    <a:srgbClr val="573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492753623188406E-2"/>
          <c:y val="8.7559274871315443E-2"/>
          <c:w val="0.97342995169082125"/>
          <c:h val="0.85855109393938145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DF31-4C22-A0EA-60F85B98B4B7}"/>
              </c:ext>
            </c:extLst>
          </c:dPt>
          <c:dPt>
            <c:idx val="1"/>
            <c:bubble3D val="0"/>
            <c:explosion val="5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F18-41E2-A145-C8DA85BA1BC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18-41E2-A145-C8DA85BA1B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Sayfa1!$A$2:$A$5</c:f>
              <c:strCache>
                <c:ptCount val="3"/>
                <c:pt idx="0">
                  <c:v>Sporadik</c:v>
                </c:pt>
                <c:pt idx="1">
                  <c:v>Ailesel</c:v>
                </c:pt>
                <c:pt idx="2">
                  <c:v>Kalıtımsal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70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8-41E2-A145-C8DA85BA1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FFC000"/>
            </a:solidFill>
          </c:spPr>
          <c:explosion val="1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A5-46AA-BADB-58977BBAFC2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A5-46AA-BADB-58977BBAFC20}"/>
              </c:ext>
            </c:extLst>
          </c:dPt>
          <c:cat>
            <c:strRef>
              <c:f>Sayfa1!$A$2:$A$3</c:f>
              <c:strCache>
                <c:ptCount val="2"/>
                <c:pt idx="0">
                  <c:v>Rektum</c:v>
                </c:pt>
                <c:pt idx="1">
                  <c:v>Kolon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A-4731-B62D-AC38B7493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Kadın</c:v>
                </c:pt>
              </c:strCache>
            </c:strRef>
          </c:tx>
          <c:explosion val="26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55-47BA-9C93-823BF583E90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52-40CA-9913-A36D629C127F}"/>
              </c:ext>
            </c:extLst>
          </c:dPt>
          <c:cat>
            <c:strRef>
              <c:f>Sayfa1!$A$2:$A$3</c:f>
              <c:strCache>
                <c:ptCount val="2"/>
                <c:pt idx="0">
                  <c:v>Rektum</c:v>
                </c:pt>
                <c:pt idx="1">
                  <c:v>Kolon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5-47BA-9C93-823BF583E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Oranlar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8-4371-AF6D-8A7FBE26F54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88-4371-AF6D-8A7FBE26F54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88-4371-AF6D-8A7FBE26F54A}"/>
              </c:ext>
            </c:extLst>
          </c:dPt>
          <c:cat>
            <c:strRef>
              <c:f>Sayfa1!$A$2:$A$4</c:f>
              <c:strCache>
                <c:ptCount val="3"/>
                <c:pt idx="0">
                  <c:v>Evre 0,I,II</c:v>
                </c:pt>
                <c:pt idx="1">
                  <c:v>Evre III</c:v>
                </c:pt>
                <c:pt idx="2">
                  <c:v>Evre IV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43.6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2-4D5D-8005-1DB55BBB0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0.30011</cdr:x>
      <cdr:y>0.19303</cdr:y>
    </cdr:from>
    <cdr:to>
      <cdr:x>0.38707</cdr:x>
      <cdr:y>0.40317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155830" y="8399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2400" dirty="0" smtClean="0"/>
            <a:t>Ailesel</a:t>
          </a:r>
        </a:p>
        <a:p xmlns:a="http://schemas.openxmlformats.org/drawingml/2006/main">
          <a:r>
            <a:rPr lang="tr-TR" sz="2400" dirty="0" smtClean="0"/>
            <a:t>% 20-25</a:t>
          </a:r>
          <a:endParaRPr lang="tr-TR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0.29839</cdr:x>
      <cdr:y>0.52241</cdr:y>
    </cdr:from>
    <cdr:to>
      <cdr:x>0.47047</cdr:x>
      <cdr:y>0.79286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585612" y="17662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2400" dirty="0" smtClean="0">
              <a:solidFill>
                <a:schemeClr val="tx1"/>
              </a:solidFill>
            </a:rPr>
            <a:t>Kolon</a:t>
          </a:r>
        </a:p>
        <a:p xmlns:a="http://schemas.openxmlformats.org/drawingml/2006/main">
          <a:r>
            <a:rPr lang="tr-TR" sz="2400" dirty="0" smtClean="0">
              <a:solidFill>
                <a:schemeClr val="tx1"/>
              </a:solidFill>
            </a:rPr>
            <a:t>% 68</a:t>
          </a:r>
          <a:endParaRPr lang="tr-TR" sz="24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0.5412</cdr:x>
      <cdr:y>0.41525</cdr:y>
    </cdr:from>
    <cdr:to>
      <cdr:x>0.6912</cdr:x>
      <cdr:y>0.52381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299145" y="1687572"/>
          <a:ext cx="914400" cy="441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2400" dirty="0" smtClean="0"/>
            <a:t>% 33.3</a:t>
          </a:r>
          <a:endParaRPr lang="tr-TR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427C-CC01-4426-A550-536C2E9EB506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1A9C1-FC1F-4CDA-8F66-C835D6DDC9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50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808F-55E9-40CF-8B93-177057358715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7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14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12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54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744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53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61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4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8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72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4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53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23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AE15-A63A-49F6-8359-0354EB9F655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FA13-310A-439F-834F-75811F1DD010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95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Riihim%26#x000e4;ki M[Author]&amp;cauthor=true&amp;cauthor_uid=2741675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4945942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health-data-en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hsgm.saglik.gov.tr/tr/kanser-istatistikleri/yillar/2014-yili-turkiye-kanser-istatistikleri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98119" y="750299"/>
            <a:ext cx="9144000" cy="2387600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Kolon Kanseri</a:t>
            </a:r>
            <a:br>
              <a:rPr lang="tr-TR" sz="3200" dirty="0">
                <a:latin typeface="+mn-lt"/>
              </a:rPr>
            </a:br>
            <a:r>
              <a:rPr lang="tr-TR" sz="3600" dirty="0">
                <a:latin typeface="+mn-lt"/>
              </a:rPr>
              <a:t> </a:t>
            </a:r>
            <a:r>
              <a:rPr lang="tr-TR" sz="2800" dirty="0">
                <a:latin typeface="+mn-lt"/>
              </a:rPr>
              <a:t>Epidemiyoloji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2722415" y="4119269"/>
            <a:ext cx="6858000" cy="1655762"/>
          </a:xfrm>
        </p:spPr>
        <p:txBody>
          <a:bodyPr/>
          <a:lstStyle/>
          <a:p>
            <a:r>
              <a:rPr lang="tr-TR" dirty="0">
                <a:solidFill>
                  <a:srgbClr val="960000"/>
                </a:solidFill>
              </a:rPr>
              <a:t> </a:t>
            </a:r>
            <a:r>
              <a:rPr lang="tr-TR" dirty="0" smtClean="0">
                <a:solidFill>
                  <a:srgbClr val="960000"/>
                </a:solidFill>
              </a:rPr>
              <a:t>         Dr. M. Ayhan Kuzu, </a:t>
            </a:r>
            <a:r>
              <a:rPr lang="tr-TR" dirty="0" err="1" smtClean="0">
                <a:solidFill>
                  <a:srgbClr val="960000"/>
                </a:solidFill>
              </a:rPr>
              <a:t>Ph.D</a:t>
            </a:r>
            <a:r>
              <a:rPr lang="tr-TR" dirty="0" smtClean="0">
                <a:solidFill>
                  <a:srgbClr val="960000"/>
                </a:solidFill>
              </a:rPr>
              <a:t>.</a:t>
            </a:r>
            <a:endParaRPr lang="tr-TR" dirty="0">
              <a:solidFill>
                <a:srgbClr val="96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2" r="271"/>
          <a:stretch/>
        </p:blipFill>
        <p:spPr>
          <a:xfrm>
            <a:off x="2928570" y="4544129"/>
            <a:ext cx="6334859" cy="15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9022" y="599402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+mn-lt"/>
              </a:rPr>
              <a:t>Kolorektal</a:t>
            </a:r>
            <a:r>
              <a:rPr lang="tr-TR" sz="2800" dirty="0" smtClean="0">
                <a:latin typeface="+mn-lt"/>
              </a:rPr>
              <a:t> kanser gelişimi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770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6251275" y="3441939"/>
            <a:ext cx="1270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Sporadik</a:t>
            </a:r>
            <a:endParaRPr lang="tr-TR" sz="2400" dirty="0" smtClean="0"/>
          </a:p>
          <a:p>
            <a:r>
              <a:rPr lang="tr-TR" sz="2400" dirty="0" smtClean="0"/>
              <a:t>% 65-70</a:t>
            </a:r>
            <a:endParaRPr lang="tr-TR" sz="2400" dirty="0"/>
          </a:p>
        </p:txBody>
      </p:sp>
      <p:cxnSp>
        <p:nvCxnSpPr>
          <p:cNvPr id="12" name="Düz Bağlayıcı 11"/>
          <p:cNvCxnSpPr/>
          <p:nvPr/>
        </p:nvCxnSpPr>
        <p:spPr>
          <a:xfrm flipV="1">
            <a:off x="5681935" y="2070340"/>
            <a:ext cx="11499" cy="42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"/>
          <p:cNvSpPr txBox="1"/>
          <p:nvPr/>
        </p:nvSpPr>
        <p:spPr>
          <a:xfrm>
            <a:off x="4940063" y="164592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Kalıtımsal </a:t>
            </a:r>
            <a:r>
              <a:rPr lang="tr-TR" sz="2400" dirty="0" smtClean="0"/>
              <a:t>% 5</a:t>
            </a:r>
            <a:endParaRPr lang="tr-TR" sz="2400" dirty="0"/>
          </a:p>
        </p:txBody>
      </p:sp>
      <p:sp>
        <p:nvSpPr>
          <p:cNvPr id="16" name="Dikdörtgen 15"/>
          <p:cNvSpPr/>
          <p:nvPr/>
        </p:nvSpPr>
        <p:spPr>
          <a:xfrm>
            <a:off x="7151298" y="5796951"/>
            <a:ext cx="276045" cy="29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85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152649" y="589414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dirty="0" err="1">
                <a:latin typeface="+mn-lt"/>
              </a:rPr>
              <a:t>Kolorektal</a:t>
            </a:r>
            <a:r>
              <a:rPr lang="tr-TR" sz="2800" dirty="0">
                <a:latin typeface="+mn-lt"/>
              </a:rPr>
              <a:t> Kanser Dağılımı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666" y="1825625"/>
            <a:ext cx="3812667" cy="435133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276491" y="2191109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%70 Kolon kanseri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971019" y="5362748"/>
            <a:ext cx="20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%30 Rektum kanseri</a:t>
            </a:r>
          </a:p>
        </p:txBody>
      </p:sp>
    </p:spTree>
    <p:extLst>
      <p:ext uri="{BB962C8B-B14F-4D97-AF65-F5344CB8AC3E}">
        <p14:creationId xmlns:p14="http://schemas.microsoft.com/office/powerpoint/2010/main" val="1737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38606" y="576469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dirty="0" err="1">
                <a:latin typeface="+mn-lt"/>
              </a:rPr>
              <a:t>Kolorektal</a:t>
            </a:r>
            <a:r>
              <a:rPr lang="tr-TR" sz="2800" dirty="0">
                <a:latin typeface="+mn-lt"/>
              </a:rPr>
              <a:t> Kanser Dağılımı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9270"/>
              </p:ext>
            </p:extLst>
          </p:nvPr>
        </p:nvGraphicFramePr>
        <p:xfrm>
          <a:off x="1394606" y="2115158"/>
          <a:ext cx="5313871" cy="338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3618729" y="2034294"/>
            <a:ext cx="8656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400" dirty="0"/>
              <a:t>Erkek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199355" y="3260787"/>
            <a:ext cx="99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/>
              <a:t>Rektum</a:t>
            </a:r>
          </a:p>
          <a:p>
            <a:pPr algn="ctr"/>
            <a:r>
              <a:rPr lang="tr-TR" sz="2000" dirty="0"/>
              <a:t>% 32</a:t>
            </a:r>
          </a:p>
        </p:txBody>
      </p:sp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2405760371"/>
              </p:ext>
            </p:extLst>
          </p:nvPr>
        </p:nvGraphicFramePr>
        <p:xfrm>
          <a:off x="4870607" y="1903060"/>
          <a:ext cx="6247023" cy="380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7960373" y="3260787"/>
            <a:ext cx="99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/>
              <a:t>Rektum</a:t>
            </a:r>
          </a:p>
          <a:p>
            <a:pPr algn="ctr"/>
            <a:r>
              <a:rPr lang="tr-TR" sz="2000" dirty="0"/>
              <a:t>% 31</a:t>
            </a:r>
          </a:p>
        </p:txBody>
      </p:sp>
      <p:sp>
        <p:nvSpPr>
          <p:cNvPr id="16" name="Metin kutusu 1"/>
          <p:cNvSpPr txBox="1"/>
          <p:nvPr/>
        </p:nvSpPr>
        <p:spPr>
          <a:xfrm>
            <a:off x="6870065" y="4003889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Kolon</a:t>
            </a:r>
          </a:p>
          <a:p>
            <a:r>
              <a:rPr lang="tr-TR" sz="2400" dirty="0"/>
              <a:t>% 69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546430" y="2032785"/>
            <a:ext cx="8816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400" dirty="0"/>
              <a:t>Kadın</a:t>
            </a:r>
          </a:p>
        </p:txBody>
      </p:sp>
    </p:spTree>
    <p:extLst>
      <p:ext uri="{BB962C8B-B14F-4D97-AF65-F5344CB8AC3E}">
        <p14:creationId xmlns:p14="http://schemas.microsoft.com/office/powerpoint/2010/main" val="8637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52650" y="544029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dirty="0" err="1">
                <a:latin typeface="+mn-lt"/>
              </a:rPr>
              <a:t>Kolorektal</a:t>
            </a:r>
            <a:r>
              <a:rPr lang="tr-TR" sz="2800" dirty="0">
                <a:latin typeface="+mn-lt"/>
              </a:rPr>
              <a:t> Kanser Dağılımı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1456" r="4213"/>
          <a:stretch/>
        </p:blipFill>
        <p:spPr>
          <a:xfrm>
            <a:off x="2490537" y="1888958"/>
            <a:ext cx="7146758" cy="4288004"/>
          </a:xfrm>
        </p:spPr>
      </p:pic>
      <p:sp>
        <p:nvSpPr>
          <p:cNvPr id="6" name="Metin kutusu 5"/>
          <p:cNvSpPr txBox="1"/>
          <p:nvPr/>
        </p:nvSpPr>
        <p:spPr>
          <a:xfrm>
            <a:off x="3472071" y="5367129"/>
            <a:ext cx="150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Appendiks</a:t>
            </a:r>
            <a:r>
              <a:rPr lang="tr-TR" sz="1600" dirty="0"/>
              <a:t> %1.5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117264" y="4535022"/>
            <a:ext cx="1159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Çekum</a:t>
            </a:r>
            <a:r>
              <a:rPr lang="tr-TR" sz="1600" dirty="0"/>
              <a:t> %15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140771" y="3266659"/>
            <a:ext cx="1033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Çıkan</a:t>
            </a:r>
          </a:p>
          <a:p>
            <a:r>
              <a:rPr lang="tr-TR" sz="1600" dirty="0"/>
              <a:t>kolon  % 8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124207" y="2037523"/>
            <a:ext cx="1217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Hepatik</a:t>
            </a:r>
            <a:r>
              <a:rPr lang="tr-TR" sz="1600" dirty="0"/>
              <a:t> </a:t>
            </a:r>
          </a:p>
          <a:p>
            <a:r>
              <a:rPr lang="tr-TR" sz="1600" dirty="0" err="1"/>
              <a:t>Fleksura</a:t>
            </a:r>
            <a:r>
              <a:rPr lang="tr-TR" sz="1600" dirty="0"/>
              <a:t> % 3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172154" y="2178084"/>
            <a:ext cx="1732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Tranvers</a:t>
            </a:r>
            <a:r>
              <a:rPr lang="tr-TR" sz="1600" dirty="0"/>
              <a:t> kolon % 5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699510" y="2090524"/>
            <a:ext cx="1217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Splenik</a:t>
            </a:r>
            <a:r>
              <a:rPr lang="tr-TR" sz="1600" dirty="0"/>
              <a:t> </a:t>
            </a:r>
          </a:p>
          <a:p>
            <a:r>
              <a:rPr lang="tr-TR" sz="1600" dirty="0" err="1"/>
              <a:t>Fleksura</a:t>
            </a:r>
            <a:r>
              <a:rPr lang="tr-TR" sz="1600" dirty="0"/>
              <a:t> % 2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7686257" y="3041373"/>
            <a:ext cx="1033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İnen</a:t>
            </a:r>
          </a:p>
          <a:p>
            <a:r>
              <a:rPr lang="tr-TR" sz="1600" dirty="0"/>
              <a:t>kolon  % 3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7665677" y="4064961"/>
            <a:ext cx="1091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Sigmoid </a:t>
            </a:r>
          </a:p>
          <a:p>
            <a:r>
              <a:rPr lang="tr-TR" sz="1600" dirty="0"/>
              <a:t>kolon % 21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893734" y="4803762"/>
            <a:ext cx="195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Rekto</a:t>
            </a:r>
            <a:r>
              <a:rPr lang="tr-TR" sz="1600" dirty="0"/>
              <a:t> sigmoid % 6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334542" y="5377068"/>
            <a:ext cx="1276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Rektum % 29</a:t>
            </a:r>
          </a:p>
        </p:txBody>
      </p:sp>
    </p:spTree>
    <p:extLst>
      <p:ext uri="{BB962C8B-B14F-4D97-AF65-F5344CB8AC3E}">
        <p14:creationId xmlns:p14="http://schemas.microsoft.com/office/powerpoint/2010/main" val="1566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3254" y="979488"/>
            <a:ext cx="7886700" cy="1325563"/>
          </a:xfrm>
        </p:spPr>
        <p:txBody>
          <a:bodyPr>
            <a:noAutofit/>
          </a:bodyPr>
          <a:lstStyle/>
          <a:p>
            <a:r>
              <a:rPr lang="tr-TR" sz="2800" dirty="0" err="1">
                <a:latin typeface="+mn-lt"/>
              </a:rPr>
              <a:t>Kolorektal</a:t>
            </a:r>
            <a:r>
              <a:rPr lang="tr-TR" sz="2800" dirty="0">
                <a:latin typeface="+mn-lt"/>
              </a:rPr>
              <a:t> kanser </a:t>
            </a:r>
            <a:br>
              <a:rPr lang="tr-TR" sz="2800" dirty="0">
                <a:latin typeface="+mn-lt"/>
              </a:rPr>
            </a:br>
            <a:r>
              <a:rPr lang="tr-TR" sz="2400" dirty="0">
                <a:latin typeface="+mn-lt"/>
              </a:rPr>
              <a:t>Tanıdaki evreler – </a:t>
            </a:r>
            <a:r>
              <a:rPr lang="tr-TR" sz="2000" dirty="0">
                <a:latin typeface="+mn-lt"/>
              </a:rPr>
              <a:t>Türkiye Birleşik Veri Tabanı, 2015</a:t>
            </a:r>
            <a:r>
              <a:rPr lang="tr-TR" sz="2800" dirty="0">
                <a:latin typeface="+mn-lt"/>
              </a:rPr>
              <a:t/>
            </a:r>
            <a:br>
              <a:rPr lang="tr-TR" sz="2800" dirty="0">
                <a:latin typeface="+mn-lt"/>
              </a:rPr>
            </a:br>
            <a:endParaRPr lang="tr-TR" sz="2800" dirty="0"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61" y="5100961"/>
            <a:ext cx="958250" cy="109868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438717" y="3566460"/>
            <a:ext cx="1367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Evre 0, I &amp;II</a:t>
            </a:r>
          </a:p>
        </p:txBody>
      </p:sp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1603135066"/>
              </p:ext>
            </p:extLst>
          </p:nvPr>
        </p:nvGraphicFramePr>
        <p:xfrm>
          <a:off x="2710591" y="20407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Metin kutusu 1"/>
          <p:cNvSpPr txBox="1"/>
          <p:nvPr/>
        </p:nvSpPr>
        <p:spPr>
          <a:xfrm>
            <a:off x="5017702" y="4554116"/>
            <a:ext cx="914400" cy="4412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/>
              <a:t>% 43.6</a:t>
            </a:r>
          </a:p>
        </p:txBody>
      </p:sp>
      <p:sp>
        <p:nvSpPr>
          <p:cNvPr id="17" name="Metin kutusu 1"/>
          <p:cNvSpPr txBox="1"/>
          <p:nvPr/>
        </p:nvSpPr>
        <p:spPr>
          <a:xfrm>
            <a:off x="4577752" y="3208398"/>
            <a:ext cx="914400" cy="4412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/>
              <a:t>% 23.0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348382" y="4489028"/>
            <a:ext cx="8837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Evre III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3520477" y="2606620"/>
            <a:ext cx="901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Evre IV</a:t>
            </a:r>
          </a:p>
        </p:txBody>
      </p:sp>
    </p:spTree>
    <p:extLst>
      <p:ext uri="{BB962C8B-B14F-4D97-AF65-F5344CB8AC3E}">
        <p14:creationId xmlns:p14="http://schemas.microsoft.com/office/powerpoint/2010/main" val="23085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64" y="6059144"/>
            <a:ext cx="961963" cy="4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2023254" y="9794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dirty="0" err="1">
                <a:latin typeface="+mn-lt"/>
              </a:rPr>
              <a:t>Kolorektal</a:t>
            </a:r>
            <a:r>
              <a:rPr lang="tr-TR" sz="2800" dirty="0">
                <a:latin typeface="+mn-lt"/>
              </a:rPr>
              <a:t> kanser </a:t>
            </a:r>
            <a:br>
              <a:rPr lang="tr-TR" sz="2800" dirty="0">
                <a:latin typeface="+mn-lt"/>
              </a:rPr>
            </a:br>
            <a:r>
              <a:rPr lang="tr-TR" sz="2400" dirty="0">
                <a:latin typeface="+mn-lt"/>
              </a:rPr>
              <a:t>Tanıdaki evreler – </a:t>
            </a:r>
            <a:r>
              <a:rPr lang="tr-TR" sz="2000" dirty="0">
                <a:latin typeface="+mn-lt"/>
              </a:rPr>
              <a:t>Birleşik Krallık</a:t>
            </a:r>
            <a:r>
              <a:rPr lang="tr-TR" sz="2800" dirty="0">
                <a:latin typeface="+mn-lt"/>
              </a:rPr>
              <a:t/>
            </a:r>
            <a:br>
              <a:rPr lang="tr-TR" sz="2800" dirty="0">
                <a:latin typeface="+mn-lt"/>
              </a:rPr>
            </a:br>
            <a:endParaRPr lang="tr-TR" sz="2800" dirty="0">
              <a:latin typeface="+mn-lt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304771" y="1971012"/>
            <a:ext cx="6110958" cy="4317951"/>
            <a:chOff x="1547857" y="330740"/>
            <a:chExt cx="6110958" cy="4317951"/>
          </a:xfrm>
        </p:grpSpPr>
        <p:grpSp>
          <p:nvGrpSpPr>
            <p:cNvPr id="4" name="Grup 3"/>
            <p:cNvGrpSpPr/>
            <p:nvPr/>
          </p:nvGrpSpPr>
          <p:grpSpPr>
            <a:xfrm>
              <a:off x="1547857" y="330740"/>
              <a:ext cx="6110958" cy="3948619"/>
              <a:chOff x="1347498" y="1977729"/>
              <a:chExt cx="6110958" cy="3948619"/>
            </a:xfrm>
          </p:grpSpPr>
          <p:pic>
            <p:nvPicPr>
              <p:cNvPr id="2052" name="Picture 7" descr="imag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498" y="1977729"/>
                <a:ext cx="6110958" cy="39486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Metin kutusu 5"/>
              <p:cNvSpPr txBox="1"/>
              <p:nvPr/>
            </p:nvSpPr>
            <p:spPr>
              <a:xfrm>
                <a:off x="3274470" y="5449024"/>
                <a:ext cx="630109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chemeClr val="bg1"/>
                    </a:solidFill>
                  </a:rPr>
                  <a:t>Evre II</a:t>
                </a:r>
              </a:p>
            </p:txBody>
          </p:sp>
          <p:sp>
            <p:nvSpPr>
              <p:cNvPr id="7" name="Metin kutusu 6"/>
              <p:cNvSpPr txBox="1"/>
              <p:nvPr/>
            </p:nvSpPr>
            <p:spPr>
              <a:xfrm>
                <a:off x="4150250" y="5443269"/>
                <a:ext cx="674993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chemeClr val="bg1"/>
                    </a:solidFill>
                  </a:rPr>
                  <a:t>Evre III</a:t>
                </a:r>
              </a:p>
            </p:txBody>
          </p:sp>
          <p:sp>
            <p:nvSpPr>
              <p:cNvPr id="8" name="Metin kutusu 7"/>
              <p:cNvSpPr txBox="1"/>
              <p:nvPr/>
            </p:nvSpPr>
            <p:spPr>
              <a:xfrm>
                <a:off x="5130631" y="5421453"/>
                <a:ext cx="687817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chemeClr val="bg1"/>
                    </a:solidFill>
                  </a:rPr>
                  <a:t>Evre IV</a:t>
                </a: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5902205" y="5453048"/>
                <a:ext cx="997261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chemeClr val="bg1"/>
                    </a:solidFill>
                  </a:rPr>
                  <a:t>Bilinmeyen</a:t>
                </a:r>
              </a:p>
            </p:txBody>
          </p:sp>
          <p:sp>
            <p:nvSpPr>
              <p:cNvPr id="11" name="Metin kutusu 10"/>
              <p:cNvSpPr txBox="1"/>
              <p:nvPr/>
            </p:nvSpPr>
            <p:spPr>
              <a:xfrm>
                <a:off x="2141738" y="5443270"/>
                <a:ext cx="585225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400" dirty="0">
                    <a:solidFill>
                      <a:schemeClr val="bg1"/>
                    </a:solidFill>
                  </a:rPr>
                  <a:t>Evre I</a:t>
                </a:r>
              </a:p>
            </p:txBody>
          </p:sp>
          <p:sp>
            <p:nvSpPr>
              <p:cNvPr id="12" name="Metin kutusu 11"/>
              <p:cNvSpPr txBox="1"/>
              <p:nvPr/>
            </p:nvSpPr>
            <p:spPr>
              <a:xfrm rot="16200000">
                <a:off x="-57039" y="3840031"/>
                <a:ext cx="3266920" cy="3385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600" b="1" dirty="0">
                    <a:solidFill>
                      <a:schemeClr val="bg1"/>
                    </a:solidFill>
                  </a:rPr>
                  <a:t>Evrelerin % Olarak Orantısı / Vakalar</a:t>
                </a:r>
              </a:p>
            </p:txBody>
          </p:sp>
          <p:sp>
            <p:nvSpPr>
              <p:cNvPr id="3" name="Metin kutusu 2"/>
              <p:cNvSpPr txBox="1"/>
              <p:nvPr/>
            </p:nvSpPr>
            <p:spPr>
              <a:xfrm>
                <a:off x="2557361" y="2382745"/>
                <a:ext cx="660758" cy="2616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050" dirty="0">
                    <a:solidFill>
                      <a:schemeClr val="bg1"/>
                    </a:solidFill>
                  </a:rPr>
                  <a:t>İngiltere</a:t>
                </a:r>
              </a:p>
            </p:txBody>
          </p:sp>
          <p:sp>
            <p:nvSpPr>
              <p:cNvPr id="13" name="Metin kutusu 12"/>
              <p:cNvSpPr txBox="1"/>
              <p:nvPr/>
            </p:nvSpPr>
            <p:spPr>
              <a:xfrm>
                <a:off x="4089979" y="2371245"/>
                <a:ext cx="585417" cy="25391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050" dirty="0">
                    <a:solidFill>
                      <a:schemeClr val="bg1"/>
                    </a:solidFill>
                  </a:rPr>
                  <a:t>İskoçya</a:t>
                </a:r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5625483" y="2379872"/>
                <a:ext cx="917239" cy="25391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sz="1050" dirty="0">
                    <a:solidFill>
                      <a:schemeClr val="bg1"/>
                    </a:solidFill>
                  </a:rPr>
                  <a:t>Kuzey İrlanda</a:t>
                </a:r>
              </a:p>
            </p:txBody>
          </p:sp>
        </p:grpSp>
        <p:sp>
          <p:nvSpPr>
            <p:cNvPr id="2" name="Metin kutusu 1"/>
            <p:cNvSpPr txBox="1"/>
            <p:nvPr/>
          </p:nvSpPr>
          <p:spPr>
            <a:xfrm>
              <a:off x="3568294" y="4279359"/>
              <a:ext cx="23737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b="1" dirty="0"/>
                <a:t>Tanı Sırasındaki Evreler</a:t>
              </a:r>
            </a:p>
          </p:txBody>
        </p:sp>
      </p:grpSp>
      <p:sp>
        <p:nvSpPr>
          <p:cNvPr id="15" name="Dikdörtgen 14"/>
          <p:cNvSpPr/>
          <p:nvPr/>
        </p:nvSpPr>
        <p:spPr>
          <a:xfrm>
            <a:off x="5885344" y="5690904"/>
            <a:ext cx="1460035" cy="1925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6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0788"/>
          <a:stretch/>
        </p:blipFill>
        <p:spPr>
          <a:xfrm>
            <a:off x="3852993" y="1402777"/>
            <a:ext cx="4417192" cy="494568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825159" y="6290878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EVRELER I-IV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014944" y="1409786"/>
            <a:ext cx="73398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Kolon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796419" y="1402776"/>
            <a:ext cx="92711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Rektum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930190" y="2284704"/>
            <a:ext cx="73340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Akciğer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978508" y="3648124"/>
            <a:ext cx="87376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Karaciğer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915157" y="5184372"/>
            <a:ext cx="95269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sz="1400" b="1" dirty="0" err="1">
                <a:solidFill>
                  <a:schemeClr val="bg1"/>
                </a:solidFill>
              </a:rPr>
              <a:t>Peritoneal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8329820" y="2508896"/>
            <a:ext cx="1148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Tek metastaz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 flipH="1">
            <a:off x="7730815" y="2708050"/>
            <a:ext cx="626164" cy="66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8362120" y="2070865"/>
            <a:ext cx="1078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FFC000"/>
                </a:solidFill>
              </a:rPr>
              <a:t>İki metastaz</a:t>
            </a:r>
          </a:p>
        </p:txBody>
      </p:sp>
      <p:cxnSp>
        <p:nvCxnSpPr>
          <p:cNvPr id="18" name="Düz Ok Bağlayıcısı 17"/>
          <p:cNvCxnSpPr>
            <a:stCxn id="16" idx="1"/>
          </p:cNvCxnSpPr>
          <p:nvPr/>
        </p:nvCxnSpPr>
        <p:spPr>
          <a:xfrm flipH="1" flipV="1">
            <a:off x="7902833" y="2176433"/>
            <a:ext cx="459287" cy="483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7871736" y="1732620"/>
            <a:ext cx="566530" cy="21275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8438267" y="1464332"/>
            <a:ext cx="1708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7030A0"/>
                </a:solidFill>
              </a:rPr>
              <a:t>Üç ve üzeri metastaz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842978" y="820784"/>
            <a:ext cx="552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Kolon ve Rektum kanseri – Metastaz 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8534564" y="6342061"/>
            <a:ext cx="30224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tr-TR" sz="1200" dirty="0">
                <a:latin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hlinkClick r:id="rId3"/>
              </a:rPr>
              <a:t>Riihimäki</a:t>
            </a:r>
            <a:r>
              <a:rPr lang="tr-TR" sz="1200" dirty="0">
                <a:latin typeface="arial" panose="020B0604020202020204" pitchFamily="34" charset="0"/>
              </a:rPr>
              <a:t> M ve ark, </a:t>
            </a:r>
            <a:r>
              <a:rPr lang="tr-TR" sz="1200" dirty="0" err="1">
                <a:latin typeface="arial" panose="020B0604020202020204" pitchFamily="34" charset="0"/>
                <a:hlinkClick r:id="rId4"/>
              </a:rPr>
              <a:t>Sci</a:t>
            </a:r>
            <a:r>
              <a:rPr lang="tr-TR" sz="1200" dirty="0">
                <a:latin typeface="arial" panose="020B0604020202020204" pitchFamily="34" charset="0"/>
                <a:hlinkClick r:id="rId4"/>
              </a:rPr>
              <a:t> </a:t>
            </a:r>
            <a:r>
              <a:rPr lang="tr-TR" sz="1200" dirty="0" err="1">
                <a:latin typeface="arial" panose="020B0604020202020204" pitchFamily="34" charset="0"/>
                <a:hlinkClick r:id="rId4"/>
              </a:rPr>
              <a:t>Rep</a:t>
            </a:r>
            <a:r>
              <a:rPr lang="tr-TR" sz="1200" dirty="0">
                <a:latin typeface="arial" panose="020B0604020202020204" pitchFamily="34" charset="0"/>
              </a:rPr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496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27548" y="471406"/>
            <a:ext cx="8136904" cy="42484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800" dirty="0"/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Ülkemizde evrelere göre 5 yıllık </a:t>
            </a:r>
            <a:r>
              <a:rPr lang="tr-TR" dirty="0" err="1"/>
              <a:t>sağkalım</a:t>
            </a:r>
            <a:r>
              <a:rPr lang="tr-TR" dirty="0"/>
              <a:t> oranları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800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1800" b="1" dirty="0"/>
              <a:t>	5 Yıllık </a:t>
            </a:r>
            <a:r>
              <a:rPr lang="tr-TR" sz="1800" b="1" dirty="0" err="1"/>
              <a:t>Sağkalım</a:t>
            </a:r>
            <a:r>
              <a:rPr lang="tr-TR" sz="1800" b="1" dirty="0"/>
              <a:t> Oranı (%)</a:t>
            </a:r>
            <a:r>
              <a:rPr lang="tr-TR" sz="1800" dirty="0"/>
              <a:t>			</a:t>
            </a:r>
            <a:r>
              <a:rPr lang="tr-TR" sz="1800" b="1" dirty="0"/>
              <a:t>5 Yıllık </a:t>
            </a:r>
            <a:r>
              <a:rPr lang="tr-TR" sz="1800" b="1" dirty="0" err="1"/>
              <a:t>Sağkalım</a:t>
            </a:r>
            <a:r>
              <a:rPr lang="tr-TR" sz="1800" b="1" dirty="0"/>
              <a:t> Süresi</a:t>
            </a:r>
            <a:r>
              <a:rPr lang="tr-TR" sz="1800" dirty="0"/>
              <a:t>		</a:t>
            </a:r>
            <a:r>
              <a:rPr lang="tr-TR" sz="1800" u="sng" dirty="0"/>
              <a:t>Erkek</a:t>
            </a:r>
            <a:r>
              <a:rPr lang="tr-TR" sz="1800" dirty="0"/>
              <a:t>	</a:t>
            </a:r>
            <a:r>
              <a:rPr lang="tr-TR" sz="1800" u="sng" dirty="0"/>
              <a:t>Kadın</a:t>
            </a:r>
            <a:r>
              <a:rPr lang="tr-TR" sz="1800" dirty="0"/>
              <a:t>			</a:t>
            </a:r>
            <a:r>
              <a:rPr lang="tr-TR" sz="1800" u="sng" dirty="0"/>
              <a:t>Erkek</a:t>
            </a:r>
            <a:r>
              <a:rPr lang="tr-TR" sz="1800" dirty="0"/>
              <a:t>	</a:t>
            </a:r>
            <a:r>
              <a:rPr lang="tr-TR" sz="1800" u="sng" dirty="0"/>
              <a:t>Kadın</a:t>
            </a:r>
            <a:endParaRPr lang="tr-T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1800" dirty="0"/>
              <a:t>	Evre 1	66	66			60,0	60,0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800" dirty="0"/>
              <a:t>	Evre 2	58	67			60,0	60,0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800" dirty="0"/>
              <a:t>	Evre 3	53	48			60,0	54,2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800" dirty="0"/>
              <a:t>	Evre 4	12	15			15,2	14,5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800" dirty="0"/>
              <a:t>*Ortalama – Ay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248" y="5583695"/>
            <a:ext cx="717789" cy="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49133" y="1046615"/>
            <a:ext cx="7886700" cy="1325563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+mn-lt"/>
              </a:rPr>
              <a:t>Kolorektal</a:t>
            </a:r>
            <a:r>
              <a:rPr lang="tr-TR" sz="2400" dirty="0">
                <a:latin typeface="+mn-lt"/>
              </a:rPr>
              <a:t> kanser</a:t>
            </a:r>
            <a:r>
              <a:rPr lang="tr-TR" sz="2800" dirty="0">
                <a:latin typeface="+mn-lt"/>
              </a:rPr>
              <a:t/>
            </a:r>
            <a:br>
              <a:rPr lang="tr-TR" sz="2800" dirty="0">
                <a:latin typeface="+mn-lt"/>
              </a:rPr>
            </a:br>
            <a:r>
              <a:rPr lang="tr-TR" sz="2800" dirty="0" err="1">
                <a:latin typeface="+mn-lt"/>
              </a:rPr>
              <a:t>Sağkalım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35389"/>
              </p:ext>
            </p:extLst>
          </p:nvPr>
        </p:nvGraphicFramePr>
        <p:xfrm>
          <a:off x="2066711" y="2277372"/>
          <a:ext cx="8673175" cy="37783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0390">
                  <a:extLst>
                    <a:ext uri="{9D8B030D-6E8A-4147-A177-3AD203B41FA5}">
                      <a16:colId xmlns:a16="http://schemas.microsoft.com/office/drawing/2014/main" val="1629264473"/>
                    </a:ext>
                  </a:extLst>
                </a:gridCol>
                <a:gridCol w="1269085">
                  <a:extLst>
                    <a:ext uri="{9D8B030D-6E8A-4147-A177-3AD203B41FA5}">
                      <a16:colId xmlns:a16="http://schemas.microsoft.com/office/drawing/2014/main" val="3906238863"/>
                    </a:ext>
                  </a:extLst>
                </a:gridCol>
                <a:gridCol w="1374596">
                  <a:extLst>
                    <a:ext uri="{9D8B030D-6E8A-4147-A177-3AD203B41FA5}">
                      <a16:colId xmlns:a16="http://schemas.microsoft.com/office/drawing/2014/main" val="1170671426"/>
                    </a:ext>
                  </a:extLst>
                </a:gridCol>
                <a:gridCol w="2104552">
                  <a:extLst>
                    <a:ext uri="{9D8B030D-6E8A-4147-A177-3AD203B41FA5}">
                      <a16:colId xmlns:a16="http://schemas.microsoft.com/office/drawing/2014/main" val="3864741939"/>
                    </a:ext>
                  </a:extLst>
                </a:gridCol>
                <a:gridCol w="2104552">
                  <a:extLst>
                    <a:ext uri="{9D8B030D-6E8A-4147-A177-3AD203B41FA5}">
                      <a16:colId xmlns:a16="http://schemas.microsoft.com/office/drawing/2014/main" val="3287363038"/>
                    </a:ext>
                  </a:extLst>
                </a:gridCol>
              </a:tblGrid>
              <a:tr h="48311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Türkiye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İngiltere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Erlangen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USA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59519"/>
                  </a:ext>
                </a:extLst>
              </a:tr>
              <a:tr h="845457">
                <a:tc>
                  <a:txBody>
                    <a:bodyPr/>
                    <a:lstStyle/>
                    <a:p>
                      <a:r>
                        <a:rPr lang="tr-TR" dirty="0" smtClean="0"/>
                        <a:t>Evre 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91.7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100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Lokalize </a:t>
                      </a:r>
                      <a:r>
                        <a:rPr lang="tr-TR" sz="1400" dirty="0" smtClean="0"/>
                        <a:t>(SEER)</a:t>
                      </a:r>
                      <a:r>
                        <a:rPr lang="tr-TR" baseline="0" dirty="0" smtClean="0"/>
                        <a:t>  %90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893641"/>
                  </a:ext>
                </a:extLst>
              </a:tr>
              <a:tr h="758880">
                <a:tc>
                  <a:txBody>
                    <a:bodyPr/>
                    <a:lstStyle/>
                    <a:p>
                      <a:r>
                        <a:rPr lang="tr-TR" dirty="0" smtClean="0"/>
                        <a:t>Evre II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67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84.1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</a:t>
                      </a:r>
                      <a:r>
                        <a:rPr lang="tr-TR" baseline="0" dirty="0" smtClean="0"/>
                        <a:t> 91.3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Lokalize </a:t>
                      </a:r>
                      <a:r>
                        <a:rPr lang="tr-TR" sz="1400" dirty="0" smtClean="0"/>
                        <a:t>(SEER)</a:t>
                      </a:r>
                      <a:r>
                        <a:rPr lang="tr-TR" baseline="0" dirty="0" smtClean="0"/>
                        <a:t>  %90</a:t>
                      </a:r>
                      <a:endParaRPr lang="tr-T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22161"/>
                  </a:ext>
                </a:extLst>
              </a:tr>
              <a:tr h="845457">
                <a:tc>
                  <a:txBody>
                    <a:bodyPr/>
                    <a:lstStyle/>
                    <a:p>
                      <a:r>
                        <a:rPr lang="tr-TR" dirty="0" smtClean="0"/>
                        <a:t>Evre III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48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64.9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79.5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Bölgesel </a:t>
                      </a:r>
                      <a:r>
                        <a:rPr lang="tr-TR" sz="1400" dirty="0" smtClean="0"/>
                        <a:t>(SEER)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%71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22574"/>
                  </a:ext>
                </a:extLst>
              </a:tr>
              <a:tr h="845457">
                <a:tc>
                  <a:txBody>
                    <a:bodyPr/>
                    <a:lstStyle/>
                    <a:p>
                      <a:r>
                        <a:rPr lang="tr-TR" dirty="0" smtClean="0"/>
                        <a:t>Evre IV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10.3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Uzak </a:t>
                      </a:r>
                      <a:r>
                        <a:rPr lang="tr-TR" sz="1400" dirty="0" smtClean="0"/>
                        <a:t>(SEER)</a:t>
                      </a:r>
                      <a:r>
                        <a:rPr lang="tr-TR" baseline="0" dirty="0" smtClean="0"/>
                        <a:t>       </a:t>
                      </a:r>
                      <a:r>
                        <a:rPr lang="tr-TR" dirty="0" smtClean="0"/>
                        <a:t>%14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13742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992483" y="6229628"/>
            <a:ext cx="406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CancerUK</a:t>
            </a:r>
            <a:r>
              <a:rPr lang="tr-TR" sz="1400" dirty="0"/>
              <a:t>, ACS – USA, </a:t>
            </a:r>
            <a:r>
              <a:rPr lang="tr-TR" sz="1400" dirty="0" err="1"/>
              <a:t>Erlangen</a:t>
            </a:r>
            <a:r>
              <a:rPr lang="tr-TR" sz="1400" dirty="0"/>
              <a:t>, Sağlık Bakanlığı 2015</a:t>
            </a:r>
          </a:p>
        </p:txBody>
      </p:sp>
    </p:spTree>
    <p:extLst>
      <p:ext uri="{BB962C8B-B14F-4D97-AF65-F5344CB8AC3E}">
        <p14:creationId xmlns:p14="http://schemas.microsoft.com/office/powerpoint/2010/main" val="178197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2347" y="1141591"/>
            <a:ext cx="7886700" cy="1325564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+mn-lt"/>
              </a:rPr>
              <a:t>2003 -2013 </a:t>
            </a:r>
            <a:r>
              <a:rPr lang="tr-TR" sz="2800" dirty="0" err="1">
                <a:latin typeface="+mn-lt"/>
              </a:rPr>
              <a:t>Kolorektal</a:t>
            </a:r>
            <a:r>
              <a:rPr lang="tr-TR" sz="2800" dirty="0">
                <a:latin typeface="+mn-lt"/>
              </a:rPr>
              <a:t> kanser - Ölüm hızı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47" y="2467155"/>
            <a:ext cx="9676530" cy="314114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298150" y="6276538"/>
            <a:ext cx="6848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OECD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Health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Statistics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2015, </a:t>
            </a:r>
            <a:r>
              <a:rPr lang="tr-TR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http://dx.doi.org/10.1787/health-data-en</a:t>
            </a:r>
            <a:endParaRPr lang="tr-TR" sz="1400" dirty="0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2429776" y="5296618"/>
            <a:ext cx="491705" cy="534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1103" y="1921263"/>
            <a:ext cx="4336819" cy="453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7789" y="1921263"/>
            <a:ext cx="4005727" cy="45399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Yuvarlatılmış Dikdörtgen 1"/>
          <p:cNvSpPr/>
          <p:nvPr/>
        </p:nvSpPr>
        <p:spPr>
          <a:xfrm>
            <a:off x="2683507" y="2913859"/>
            <a:ext cx="1073426" cy="3037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8935822" y="2932979"/>
            <a:ext cx="1152939" cy="3019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792918" y="809245"/>
            <a:ext cx="54367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Ülkemizde sık görülen kanserler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Sağlık Bakanlığı 2014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695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46391"/>
          <a:stretch/>
        </p:blipFill>
        <p:spPr>
          <a:xfrm>
            <a:off x="5595091" y="971232"/>
            <a:ext cx="4663492" cy="517828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798247" y="6221972"/>
            <a:ext cx="77028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tr-TR" sz="1400" i="1" dirty="0">
                <a:latin typeface="Calibri" panose="020F0502020204030204" pitchFamily="34" charset="0"/>
                <a:ea typeface="Shaker2Lancet-Regular"/>
              </a:rPr>
              <a:t>www.thelancet.com /dx.doi.org/10.1016/S0140-6736(17)33326-3</a:t>
            </a:r>
            <a:endParaRPr lang="tr-TR" sz="1600" i="1" dirty="0"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4883" y="782733"/>
            <a:ext cx="45267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Shaker2Lancet-Bold"/>
              </a:rPr>
              <a:t>Global surveillance of trends</a:t>
            </a:r>
            <a:endParaRPr lang="tr-TR" sz="2400" b="1" dirty="0">
              <a:latin typeface="Shaker2Lancet-Bold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haker2Lancet-Bold"/>
              </a:rPr>
              <a:t>in cancer survival 2000–14</a:t>
            </a:r>
            <a:endParaRPr lang="tr-TR" sz="2400" b="1" dirty="0">
              <a:latin typeface="Shaker2Lancet-Bold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latin typeface="Shaker2Lancet-Bold"/>
              </a:rPr>
              <a:t>(CONCORD</a:t>
            </a:r>
            <a:r>
              <a:rPr lang="tr-TR" sz="2400" b="1" dirty="0" smtClean="0">
                <a:latin typeface="Shaker2Lancet-Bold"/>
              </a:rPr>
              <a:t>)</a:t>
            </a:r>
          </a:p>
          <a:p>
            <a:pPr>
              <a:lnSpc>
                <a:spcPct val="150000"/>
              </a:lnSpc>
            </a:pPr>
            <a:endParaRPr lang="tr-TR" sz="2400" b="1" dirty="0">
              <a:latin typeface="Shaker2Lancet-Bold"/>
            </a:endParaRPr>
          </a:p>
          <a:p>
            <a:pPr marL="7429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37 513 025 </a:t>
            </a:r>
            <a:r>
              <a:rPr lang="tr-TR" sz="2000" dirty="0"/>
              <a:t>hasta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322 Veri tabanı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71 Ülke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742040" y="5856448"/>
            <a:ext cx="2966516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5 yıllık yaşam süresi % - yaş standardize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5302361" y="1059894"/>
            <a:ext cx="6987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77088" y="839582"/>
            <a:ext cx="7886700" cy="13255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Şikayetler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612" y="1958279"/>
            <a:ext cx="8633976" cy="37070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Metin kutusu 4"/>
          <p:cNvSpPr txBox="1"/>
          <p:nvPr/>
        </p:nvSpPr>
        <p:spPr>
          <a:xfrm rot="18782896">
            <a:off x="2001079" y="4228565"/>
            <a:ext cx="1204815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 Kabızlık</a:t>
            </a:r>
          </a:p>
        </p:txBody>
      </p:sp>
      <p:sp>
        <p:nvSpPr>
          <p:cNvPr id="6" name="Metin kutusu 5"/>
          <p:cNvSpPr txBox="1"/>
          <p:nvPr/>
        </p:nvSpPr>
        <p:spPr>
          <a:xfrm rot="18854066">
            <a:off x="2338806" y="4342263"/>
            <a:ext cx="1443663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Dışkıda kan</a:t>
            </a:r>
          </a:p>
        </p:txBody>
      </p:sp>
      <p:sp>
        <p:nvSpPr>
          <p:cNvPr id="7" name="Metin kutusu 6"/>
          <p:cNvSpPr txBox="1"/>
          <p:nvPr/>
        </p:nvSpPr>
        <p:spPr>
          <a:xfrm rot="18709882">
            <a:off x="2829297" y="4344524"/>
            <a:ext cx="1549461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Şişkinlik hissi</a:t>
            </a:r>
          </a:p>
        </p:txBody>
      </p:sp>
      <p:sp>
        <p:nvSpPr>
          <p:cNvPr id="8" name="Metin kutusu 7"/>
          <p:cNvSpPr txBox="1"/>
          <p:nvPr/>
        </p:nvSpPr>
        <p:spPr>
          <a:xfrm rot="18756239">
            <a:off x="3305411" y="4394218"/>
            <a:ext cx="1690525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</a:t>
            </a:r>
            <a:r>
              <a:rPr lang="tr-TR" sz="1400" dirty="0" err="1">
                <a:solidFill>
                  <a:srgbClr val="000000"/>
                </a:solidFill>
                <a:sym typeface="Calibri"/>
              </a:rPr>
              <a:t>Rektal</a:t>
            </a:r>
            <a:r>
              <a:rPr lang="tr-TR" sz="1400" dirty="0">
                <a:solidFill>
                  <a:srgbClr val="000000"/>
                </a:solidFill>
                <a:sym typeface="Calibri"/>
              </a:rPr>
              <a:t> kanama</a:t>
            </a:r>
          </a:p>
        </p:txBody>
      </p:sp>
      <p:sp>
        <p:nvSpPr>
          <p:cNvPr id="9" name="Metin kutusu 8"/>
          <p:cNvSpPr txBox="1"/>
          <p:nvPr/>
        </p:nvSpPr>
        <p:spPr>
          <a:xfrm rot="18747667">
            <a:off x="4397141" y="4202063"/>
            <a:ext cx="951541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İshal</a:t>
            </a:r>
          </a:p>
        </p:txBody>
      </p:sp>
      <p:sp>
        <p:nvSpPr>
          <p:cNvPr id="10" name="Metin kutusu 9"/>
          <p:cNvSpPr txBox="1"/>
          <p:nvPr/>
        </p:nvSpPr>
        <p:spPr>
          <a:xfrm rot="18770084">
            <a:off x="4312847" y="4450538"/>
            <a:ext cx="1756248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Dışkıda incelme</a:t>
            </a:r>
          </a:p>
        </p:txBody>
      </p:sp>
      <p:sp>
        <p:nvSpPr>
          <p:cNvPr id="11" name="Metin kutusu 10"/>
          <p:cNvSpPr txBox="1"/>
          <p:nvPr/>
        </p:nvSpPr>
        <p:spPr>
          <a:xfrm rot="18719430">
            <a:off x="5281998" y="4274950"/>
            <a:ext cx="1216037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chemeClr val="bg1"/>
                </a:solidFill>
                <a:sym typeface="Calibri"/>
              </a:rPr>
              <a:t>             </a:t>
            </a:r>
            <a:r>
              <a:rPr lang="tr-TR" sz="1400" dirty="0">
                <a:solidFill>
                  <a:schemeClr val="bg1"/>
                </a:solidFill>
              </a:rPr>
              <a:t>Aşırı gaz</a:t>
            </a:r>
            <a:endParaRPr lang="tr-TR" sz="1400" dirty="0">
              <a:solidFill>
                <a:schemeClr val="bg1"/>
              </a:solidFill>
              <a:sym typeface="Calibri"/>
            </a:endParaRPr>
          </a:p>
        </p:txBody>
      </p:sp>
      <p:sp>
        <p:nvSpPr>
          <p:cNvPr id="12" name="Metin kutusu 11"/>
          <p:cNvSpPr txBox="1"/>
          <p:nvPr/>
        </p:nvSpPr>
        <p:spPr>
          <a:xfrm rot="18428245">
            <a:off x="6109166" y="4113268"/>
            <a:ext cx="866582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Ağrı</a:t>
            </a:r>
          </a:p>
        </p:txBody>
      </p:sp>
      <p:sp>
        <p:nvSpPr>
          <p:cNvPr id="13" name="Metin kutusu 12"/>
          <p:cNvSpPr txBox="1"/>
          <p:nvPr/>
        </p:nvSpPr>
        <p:spPr>
          <a:xfrm rot="18451953">
            <a:off x="5969952" y="4432203"/>
            <a:ext cx="1716173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Israrcı kramplar</a:t>
            </a:r>
          </a:p>
        </p:txBody>
      </p:sp>
      <p:sp>
        <p:nvSpPr>
          <p:cNvPr id="14" name="Metin kutusu 13"/>
          <p:cNvSpPr txBox="1"/>
          <p:nvPr/>
        </p:nvSpPr>
        <p:spPr>
          <a:xfrm rot="18706144">
            <a:off x="6191067" y="4604903"/>
            <a:ext cx="2027156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Halsizlik - yorgunluk</a:t>
            </a:r>
          </a:p>
        </p:txBody>
      </p:sp>
      <p:sp>
        <p:nvSpPr>
          <p:cNvPr id="16" name="Metin kutusu 15"/>
          <p:cNvSpPr txBox="1"/>
          <p:nvPr/>
        </p:nvSpPr>
        <p:spPr>
          <a:xfrm rot="18557081">
            <a:off x="6666006" y="4598546"/>
            <a:ext cx="2158730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İzah edilemeyen kilo kaybı</a:t>
            </a:r>
          </a:p>
        </p:txBody>
      </p:sp>
      <p:sp>
        <p:nvSpPr>
          <p:cNvPr id="17" name="Metin kutusu 16"/>
          <p:cNvSpPr txBox="1"/>
          <p:nvPr/>
        </p:nvSpPr>
        <p:spPr>
          <a:xfrm rot="18592725">
            <a:off x="7564379" y="4448456"/>
            <a:ext cx="1741821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Bulantı - kusma</a:t>
            </a:r>
          </a:p>
        </p:txBody>
      </p:sp>
      <p:sp>
        <p:nvSpPr>
          <p:cNvPr id="18" name="Metin kutusu 17"/>
          <p:cNvSpPr txBox="1"/>
          <p:nvPr/>
        </p:nvSpPr>
        <p:spPr>
          <a:xfrm rot="18473127">
            <a:off x="8159177" y="4463792"/>
            <a:ext cx="1690525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   </a:t>
            </a:r>
            <a:r>
              <a:rPr lang="tr-TR" sz="1400" dirty="0" err="1">
                <a:solidFill>
                  <a:srgbClr val="000000"/>
                </a:solidFill>
                <a:sym typeface="Calibri"/>
              </a:rPr>
              <a:t>Sempton</a:t>
            </a:r>
            <a:r>
              <a:rPr lang="tr-TR" sz="1400" dirty="0">
                <a:solidFill>
                  <a:srgbClr val="000000"/>
                </a:solidFill>
                <a:sym typeface="Calibri"/>
              </a:rPr>
              <a:t> yok</a:t>
            </a:r>
          </a:p>
        </p:txBody>
      </p:sp>
      <p:sp>
        <p:nvSpPr>
          <p:cNvPr id="19" name="Metin kutusu 18"/>
          <p:cNvSpPr txBox="1"/>
          <p:nvPr/>
        </p:nvSpPr>
        <p:spPr>
          <a:xfrm rot="18463748">
            <a:off x="9158364" y="4258388"/>
            <a:ext cx="1123062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rgbClr val="000000"/>
                </a:solidFill>
                <a:sym typeface="Calibri"/>
              </a:rPr>
              <a:t>                Diğer</a:t>
            </a:r>
          </a:p>
        </p:txBody>
      </p:sp>
    </p:spTree>
    <p:extLst>
      <p:ext uri="{BB962C8B-B14F-4D97-AF65-F5344CB8AC3E}">
        <p14:creationId xmlns:p14="http://schemas.microsoft.com/office/powerpoint/2010/main" val="22587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13502" y="1050924"/>
            <a:ext cx="7886700" cy="1325564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Ülkemizde yeni vaka</a:t>
            </a:r>
            <a:b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Kolorektal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kanser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idx="1"/>
          </p:nvPr>
        </p:nvSpPr>
        <p:spPr>
          <a:xfrm>
            <a:off x="2013502" y="2376488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Yıllık	yeni vaka	~ 15.000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Ölüm	 oranı		 ~  7200</a:t>
            </a:r>
          </a:p>
        </p:txBody>
      </p:sp>
    </p:spTree>
    <p:extLst>
      <p:ext uri="{BB962C8B-B14F-4D97-AF65-F5344CB8AC3E}">
        <p14:creationId xmlns:p14="http://schemas.microsoft.com/office/powerpoint/2010/main" val="2013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78529" y="674380"/>
            <a:ext cx="7886700" cy="1325563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+mn-lt"/>
              </a:rPr>
              <a:t>Kolorektal</a:t>
            </a:r>
            <a:r>
              <a:rPr lang="tr-TR" sz="2400" dirty="0">
                <a:latin typeface="+mn-lt"/>
              </a:rPr>
              <a:t> kanser</a:t>
            </a:r>
            <a:r>
              <a:rPr lang="tr-TR" sz="2800" dirty="0">
                <a:latin typeface="+mn-lt"/>
              </a:rPr>
              <a:t/>
            </a:r>
            <a:br>
              <a:rPr lang="tr-TR" sz="2800" dirty="0">
                <a:latin typeface="+mn-lt"/>
              </a:rPr>
            </a:br>
            <a:r>
              <a:rPr lang="tr-TR" sz="2800" dirty="0">
                <a:latin typeface="+mn-lt"/>
              </a:rPr>
              <a:t>Yaş dağılımı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4" t="9827" r="13254" b="16535"/>
          <a:stretch/>
        </p:blipFill>
        <p:spPr>
          <a:xfrm>
            <a:off x="2696613" y="2078771"/>
            <a:ext cx="7459200" cy="42819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270" y="5546785"/>
            <a:ext cx="709900" cy="81393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42345" y="1661389"/>
            <a:ext cx="2967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Türkiye Birleşik Veri Tabanı, 2015)</a:t>
            </a:r>
          </a:p>
        </p:txBody>
      </p:sp>
    </p:spTree>
    <p:extLst>
      <p:ext uri="{BB962C8B-B14F-4D97-AF65-F5344CB8AC3E}">
        <p14:creationId xmlns:p14="http://schemas.microsoft.com/office/powerpoint/2010/main" val="41965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42375" y="765772"/>
            <a:ext cx="7886700" cy="1325564"/>
          </a:xfrm>
        </p:spPr>
        <p:txBody>
          <a:bodyPr>
            <a:normAutofit/>
          </a:bodyPr>
          <a:lstStyle/>
          <a:p>
            <a:r>
              <a:rPr lang="tr-TR" sz="2800" dirty="0"/>
              <a:t>En sık görülen </a:t>
            </a:r>
            <a:r>
              <a:rPr lang="tr-TR" sz="2800" dirty="0" smtClean="0"/>
              <a:t>kanserler </a:t>
            </a:r>
            <a:r>
              <a:rPr lang="tr-TR" sz="2800" dirty="0"/>
              <a:t>( 25-49 yaş aralığı)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16886" b="19270"/>
          <a:stretch/>
        </p:blipFill>
        <p:spPr>
          <a:xfrm>
            <a:off x="6233943" y="2632853"/>
            <a:ext cx="4354914" cy="285721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18281" b="19370"/>
          <a:stretch/>
        </p:blipFill>
        <p:spPr>
          <a:xfrm>
            <a:off x="1340307" y="2641308"/>
            <a:ext cx="4574539" cy="286234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340307" y="2159035"/>
            <a:ext cx="11118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dirty="0">
                <a:sym typeface="Calibri"/>
              </a:rPr>
              <a:t>Tüm yaşlar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233944" y="2148843"/>
            <a:ext cx="16103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dirty="0"/>
              <a:t>25-49</a:t>
            </a:r>
            <a:r>
              <a:rPr lang="tr-TR" dirty="0">
                <a:solidFill>
                  <a:srgbClr val="000000"/>
                </a:solidFill>
                <a:sym typeface="Calibri"/>
              </a:rPr>
              <a:t> yaş aralığı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397463" y="5822201"/>
            <a:ext cx="105253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/>
              <a:t>k</a:t>
            </a:r>
            <a:r>
              <a:rPr lang="tr-TR" sz="1400" dirty="0">
                <a:solidFill>
                  <a:srgbClr val="000000"/>
                </a:solidFill>
                <a:sym typeface="Calibri"/>
              </a:rPr>
              <a:t>anser.gov.tr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404065" y="6160803"/>
            <a:ext cx="91340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1400" u="sng" dirty="0">
                <a:latin typeface="Calibri" panose="020F0502020204030204" pitchFamily="34" charset="0"/>
                <a:ea typeface="Arial Unicode MS"/>
                <a:hlinkClick r:id="rId4"/>
              </a:rPr>
              <a:t>https://hsgm.saglik.gov.tr/tr/kanser-istatistikleri/yillar/2014-yili-turkiye-kanser-istatistikleri.html</a:t>
            </a:r>
            <a:endParaRPr lang="tr-TR" sz="1600" dirty="0">
              <a:latin typeface="Times New Roman" panose="02020603050405020304" pitchFamily="18" charset="0"/>
              <a:ea typeface="Arial Unicode MS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213" y="5832370"/>
            <a:ext cx="659239" cy="75585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96862" y="3372928"/>
            <a:ext cx="621101" cy="215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961182" y="3096478"/>
            <a:ext cx="621101" cy="215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8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0" t="8403" r="1673"/>
          <a:stretch/>
        </p:blipFill>
        <p:spPr>
          <a:xfrm>
            <a:off x="3835879" y="1966823"/>
            <a:ext cx="4482112" cy="442955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30775" y="1635993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İnsidans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755180" y="1633120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Mortalite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646765" y="2303255"/>
            <a:ext cx="35779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Erkek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769661" y="3654721"/>
            <a:ext cx="35779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Erkek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99165" y="5052199"/>
            <a:ext cx="35779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Erkek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145547" y="5129837"/>
            <a:ext cx="35779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Erkek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7145543" y="2309009"/>
            <a:ext cx="35779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Erkek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185052" y="3663346"/>
            <a:ext cx="35779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Erkek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652523" y="2714450"/>
            <a:ext cx="359394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Kadın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775419" y="4229820"/>
            <a:ext cx="359394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Kadın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606517" y="5653176"/>
            <a:ext cx="359394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Kadın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056411" y="2737457"/>
            <a:ext cx="359394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Kadın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7001027" y="4221193"/>
            <a:ext cx="359394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Kadın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013277" y="5713562"/>
            <a:ext cx="359394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Kadın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114813" y="1995582"/>
            <a:ext cx="484428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Yaş 20-49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458315" y="2001332"/>
            <a:ext cx="484428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Yaş 20-49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177331" y="3450566"/>
            <a:ext cx="484428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Yaş 50-64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6506449" y="3478680"/>
            <a:ext cx="484428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Yaş 50-64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4177331" y="4959866"/>
            <a:ext cx="42191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Yaş 65+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481327" y="4956992"/>
            <a:ext cx="421910" cy="184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Yaş 65+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1760854" y="839311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Kolorektal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Kanser</a:t>
            </a:r>
          </a:p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Yaşa göre dağılım</a:t>
            </a:r>
            <a:endParaRPr lang="tr-TR" sz="2400" dirty="0"/>
          </a:p>
        </p:txBody>
      </p:sp>
      <p:sp>
        <p:nvSpPr>
          <p:cNvPr id="2" name="Metin kutusu 1"/>
          <p:cNvSpPr txBox="1"/>
          <p:nvPr/>
        </p:nvSpPr>
        <p:spPr>
          <a:xfrm rot="16200000">
            <a:off x="3473572" y="2674191"/>
            <a:ext cx="982961" cy="18466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Hız – 100.000 popülasyon</a:t>
            </a:r>
          </a:p>
        </p:txBody>
      </p:sp>
      <p:sp>
        <p:nvSpPr>
          <p:cNvPr id="26" name="Metin kutusu 25"/>
          <p:cNvSpPr txBox="1"/>
          <p:nvPr/>
        </p:nvSpPr>
        <p:spPr>
          <a:xfrm rot="16200000">
            <a:off x="3444818" y="4111919"/>
            <a:ext cx="982961" cy="18466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Hız – 100.000 popülasyon</a:t>
            </a:r>
          </a:p>
        </p:txBody>
      </p:sp>
      <p:sp>
        <p:nvSpPr>
          <p:cNvPr id="27" name="Metin kutusu 26"/>
          <p:cNvSpPr txBox="1"/>
          <p:nvPr/>
        </p:nvSpPr>
        <p:spPr>
          <a:xfrm rot="16200000">
            <a:off x="3444824" y="5569785"/>
            <a:ext cx="982961" cy="18466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r-TR" sz="600" dirty="0">
                <a:solidFill>
                  <a:schemeClr val="bg1"/>
                </a:solidFill>
              </a:rPr>
              <a:t>Hız – 100.000 popülasyon</a:t>
            </a:r>
          </a:p>
        </p:txBody>
      </p:sp>
    </p:spTree>
    <p:extLst>
      <p:ext uri="{BB962C8B-B14F-4D97-AF65-F5344CB8AC3E}">
        <p14:creationId xmlns:p14="http://schemas.microsoft.com/office/powerpoint/2010/main" val="41684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26529" t="15852" r="19075" b="5565"/>
          <a:stretch/>
        </p:blipFill>
        <p:spPr>
          <a:xfrm>
            <a:off x="3695824" y="1469919"/>
            <a:ext cx="4735872" cy="46507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075581" y="1690689"/>
            <a:ext cx="1401418" cy="3693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dirty="0">
                <a:solidFill>
                  <a:schemeClr val="bg1"/>
                </a:solidFill>
                <a:sym typeface="Calibri"/>
              </a:rPr>
              <a:t>50 yaş altında  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075582" y="4073939"/>
            <a:ext cx="1567071" cy="3693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dirty="0">
                <a:solidFill>
                  <a:schemeClr val="bg1"/>
                </a:solidFill>
                <a:sym typeface="Calibri"/>
              </a:rPr>
              <a:t>50 yaş üzerinde  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82478" y="5853998"/>
            <a:ext cx="808993" cy="26160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050" dirty="0">
                <a:solidFill>
                  <a:schemeClr val="bg1"/>
                </a:solidFill>
              </a:rPr>
              <a:t>Tanı yılı</a:t>
            </a:r>
            <a:r>
              <a:rPr lang="tr-TR" sz="1050" dirty="0">
                <a:solidFill>
                  <a:schemeClr val="bg1"/>
                </a:solidFill>
                <a:sym typeface="Calibri"/>
              </a:rPr>
              <a:t>  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82478" y="3735387"/>
            <a:ext cx="808993" cy="33855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600" dirty="0">
                <a:solidFill>
                  <a:schemeClr val="bg1"/>
                </a:solidFill>
              </a:rPr>
              <a:t>Tanı yılı</a:t>
            </a:r>
            <a:r>
              <a:rPr lang="tr-TR" sz="1600" dirty="0">
                <a:solidFill>
                  <a:schemeClr val="bg1"/>
                </a:solidFill>
                <a:sym typeface="Calibri"/>
              </a:rPr>
              <a:t>   </a:t>
            </a:r>
          </a:p>
        </p:txBody>
      </p:sp>
      <p:sp>
        <p:nvSpPr>
          <p:cNvPr id="9" name="Metin kutusu 8"/>
          <p:cNvSpPr txBox="1"/>
          <p:nvPr/>
        </p:nvSpPr>
        <p:spPr>
          <a:xfrm rot="16200000">
            <a:off x="3132976" y="2348960"/>
            <a:ext cx="2065859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chemeClr val="bg1"/>
                </a:solidFill>
              </a:rPr>
              <a:t>Yeni vakalar – 100.000 kişi</a:t>
            </a:r>
            <a:r>
              <a:rPr lang="tr-TR" sz="1400" dirty="0">
                <a:solidFill>
                  <a:schemeClr val="bg1"/>
                </a:solidFill>
                <a:sym typeface="Calibri"/>
              </a:rPr>
              <a:t>   </a:t>
            </a:r>
          </a:p>
        </p:txBody>
      </p:sp>
      <p:sp>
        <p:nvSpPr>
          <p:cNvPr id="10" name="Metin kutusu 9"/>
          <p:cNvSpPr txBox="1"/>
          <p:nvPr/>
        </p:nvSpPr>
        <p:spPr>
          <a:xfrm rot="16200000">
            <a:off x="3019147" y="4526787"/>
            <a:ext cx="2324290" cy="3077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dirty="0">
                <a:solidFill>
                  <a:schemeClr val="bg1"/>
                </a:solidFill>
              </a:rPr>
              <a:t>Yeni vakalar – 100.000 kişi</a:t>
            </a:r>
            <a:r>
              <a:rPr lang="tr-TR" sz="1400" dirty="0">
                <a:solidFill>
                  <a:schemeClr val="bg1"/>
                </a:solidFill>
                <a:sym typeface="Calibri"/>
              </a:rPr>
              <a:t>  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49525" y="6259172"/>
            <a:ext cx="10346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i="1" dirty="0" err="1">
                <a:latin typeface="Arial" panose="020B0604020202020204" pitchFamily="34" charset="0"/>
              </a:rPr>
              <a:t>Vuik</a:t>
            </a:r>
            <a:r>
              <a:rPr lang="en-US" sz="1050" i="1" dirty="0">
                <a:latin typeface="Arial" panose="020B0604020202020204" pitchFamily="34" charset="0"/>
              </a:rPr>
              <a:t> FER et al. Increasing incidence of colorectal cancer in young adults in Europe over the last 25 years. Gut 2019</a:t>
            </a:r>
            <a:endParaRPr lang="tr-TR" sz="1050" i="1" dirty="0"/>
          </a:p>
        </p:txBody>
      </p:sp>
      <p:sp>
        <p:nvSpPr>
          <p:cNvPr id="12" name="Dikdörtgen 11"/>
          <p:cNvSpPr/>
          <p:nvPr/>
        </p:nvSpPr>
        <p:spPr>
          <a:xfrm>
            <a:off x="1663148" y="6427625"/>
            <a:ext cx="92433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latin typeface="Arial" panose="020B0604020202020204" pitchFamily="34" charset="0"/>
              </a:rPr>
              <a:t>Araghi</a:t>
            </a:r>
            <a:r>
              <a:rPr lang="en-US" sz="1050" i="1" dirty="0">
                <a:latin typeface="Arial" panose="020B0604020202020204" pitchFamily="34" charset="0"/>
              </a:rPr>
              <a:t> M et al. Changes in colorectal cancer incidence in seven high-income countries: A population-based study. Lancet </a:t>
            </a:r>
            <a:r>
              <a:rPr lang="en-US" sz="1050" i="1" dirty="0" err="1">
                <a:latin typeface="Arial" panose="020B0604020202020204" pitchFamily="34" charset="0"/>
              </a:rPr>
              <a:t>Gastroenterol</a:t>
            </a:r>
            <a:r>
              <a:rPr lang="en-US" sz="1050" i="1" dirty="0">
                <a:latin typeface="Arial" panose="020B0604020202020204" pitchFamily="34" charset="0"/>
              </a:rPr>
              <a:t> </a:t>
            </a:r>
            <a:r>
              <a:rPr lang="en-US" sz="1050" i="1" dirty="0" err="1">
                <a:latin typeface="Arial" panose="020B0604020202020204" pitchFamily="34" charset="0"/>
              </a:rPr>
              <a:t>Hepatol</a:t>
            </a:r>
            <a:r>
              <a:rPr lang="en-US" sz="1050" i="1" dirty="0">
                <a:latin typeface="Arial" panose="020B0604020202020204" pitchFamily="34" charset="0"/>
              </a:rPr>
              <a:t> 2019 </a:t>
            </a:r>
            <a:endParaRPr lang="tr-TR" sz="1050" i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361455" y="2208320"/>
            <a:ext cx="223753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200" hangingPunct="0"/>
            <a:r>
              <a:rPr lang="tr-TR" sz="2800" dirty="0">
                <a:sym typeface="Calibri"/>
              </a:rPr>
              <a:t>50 yaş altında</a:t>
            </a:r>
          </a:p>
          <a:p>
            <a:pPr algn="ctr"/>
            <a:r>
              <a:rPr lang="tr-TR" sz="2800" dirty="0"/>
              <a:t>%15 - 20 </a:t>
            </a:r>
            <a:endParaRPr lang="tr-TR" sz="28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2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096000" y="6397493"/>
            <a:ext cx="591443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sz="1400" i="1" dirty="0" err="1">
                <a:sym typeface="Calibri"/>
              </a:rPr>
              <a:t>Colorectal</a:t>
            </a:r>
            <a:r>
              <a:rPr lang="tr-TR" sz="1400" i="1" dirty="0">
                <a:sym typeface="Calibri"/>
              </a:rPr>
              <a:t> </a:t>
            </a:r>
            <a:r>
              <a:rPr lang="tr-TR" sz="1400" i="1" dirty="0" err="1">
                <a:sym typeface="Calibri"/>
              </a:rPr>
              <a:t>cancer</a:t>
            </a:r>
            <a:r>
              <a:rPr lang="tr-TR" sz="1400" i="1" dirty="0">
                <a:sym typeface="Calibri"/>
              </a:rPr>
              <a:t> </a:t>
            </a:r>
            <a:r>
              <a:rPr lang="tr-TR" sz="1400" i="1" dirty="0" err="1">
                <a:sym typeface="Calibri"/>
              </a:rPr>
              <a:t>incidence</a:t>
            </a:r>
            <a:r>
              <a:rPr lang="tr-TR" sz="1400" i="1" dirty="0">
                <a:sym typeface="Calibri"/>
              </a:rPr>
              <a:t> </a:t>
            </a:r>
            <a:r>
              <a:rPr lang="tr-TR" sz="1400" i="1" dirty="0" err="1">
                <a:sym typeface="Calibri"/>
              </a:rPr>
              <a:t>patterns</a:t>
            </a:r>
            <a:r>
              <a:rPr lang="tr-TR" sz="1400" i="1" dirty="0">
                <a:sym typeface="Calibri"/>
              </a:rPr>
              <a:t> in </a:t>
            </a:r>
            <a:r>
              <a:rPr lang="tr-TR" sz="1400" i="1" dirty="0" err="1">
                <a:sym typeface="Calibri"/>
              </a:rPr>
              <a:t>the</a:t>
            </a:r>
            <a:r>
              <a:rPr lang="tr-TR" sz="1400" i="1" dirty="0">
                <a:sym typeface="Calibri"/>
              </a:rPr>
              <a:t> United </a:t>
            </a:r>
            <a:r>
              <a:rPr lang="tr-TR" sz="1400" i="1" dirty="0" err="1">
                <a:sym typeface="Calibri"/>
              </a:rPr>
              <a:t>States</a:t>
            </a:r>
            <a:r>
              <a:rPr lang="tr-TR" sz="1400" i="1" dirty="0">
                <a:sym typeface="Calibri"/>
              </a:rPr>
              <a:t>, J </a:t>
            </a:r>
            <a:r>
              <a:rPr lang="tr-TR" sz="1400" i="1" dirty="0" err="1">
                <a:sym typeface="Calibri"/>
              </a:rPr>
              <a:t>Nat</a:t>
            </a:r>
            <a:r>
              <a:rPr lang="tr-TR" sz="1400" i="1" dirty="0">
                <a:sym typeface="Calibri"/>
              </a:rPr>
              <a:t> </a:t>
            </a:r>
            <a:r>
              <a:rPr lang="tr-TR" sz="1400" i="1" dirty="0" err="1">
                <a:sym typeface="Calibri"/>
              </a:rPr>
              <a:t>Cancer</a:t>
            </a:r>
            <a:r>
              <a:rPr lang="tr-TR" sz="1400" i="1" dirty="0">
                <a:sym typeface="Calibri"/>
              </a:rPr>
              <a:t> </a:t>
            </a:r>
            <a:r>
              <a:rPr lang="tr-TR" sz="1400" i="1" dirty="0" err="1">
                <a:sym typeface="Calibri"/>
              </a:rPr>
              <a:t>Inst</a:t>
            </a:r>
            <a:r>
              <a:rPr lang="tr-TR" sz="1400" i="1" dirty="0">
                <a:sym typeface="Calibri"/>
              </a:rPr>
              <a:t> 2017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038668" y="993758"/>
            <a:ext cx="4933411" cy="5172131"/>
            <a:chOff x="3176691" y="1166286"/>
            <a:chExt cx="4933411" cy="5172131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9563" y="1166286"/>
              <a:ext cx="4810539" cy="4802801"/>
            </a:xfrm>
            <a:prstGeom prst="rect">
              <a:avLst/>
            </a:prstGeom>
          </p:spPr>
        </p:pic>
        <p:sp>
          <p:nvSpPr>
            <p:cNvPr id="10" name="Metin kutusu 9"/>
            <p:cNvSpPr txBox="1"/>
            <p:nvPr/>
          </p:nvSpPr>
          <p:spPr>
            <a:xfrm>
              <a:off x="5352069" y="5969087"/>
              <a:ext cx="10877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200" hangingPunct="0"/>
              <a:r>
                <a:rPr lang="tr-TR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Calibri"/>
                </a:rPr>
                <a:t>Doğum yılı</a:t>
              </a:r>
            </a:p>
          </p:txBody>
        </p:sp>
        <p:sp>
          <p:nvSpPr>
            <p:cNvPr id="11" name="Metin kutusu 10"/>
            <p:cNvSpPr txBox="1"/>
            <p:nvPr/>
          </p:nvSpPr>
          <p:spPr>
            <a:xfrm rot="16200000">
              <a:off x="2428890" y="3309744"/>
              <a:ext cx="189571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200" hangingPunct="0"/>
              <a:r>
                <a:rPr lang="tr-TR" sz="2000" dirty="0">
                  <a:solidFill>
                    <a:schemeClr val="bg1"/>
                  </a:solidFill>
                </a:rPr>
                <a:t>Oransal kat sayısı</a:t>
              </a:r>
              <a:endParaRPr lang="tr-TR" sz="2000" dirty="0">
                <a:solidFill>
                  <a:schemeClr val="bg1"/>
                </a:solidFill>
                <a:sym typeface="Calibri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4756842" y="1185896"/>
              <a:ext cx="820094" cy="646329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200" hangingPunct="0"/>
              <a:r>
                <a:rPr lang="tr-TR" dirty="0">
                  <a:solidFill>
                    <a:schemeClr val="bg1"/>
                  </a:solidFill>
                  <a:sym typeface="Calibri"/>
                </a:rPr>
                <a:t>Kolon</a:t>
              </a:r>
            </a:p>
            <a:p>
              <a:pPr defTabSz="457200" hangingPunct="0"/>
              <a:r>
                <a:rPr lang="tr-TR" dirty="0">
                  <a:solidFill>
                    <a:schemeClr val="bg1"/>
                  </a:solidFill>
                </a:rPr>
                <a:t>Rektum</a:t>
              </a:r>
              <a:endParaRPr lang="tr-TR" dirty="0">
                <a:solidFill>
                  <a:schemeClr val="bg1"/>
                </a:solidFill>
                <a:sym typeface="Calibri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757944" y="2147978"/>
            <a:ext cx="2156603" cy="3065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5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044575" y="6252305"/>
            <a:ext cx="75511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tr-TR" i="1" dirty="0" err="1">
                <a:sym typeface="Calibri"/>
              </a:rPr>
              <a:t>Colorectal</a:t>
            </a:r>
            <a:r>
              <a:rPr lang="tr-TR" i="1" dirty="0">
                <a:sym typeface="Calibri"/>
              </a:rPr>
              <a:t> </a:t>
            </a:r>
            <a:r>
              <a:rPr lang="tr-TR" i="1" dirty="0" err="1">
                <a:sym typeface="Calibri"/>
              </a:rPr>
              <a:t>cancer</a:t>
            </a:r>
            <a:r>
              <a:rPr lang="tr-TR" i="1" dirty="0">
                <a:sym typeface="Calibri"/>
              </a:rPr>
              <a:t> </a:t>
            </a:r>
            <a:r>
              <a:rPr lang="tr-TR" i="1" dirty="0" err="1">
                <a:sym typeface="Calibri"/>
              </a:rPr>
              <a:t>incidence</a:t>
            </a:r>
            <a:r>
              <a:rPr lang="tr-TR" i="1" dirty="0">
                <a:sym typeface="Calibri"/>
              </a:rPr>
              <a:t> </a:t>
            </a:r>
            <a:r>
              <a:rPr lang="tr-TR" i="1" dirty="0" err="1">
                <a:sym typeface="Calibri"/>
              </a:rPr>
              <a:t>patterns</a:t>
            </a:r>
            <a:r>
              <a:rPr lang="tr-TR" i="1" dirty="0">
                <a:sym typeface="Calibri"/>
              </a:rPr>
              <a:t> in </a:t>
            </a:r>
            <a:r>
              <a:rPr lang="tr-TR" i="1" dirty="0" err="1">
                <a:sym typeface="Calibri"/>
              </a:rPr>
              <a:t>the</a:t>
            </a:r>
            <a:r>
              <a:rPr lang="tr-TR" i="1" dirty="0">
                <a:sym typeface="Calibri"/>
              </a:rPr>
              <a:t> United </a:t>
            </a:r>
            <a:r>
              <a:rPr lang="tr-TR" i="1" dirty="0" err="1">
                <a:sym typeface="Calibri"/>
              </a:rPr>
              <a:t>States</a:t>
            </a:r>
            <a:r>
              <a:rPr lang="tr-TR" i="1" dirty="0">
                <a:sym typeface="Calibri"/>
              </a:rPr>
              <a:t>, J </a:t>
            </a:r>
            <a:r>
              <a:rPr lang="tr-TR" i="1" dirty="0" err="1">
                <a:sym typeface="Calibri"/>
              </a:rPr>
              <a:t>Nat</a:t>
            </a:r>
            <a:r>
              <a:rPr lang="tr-TR" i="1" dirty="0">
                <a:sym typeface="Calibri"/>
              </a:rPr>
              <a:t> </a:t>
            </a:r>
            <a:r>
              <a:rPr lang="tr-TR" i="1" dirty="0" err="1">
                <a:sym typeface="Calibri"/>
              </a:rPr>
              <a:t>Cancer</a:t>
            </a:r>
            <a:r>
              <a:rPr lang="tr-TR" i="1" dirty="0">
                <a:sym typeface="Calibri"/>
              </a:rPr>
              <a:t> </a:t>
            </a:r>
            <a:r>
              <a:rPr lang="tr-TR" i="1" dirty="0" err="1">
                <a:sym typeface="Calibri"/>
              </a:rPr>
              <a:t>Inst</a:t>
            </a:r>
            <a:r>
              <a:rPr lang="tr-TR" i="1" dirty="0">
                <a:sym typeface="Calibri"/>
              </a:rPr>
              <a:t> 2017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2243190" y="2545071"/>
          <a:ext cx="7674796" cy="23865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18334">
                  <a:extLst>
                    <a:ext uri="{9D8B030D-6E8A-4147-A177-3AD203B41FA5}">
                      <a16:colId xmlns:a16="http://schemas.microsoft.com/office/drawing/2014/main" val="323936167"/>
                    </a:ext>
                  </a:extLst>
                </a:gridCol>
                <a:gridCol w="2134283">
                  <a:extLst>
                    <a:ext uri="{9D8B030D-6E8A-4147-A177-3AD203B41FA5}">
                      <a16:colId xmlns:a16="http://schemas.microsoft.com/office/drawing/2014/main" val="3863090077"/>
                    </a:ext>
                  </a:extLst>
                </a:gridCol>
                <a:gridCol w="2022179">
                  <a:extLst>
                    <a:ext uri="{9D8B030D-6E8A-4147-A177-3AD203B41FA5}">
                      <a16:colId xmlns:a16="http://schemas.microsoft.com/office/drawing/2014/main" val="4216302399"/>
                    </a:ext>
                  </a:extLst>
                </a:gridCol>
              </a:tblGrid>
              <a:tr h="8454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1950 Doğumlu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1990 Doğumlu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866279"/>
                  </a:ext>
                </a:extLst>
              </a:tr>
              <a:tr h="7705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Kolon</a:t>
                      </a:r>
                      <a:r>
                        <a:rPr lang="tr-TR" sz="2400" baseline="0" dirty="0" smtClean="0"/>
                        <a:t> kanser sıklığı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723428"/>
                  </a:ext>
                </a:extLst>
              </a:tr>
              <a:tr h="7705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2400" dirty="0" smtClean="0"/>
                        <a:t>Rektum kanser sıklığı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4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082512"/>
                  </a:ext>
                </a:extLst>
              </a:tr>
            </a:tbl>
          </a:graphicData>
        </a:graphic>
      </p:graphicFrame>
      <p:cxnSp>
        <p:nvCxnSpPr>
          <p:cNvPr id="8" name="Düz Bağlayıcı 7"/>
          <p:cNvCxnSpPr/>
          <p:nvPr/>
        </p:nvCxnSpPr>
        <p:spPr>
          <a:xfrm flipH="1">
            <a:off x="5758070" y="2545071"/>
            <a:ext cx="9939" cy="983321"/>
          </a:xfrm>
          <a:prstGeom prst="line">
            <a:avLst/>
          </a:prstGeom>
          <a:noFill/>
          <a:ln w="127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Düz Bağlayıcı 8"/>
          <p:cNvCxnSpPr/>
          <p:nvPr/>
        </p:nvCxnSpPr>
        <p:spPr>
          <a:xfrm>
            <a:off x="7898296" y="2545071"/>
            <a:ext cx="1" cy="956819"/>
          </a:xfrm>
          <a:prstGeom prst="line">
            <a:avLst/>
          </a:prstGeom>
          <a:noFill/>
          <a:ln w="127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611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534</Words>
  <Application>Microsoft Office PowerPoint</Application>
  <PresentationFormat>Geniş ekran</PresentationFormat>
  <Paragraphs>193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Arial</vt:lpstr>
      <vt:lpstr>Arial</vt:lpstr>
      <vt:lpstr>Arial Unicode MS</vt:lpstr>
      <vt:lpstr>Calibri</vt:lpstr>
      <vt:lpstr>Calibri Light</vt:lpstr>
      <vt:lpstr>Shaker2Lancet-Bold</vt:lpstr>
      <vt:lpstr>Shaker2Lancet-Regular</vt:lpstr>
      <vt:lpstr>Symbol</vt:lpstr>
      <vt:lpstr>Times New Roman</vt:lpstr>
      <vt:lpstr>Office Teması</vt:lpstr>
      <vt:lpstr>Kolon Kanseri  Epidemiyoloji</vt:lpstr>
      <vt:lpstr>PowerPoint Sunusu</vt:lpstr>
      <vt:lpstr>Ülkemizde yeni vaka Kolorektal kanser</vt:lpstr>
      <vt:lpstr>Kolorektal kanser Yaş dağılımı</vt:lpstr>
      <vt:lpstr>En sık görülen kanserler ( 25-49 yaş aralığı)</vt:lpstr>
      <vt:lpstr>PowerPoint Sunusu</vt:lpstr>
      <vt:lpstr>PowerPoint Sunusu</vt:lpstr>
      <vt:lpstr>PowerPoint Sunusu</vt:lpstr>
      <vt:lpstr>PowerPoint Sunusu</vt:lpstr>
      <vt:lpstr>Kolorektal kanser gelişimi</vt:lpstr>
      <vt:lpstr>Kolorektal Kanser Dağılımı</vt:lpstr>
      <vt:lpstr>Kolorektal Kanser Dağılımı</vt:lpstr>
      <vt:lpstr>Kolorektal Kanser Dağılımı</vt:lpstr>
      <vt:lpstr>Kolorektal kanser  Tanıdaki evreler – Türkiye Birleşik Veri Tabanı, 2015 </vt:lpstr>
      <vt:lpstr>PowerPoint Sunusu</vt:lpstr>
      <vt:lpstr>PowerPoint Sunusu</vt:lpstr>
      <vt:lpstr>PowerPoint Sunusu</vt:lpstr>
      <vt:lpstr>Kolorektal kanser Sağkalım</vt:lpstr>
      <vt:lpstr>2003 -2013 Kolorektal kanser - Ölüm hızı</vt:lpstr>
      <vt:lpstr>PowerPoint Sunusu</vt:lpstr>
      <vt:lpstr>Şikayetler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145</cp:revision>
  <dcterms:created xsi:type="dcterms:W3CDTF">2020-01-28T18:58:59Z</dcterms:created>
  <dcterms:modified xsi:type="dcterms:W3CDTF">2020-05-04T05:39:02Z</dcterms:modified>
</cp:coreProperties>
</file>