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06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671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63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781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9978714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065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762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1975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155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91665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4474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6079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063552" y="1772817"/>
            <a:ext cx="8062912" cy="1470025"/>
          </a:xfrm>
        </p:spPr>
        <p:txBody>
          <a:bodyPr/>
          <a:lstStyle/>
          <a:p>
            <a:r>
              <a:rPr lang="tr-TR" b="1" dirty="0" smtClean="0"/>
              <a:t>BIO432 PROKARYOTIC DIVERSITY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35560" y="3861048"/>
            <a:ext cx="8062912" cy="1752600"/>
          </a:xfrm>
        </p:spPr>
        <p:txBody>
          <a:bodyPr/>
          <a:lstStyle/>
          <a:p>
            <a:r>
              <a:rPr lang="tr-TR" b="1" dirty="0" smtClean="0"/>
              <a:t>Prof. Dr. Sevgi ERTUĞRUL KARATAY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85117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9536" y="644106"/>
            <a:ext cx="8229600" cy="4572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Formation hypothesis under the ground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en-US" dirty="0" smtClean="0"/>
              <a:t>Conditions </a:t>
            </a:r>
            <a:r>
              <a:rPr lang="en-US" dirty="0"/>
              <a:t>are more favorable and stable in hydrothermal hot water sources</a:t>
            </a:r>
          </a:p>
          <a:p>
            <a:pPr>
              <a:buNone/>
            </a:pPr>
            <a:r>
              <a:rPr lang="en-US" dirty="0"/>
              <a:t>H2 and H2S permanent and abundant energy source</a:t>
            </a:r>
          </a:p>
          <a:p>
            <a:pPr>
              <a:buNone/>
            </a:pPr>
            <a:r>
              <a:rPr lang="en-US" dirty="0"/>
              <a:t>When very hot hydrothermal waters met ocean waters containing cold and Fe, “montmorillonite” clays containing Mg were formed. These are structures with a jelly, absorbent surface, semi-permeable, closed and pores.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7198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63552" y="404664"/>
            <a:ext cx="8229600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FFC000"/>
                </a:solidFill>
              </a:rPr>
              <a:t>LUCA </a:t>
            </a:r>
            <a:r>
              <a:rPr lang="en-US" dirty="0"/>
              <a:t>(Last Universal Common </a:t>
            </a:r>
            <a:r>
              <a:rPr lang="en-US" dirty="0" err="1"/>
              <a:t>Anchestor</a:t>
            </a:r>
            <a:r>
              <a:rPr lang="en-US" dirty="0"/>
              <a:t>) started with this very simple cell and evolved in two different directions (based on the physicochemical properties in the niches where they were most successful).</a:t>
            </a:r>
          </a:p>
          <a:p>
            <a:pPr>
              <a:buNone/>
            </a:pPr>
            <a:r>
              <a:rPr lang="en-US" dirty="0"/>
              <a:t>Then these two populations were selected and today's cells were formed.</a:t>
            </a:r>
          </a:p>
          <a:p>
            <a:pPr>
              <a:buNone/>
            </a:pPr>
            <a:r>
              <a:rPr lang="en-US" dirty="0"/>
              <a:t>Some details differed as these two lineages evolved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278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INTRODUCTION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physical and geological changes have occurred in the world since its formation</a:t>
            </a:r>
          </a:p>
          <a:p>
            <a:r>
              <a:rPr lang="en-US" dirty="0"/>
              <a:t>New </a:t>
            </a:r>
            <a:r>
              <a:rPr lang="tr-TR" dirty="0" err="1" smtClean="0"/>
              <a:t>conditions</a:t>
            </a:r>
            <a:r>
              <a:rPr lang="en-US" dirty="0" smtClean="0"/>
              <a:t> </a:t>
            </a:r>
            <a:r>
              <a:rPr lang="en-US" dirty="0"/>
              <a:t>and changes occurred in the world after microbial life was formed</a:t>
            </a:r>
          </a:p>
          <a:p>
            <a:r>
              <a:rPr lang="en-US" dirty="0"/>
              <a:t>Microbial activities (metabolism and physiology) caused many changes in today's biosphere.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410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origin of the world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4.5 billion years ago compared to slow-degrading radioactive isotopes</a:t>
            </a:r>
          </a:p>
          <a:p>
            <a:r>
              <a:rPr lang="en-US" dirty="0"/>
              <a:t>New star (sun) caused nuclear fusion-heat and light energy</a:t>
            </a:r>
          </a:p>
          <a:p>
            <a:r>
              <a:rPr lang="en-US" dirty="0"/>
              <a:t>World not suitable for life .. (500 million years)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183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81549" y="850012"/>
            <a:ext cx="10033819" cy="4046453"/>
          </a:xfrm>
        </p:spPr>
        <p:txBody>
          <a:bodyPr>
            <a:normAutofit/>
          </a:bodyPr>
          <a:lstStyle/>
          <a:p>
            <a:r>
              <a:rPr lang="en-US" dirty="0"/>
              <a:t>The water originated from volcanic gases and comets in the planet, but in the form of steam due to the temperature.</a:t>
            </a:r>
          </a:p>
          <a:p>
            <a:r>
              <a:rPr lang="en-US" dirty="0"/>
              <a:t>A rock that could show the age of the world could not be identified (due to geological changes)</a:t>
            </a:r>
          </a:p>
          <a:p>
            <a:r>
              <a:rPr lang="en-US" dirty="0"/>
              <a:t>One of the oldest sediment </a:t>
            </a:r>
            <a:r>
              <a:rPr lang="en-US" dirty="0" smtClean="0"/>
              <a:t>rocks </a:t>
            </a:r>
            <a:r>
              <a:rPr lang="en-US" dirty="0"/>
              <a:t>3.86 billion years </a:t>
            </a:r>
            <a:r>
              <a:rPr lang="en-US" dirty="0" smtClean="0"/>
              <a:t>o</a:t>
            </a:r>
            <a:r>
              <a:rPr lang="tr-TR" dirty="0" err="1" smtClean="0"/>
              <a:t>ld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been </a:t>
            </a:r>
            <a:r>
              <a:rPr lang="tr-TR" dirty="0" err="1" smtClean="0"/>
              <a:t>found</a:t>
            </a:r>
            <a:r>
              <a:rPr lang="en-US" dirty="0" smtClean="0"/>
              <a:t> </a:t>
            </a:r>
            <a:r>
              <a:rPr lang="en-US" dirty="0"/>
              <a:t>in southwest Greenland.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3718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620688"/>
            <a:ext cx="8229600" cy="5834120"/>
          </a:xfrm>
        </p:spPr>
        <p:txBody>
          <a:bodyPr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Mineral zircon crystals were found in old samples (ZrSiO</a:t>
            </a:r>
            <a:r>
              <a:rPr lang="en-US" baseline="-25000" dirty="0">
                <a:latin typeface="Arial"/>
                <a:cs typeface="Arial"/>
              </a:rPr>
              <a:t>4</a:t>
            </a:r>
            <a:r>
              <a:rPr lang="en-US" dirty="0">
                <a:latin typeface="Arial"/>
                <a:cs typeface="Arial"/>
              </a:rPr>
              <a:t>)</a:t>
            </a:r>
          </a:p>
          <a:p>
            <a:endParaRPr lang="en-US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4.3 billion years ago it is believed that water concentrated in the form of the ocean</a:t>
            </a:r>
          </a:p>
          <a:p>
            <a:endParaRPr lang="en-US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According to this, the world became suitable for life a few hundred million years after its formation.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3632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 of microbial life in the early </a:t>
            </a:r>
            <a:r>
              <a:rPr lang="tr-TR" dirty="0"/>
              <a:t>W</a:t>
            </a:r>
            <a:r>
              <a:rPr lang="en-US" dirty="0" err="1" smtClean="0"/>
              <a:t>orld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Bacteria-like microfossils have been found in some old rocks (simple </a:t>
            </a:r>
            <a:r>
              <a:rPr lang="tr-TR" dirty="0" err="1" smtClean="0"/>
              <a:t>bacilli</a:t>
            </a:r>
            <a:r>
              <a:rPr lang="en-US" dirty="0" smtClean="0"/>
              <a:t> </a:t>
            </a:r>
            <a:r>
              <a:rPr lang="en-US" dirty="0"/>
              <a:t>or cocci)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4467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983226"/>
            <a:ext cx="10972800" cy="4385187"/>
          </a:xfrm>
        </p:spPr>
        <p:txBody>
          <a:bodyPr/>
          <a:lstStyle/>
          <a:p>
            <a:r>
              <a:rPr lang="tr-TR" dirty="0" err="1"/>
              <a:t>Microbial</a:t>
            </a:r>
            <a:r>
              <a:rPr lang="tr-TR" dirty="0"/>
              <a:t> </a:t>
            </a:r>
            <a:r>
              <a:rPr lang="tr-TR" dirty="0" err="1"/>
              <a:t>formations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“</a:t>
            </a:r>
            <a:r>
              <a:rPr lang="tr-TR" dirty="0" err="1"/>
              <a:t>stromatolite</a:t>
            </a:r>
            <a:r>
              <a:rPr lang="tr-TR" dirty="0"/>
              <a:t>” are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common</a:t>
            </a:r>
            <a:r>
              <a:rPr lang="tr-TR" dirty="0"/>
              <a:t> in 3.5 </a:t>
            </a:r>
            <a:r>
              <a:rPr lang="tr-TR" dirty="0" err="1"/>
              <a:t>billion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 </a:t>
            </a:r>
            <a:r>
              <a:rPr lang="tr-TR" dirty="0" err="1"/>
              <a:t>old</a:t>
            </a:r>
            <a:r>
              <a:rPr lang="tr-TR" dirty="0"/>
              <a:t> </a:t>
            </a:r>
            <a:r>
              <a:rPr lang="tr-TR" dirty="0" err="1"/>
              <a:t>rocks</a:t>
            </a:r>
            <a:r>
              <a:rPr lang="tr-TR" dirty="0"/>
              <a:t>.</a:t>
            </a:r>
          </a:p>
          <a:p>
            <a:r>
              <a:rPr lang="tr-TR" dirty="0" err="1" smtClean="0"/>
              <a:t>Stromatolite</a:t>
            </a:r>
            <a:r>
              <a:rPr lang="tr-TR" dirty="0" smtClean="0"/>
              <a:t> </a:t>
            </a:r>
            <a:r>
              <a:rPr lang="tr-TR" dirty="0"/>
              <a:t>= </a:t>
            </a:r>
            <a:r>
              <a:rPr lang="tr-TR" dirty="0" err="1"/>
              <a:t>fossilized</a:t>
            </a:r>
            <a:r>
              <a:rPr lang="tr-TR" dirty="0"/>
              <a:t> </a:t>
            </a:r>
            <a:r>
              <a:rPr lang="tr-TR" dirty="0" err="1"/>
              <a:t>filament</a:t>
            </a:r>
            <a:r>
              <a:rPr lang="tr-TR" dirty="0"/>
              <a:t> </a:t>
            </a:r>
            <a:r>
              <a:rPr lang="tr-TR" dirty="0" err="1"/>
              <a:t>prokaryote</a:t>
            </a:r>
            <a:r>
              <a:rPr lang="tr-TR" dirty="0"/>
              <a:t> + </a:t>
            </a:r>
            <a:r>
              <a:rPr lang="tr-TR" dirty="0" err="1"/>
              <a:t>stuck</a:t>
            </a:r>
            <a:r>
              <a:rPr lang="tr-TR" dirty="0"/>
              <a:t> mineral material</a:t>
            </a:r>
          </a:p>
          <a:p>
            <a:r>
              <a:rPr lang="tr-TR" dirty="0" err="1"/>
              <a:t>Filamentous</a:t>
            </a:r>
            <a:r>
              <a:rPr lang="tr-TR" dirty="0"/>
              <a:t> </a:t>
            </a:r>
            <a:r>
              <a:rPr lang="tr-TR" dirty="0" err="1"/>
              <a:t>prokaryote</a:t>
            </a:r>
            <a:r>
              <a:rPr lang="tr-TR" dirty="0"/>
              <a:t> = </a:t>
            </a:r>
            <a:r>
              <a:rPr lang="tr-TR" dirty="0" err="1"/>
              <a:t>filamentous</a:t>
            </a:r>
            <a:r>
              <a:rPr lang="tr-TR" dirty="0"/>
              <a:t> </a:t>
            </a:r>
            <a:r>
              <a:rPr lang="tr-TR" dirty="0" err="1"/>
              <a:t>phototrophic</a:t>
            </a:r>
            <a:r>
              <a:rPr lang="tr-TR" dirty="0"/>
              <a:t> </a:t>
            </a:r>
            <a:r>
              <a:rPr lang="tr-TR" dirty="0" err="1"/>
              <a:t>bacteria</a:t>
            </a:r>
            <a:r>
              <a:rPr lang="tr-TR" dirty="0"/>
              <a:t>, </a:t>
            </a:r>
            <a:r>
              <a:rPr lang="tr-TR" dirty="0" err="1"/>
              <a:t>ancestors</a:t>
            </a:r>
            <a:r>
              <a:rPr lang="tr-TR" dirty="0"/>
              <a:t> of </a:t>
            </a:r>
            <a:r>
              <a:rPr lang="tr-TR" dirty="0" err="1"/>
              <a:t>example</a:t>
            </a:r>
            <a:r>
              <a:rPr lang="tr-TR" dirty="0"/>
              <a:t> </a:t>
            </a:r>
            <a:r>
              <a:rPr lang="tr-TR" dirty="0" err="1"/>
              <a:t>green</a:t>
            </a:r>
            <a:r>
              <a:rPr lang="tr-TR" dirty="0"/>
              <a:t> </a:t>
            </a:r>
            <a:r>
              <a:rPr lang="tr-TR" dirty="0" err="1"/>
              <a:t>sulfur-free</a:t>
            </a:r>
            <a:r>
              <a:rPr lang="tr-TR" dirty="0"/>
              <a:t> </a:t>
            </a:r>
            <a:r>
              <a:rPr lang="tr-TR" dirty="0" err="1"/>
              <a:t>bacteria</a:t>
            </a:r>
            <a:r>
              <a:rPr lang="tr-TR" dirty="0"/>
              <a:t> </a:t>
            </a:r>
            <a:r>
              <a:rPr lang="tr-TR" i="1" dirty="0" err="1"/>
              <a:t>Chloroflexus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42548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/>
              <a:t>In summary, microfossils show:</a:t>
            </a:r>
          </a:p>
          <a:p>
            <a:pPr>
              <a:buNone/>
            </a:pPr>
            <a:r>
              <a:rPr lang="tr-TR" u="sng" dirty="0" smtClean="0"/>
              <a:t>1. </a:t>
            </a:r>
            <a:r>
              <a:rPr lang="en-US" u="sng" dirty="0" smtClean="0"/>
              <a:t>There </a:t>
            </a:r>
            <a:r>
              <a:rPr lang="en-US" u="sng" dirty="0"/>
              <a:t>was </a:t>
            </a:r>
            <a:r>
              <a:rPr lang="tr-TR" u="sng" dirty="0" smtClean="0"/>
              <a:t>a </a:t>
            </a:r>
            <a:r>
              <a:rPr lang="en-US" u="sng" dirty="0" smtClean="0"/>
              <a:t>microbial </a:t>
            </a:r>
            <a:r>
              <a:rPr lang="en-US" u="sng" dirty="0"/>
              <a:t>life within 1 billion years or earlier after the </a:t>
            </a:r>
            <a:r>
              <a:rPr lang="en-US" u="sng" dirty="0" smtClean="0"/>
              <a:t>World </a:t>
            </a:r>
            <a:r>
              <a:rPr lang="en-US" u="sng" dirty="0"/>
              <a:t>was formed.</a:t>
            </a:r>
          </a:p>
          <a:p>
            <a:pPr>
              <a:buNone/>
            </a:pPr>
            <a:r>
              <a:rPr lang="en-US" u="sng" dirty="0"/>
              <a:t>2. And even microorganisms began to differentiate morphologically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444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1544" y="404664"/>
            <a:ext cx="8229600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Hypothesis</a:t>
            </a:r>
            <a:r>
              <a:rPr lang="tr-TR" b="1" dirty="0" smtClean="0">
                <a:solidFill>
                  <a:srgbClr val="FF0000"/>
                </a:solidFill>
              </a:rPr>
              <a:t> of </a:t>
            </a:r>
            <a:r>
              <a:rPr lang="en-US" b="1" dirty="0" smtClean="0">
                <a:solidFill>
                  <a:srgbClr val="FF0000"/>
                </a:solidFill>
              </a:rPr>
              <a:t>Formation</a:t>
            </a:r>
            <a:r>
              <a:rPr lang="tr-TR" b="1" dirty="0" smtClean="0">
                <a:solidFill>
                  <a:srgbClr val="FF0000"/>
                </a:solidFill>
              </a:rPr>
              <a:t> of Life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on </a:t>
            </a:r>
            <a:r>
              <a:rPr lang="tr-TR" b="1" dirty="0" smtClean="0">
                <a:solidFill>
                  <a:srgbClr val="FF0000"/>
                </a:solidFill>
              </a:rPr>
              <a:t>E</a:t>
            </a:r>
            <a:r>
              <a:rPr lang="en-US" b="1" dirty="0" err="1" smtClean="0">
                <a:solidFill>
                  <a:srgbClr val="FF0000"/>
                </a:solidFill>
              </a:rPr>
              <a:t>arth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/>
              <a:t>The first cell, surrounded by membranes and self replicating, consists of a primitive soup rich in organic and inorganic compounds in a "warm little pond (Charles Darwin, On the origin of species).</a:t>
            </a:r>
          </a:p>
          <a:p>
            <a:pPr>
              <a:buNone/>
            </a:pPr>
            <a:r>
              <a:rPr lang="en-US" dirty="0"/>
              <a:t>This hypothesis is not possible. Because of sudden temperature change, meteor crash, radiation etc. makes the formation hypothesis on earth impossible.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796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479</Words>
  <Application>Microsoft Office PowerPoint</Application>
  <PresentationFormat>Geniş ekran</PresentationFormat>
  <Paragraphs>37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Verdana</vt:lpstr>
      <vt:lpstr>Wingdings 2</vt:lpstr>
      <vt:lpstr>Canlı</vt:lpstr>
      <vt:lpstr>BIO432 PROKARYOTIC DIVERSITY</vt:lpstr>
      <vt:lpstr>INTRODUCTION</vt:lpstr>
      <vt:lpstr>The origin of the world</vt:lpstr>
      <vt:lpstr>PowerPoint Sunusu</vt:lpstr>
      <vt:lpstr>PowerPoint Sunusu</vt:lpstr>
      <vt:lpstr>Evidence of microbial life in the early World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BİY432 PROKARYOTİK ÇEŞİTLİLİK</dc:title>
  <dc:creator>sevgi</dc:creator>
  <cp:lastModifiedBy>ekin</cp:lastModifiedBy>
  <cp:revision>8</cp:revision>
  <dcterms:created xsi:type="dcterms:W3CDTF">2020-01-07T09:15:06Z</dcterms:created>
  <dcterms:modified xsi:type="dcterms:W3CDTF">2020-01-21T07:13:23Z</dcterms:modified>
</cp:coreProperties>
</file>